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4272" r:id="rId2"/>
    <p:sldMasterId id="2147484285" r:id="rId3"/>
    <p:sldMasterId id="2147484297" r:id="rId4"/>
    <p:sldMasterId id="2147484418" r:id="rId5"/>
    <p:sldMasterId id="2147484629" r:id="rId6"/>
    <p:sldMasterId id="2147484642" r:id="rId7"/>
  </p:sldMasterIdLst>
  <p:notesMasterIdLst>
    <p:notesMasterId r:id="rId50"/>
  </p:notesMasterIdLst>
  <p:sldIdLst>
    <p:sldId id="363" r:id="rId8"/>
    <p:sldId id="339" r:id="rId9"/>
    <p:sldId id="364" r:id="rId10"/>
    <p:sldId id="365" r:id="rId11"/>
    <p:sldId id="366" r:id="rId12"/>
    <p:sldId id="369" r:id="rId13"/>
    <p:sldId id="378" r:id="rId14"/>
    <p:sldId id="367" r:id="rId15"/>
    <p:sldId id="368" r:id="rId16"/>
    <p:sldId id="404" r:id="rId17"/>
    <p:sldId id="370" r:id="rId18"/>
    <p:sldId id="371" r:id="rId19"/>
    <p:sldId id="380" r:id="rId20"/>
    <p:sldId id="379" r:id="rId21"/>
    <p:sldId id="405" r:id="rId22"/>
    <p:sldId id="372" r:id="rId23"/>
    <p:sldId id="373" r:id="rId24"/>
    <p:sldId id="406" r:id="rId25"/>
    <p:sldId id="374" r:id="rId26"/>
    <p:sldId id="375" r:id="rId27"/>
    <p:sldId id="376" r:id="rId28"/>
    <p:sldId id="427" r:id="rId29"/>
    <p:sldId id="377" r:id="rId30"/>
    <p:sldId id="428" r:id="rId31"/>
    <p:sldId id="429" r:id="rId32"/>
    <p:sldId id="409" r:id="rId33"/>
    <p:sldId id="410" r:id="rId34"/>
    <p:sldId id="411" r:id="rId35"/>
    <p:sldId id="412" r:id="rId36"/>
    <p:sldId id="413" r:id="rId37"/>
    <p:sldId id="414" r:id="rId38"/>
    <p:sldId id="430" r:id="rId39"/>
    <p:sldId id="417" r:id="rId40"/>
    <p:sldId id="418" r:id="rId41"/>
    <p:sldId id="419" r:id="rId42"/>
    <p:sldId id="420" r:id="rId43"/>
    <p:sldId id="431" r:id="rId44"/>
    <p:sldId id="422" r:id="rId45"/>
    <p:sldId id="423" r:id="rId46"/>
    <p:sldId id="424" r:id="rId47"/>
    <p:sldId id="425" r:id="rId48"/>
    <p:sldId id="426" r:id="rId49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  <a:srgbClr val="FFFFCC"/>
    <a:srgbClr val="CFF709"/>
    <a:srgbClr val="6699FF"/>
    <a:srgbClr val="66FF33"/>
    <a:srgbClr val="FF00FF"/>
    <a:srgbClr val="08F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2" autoAdjust="0"/>
    <p:restoredTop sz="87338" autoAdjust="0"/>
  </p:normalViewPr>
  <p:slideViewPr>
    <p:cSldViewPr>
      <p:cViewPr varScale="1">
        <p:scale>
          <a:sx n="92" d="100"/>
          <a:sy n="92" d="100"/>
        </p:scale>
        <p:origin x="-144" y="-96"/>
      </p:cViewPr>
      <p:guideLst>
        <p:guide orient="horz" pos="2205"/>
        <p:guide orient="horz" pos="618"/>
        <p:guide orient="horz" pos="4020"/>
        <p:guide pos="3120"/>
        <p:guide pos="172"/>
        <p:guide pos="6068"/>
        <p:guide pos="308"/>
        <p:guide pos="5932"/>
      </p:guideLst>
    </p:cSldViewPr>
  </p:slideViewPr>
  <p:outlineViewPr>
    <p:cViewPr>
      <p:scale>
        <a:sx n="33" d="100"/>
        <a:sy n="33" d="100"/>
      </p:scale>
      <p:origin x="0" y="91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4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3C40CCA-F5FB-4C8B-BBC1-E006D834CA85}" type="datetimeFigureOut">
              <a:rPr lang="ko-KR" altLang="en-US"/>
              <a:pPr>
                <a:defRPr/>
              </a:pPr>
              <a:t>2018-11-20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A861E68-003D-4454-8566-9F499195A36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471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3A8B8-4CBA-4A3F-BC3C-1EF0D967797C}" type="slidenum">
              <a:rPr lang="en-US" altLang="ko-KR" smtClean="0"/>
              <a:pPr>
                <a:defRPr/>
              </a:pPr>
              <a:t>2</a:t>
            </a:fld>
            <a:endParaRPr lang="en-US" altLang="ko-KR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a-DK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EB5B2B-BD47-470B-92CC-7F561DFA2ECA}" type="slidenum">
              <a:rPr lang="en-US" altLang="ko-KR" smtClean="0"/>
              <a:pPr>
                <a:defRPr/>
              </a:pPr>
              <a:t>37</a:t>
            </a:fld>
            <a:endParaRPr lang="en-US" altLang="ko-KR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‘Increase’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데이터는 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200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개 사례에서 광고 전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/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후의 매출액을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기록한 자료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1. Class: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상품유형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(Confection / Drink / Luxury / Meat)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2. Price: 1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개당 가격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(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단가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, unit price)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3. Promotion: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광고비</a:t>
            </a:r>
            <a:endParaRPr lang="en-US" altLang="ko-KR" dirty="0" smtClean="0">
              <a:latin typeface="+mn-ea"/>
              <a:cs typeface="Arial" pitchFamily="34" charset="0"/>
              <a:sym typeface="Wingdings" pitchFamily="2" charset="2"/>
            </a:endParaRP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4. Before: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 전 매출</a:t>
            </a:r>
            <a:endParaRPr lang="en-US" altLang="ko-KR" dirty="0" smtClean="0">
              <a:latin typeface="+mn-ea"/>
              <a:cs typeface="Arial" pitchFamily="34" charset="0"/>
              <a:sym typeface="Wingdings" pitchFamily="2" charset="2"/>
            </a:endParaRP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5. After: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후 매출</a:t>
            </a:r>
          </a:p>
          <a:p>
            <a:pPr eaLnBrk="1" hangingPunct="1">
              <a:defRPr/>
            </a:pPr>
            <a:endParaRPr lang="da-DK" altLang="ko-KR" dirty="0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517E6C-4762-4611-936D-AFC71B581B51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388FB-91CD-4817-8B27-AE0B6196E525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/>
          <a:lstStyle/>
          <a:p>
            <a:pPr defTabSz="928688"/>
            <a:r>
              <a:rPr lang="ko-KR" altLang="en-US" sz="1200"/>
              <a:t>SPSS Inc. </a:t>
            </a:r>
            <a:endParaRPr lang="en-US" altLang="ko-KR" sz="1200"/>
          </a:p>
        </p:txBody>
      </p:sp>
      <p:sp>
        <p:nvSpPr>
          <p:cNvPr id="66563" name="Rectangle 6"/>
          <p:cNvSpPr txBox="1">
            <a:spLocks noGrp="1" noChangeArrowheads="1"/>
          </p:cNvSpPr>
          <p:nvPr/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 anchor="b"/>
          <a:lstStyle/>
          <a:p>
            <a:pPr defTabSz="928688"/>
            <a:r>
              <a:rPr lang="ko-KR" altLang="en-US" sz="1200"/>
              <a:t>Copyright 2006 SPSS Inc. </a:t>
            </a:r>
            <a:endParaRPr lang="en-US" altLang="ko-KR" sz="1200"/>
          </a:p>
        </p:txBody>
      </p:sp>
      <p:sp>
        <p:nvSpPr>
          <p:cNvPr id="66564" name="Rectangle 7"/>
          <p:cNvSpPr txBox="1">
            <a:spLocks noGrp="1" noChangeArrowheads="1"/>
          </p:cNvSpPr>
          <p:nvPr/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 anchor="b"/>
          <a:lstStyle/>
          <a:p>
            <a:pPr algn="r" defTabSz="928688"/>
            <a:fld id="{687E4156-7F57-44B6-A8FC-401BFC3D5878}" type="slidenum">
              <a:rPr lang="ko-KR" altLang="en-US" sz="1200"/>
              <a:pPr algn="r" defTabSz="928688"/>
              <a:t>3</a:t>
            </a:fld>
            <a:endParaRPr lang="en-US" altLang="ko-KR" sz="1200"/>
          </a:p>
        </p:txBody>
      </p:sp>
      <p:sp>
        <p:nvSpPr>
          <p:cNvPr id="665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5488" y="746125"/>
            <a:ext cx="5356225" cy="3708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5350" y="4716463"/>
            <a:ext cx="5005388" cy="44735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군집분석은 모집단 또는 범주에 대한 사전 정보가 없는 경우에 주어진 </a:t>
            </a:r>
            <a:r>
              <a:rPr lang="ko-KR" altLang="en-US" dirty="0" err="1" smtClean="0"/>
              <a:t>관측값</a:t>
            </a:r>
            <a:r>
              <a:rPr lang="en-US" altLang="ko-KR" dirty="0" smtClean="0"/>
              <a:t>(record)</a:t>
            </a:r>
            <a:r>
              <a:rPr lang="ko-KR" altLang="en-US" dirty="0" smtClean="0"/>
              <a:t>들 사이의 거리 또는 유사성을 이용하여 전체를 몇 개의 집단으로 그룹화하여 각 집단의 성격을 파악함으로써 데이터 전체의 구조에 대한 이해를 돕고자 하는 분석법이다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대용량의 데이터에서 개개의 관찰치를 요약하는 것보다는 전체를 유사한 </a:t>
            </a:r>
            <a:r>
              <a:rPr lang="ko-KR" altLang="en-US" dirty="0" err="1" smtClean="0"/>
              <a:t>관찰치들을</a:t>
            </a:r>
            <a:r>
              <a:rPr lang="ko-KR" altLang="en-US" dirty="0" smtClean="0"/>
              <a:t> 군집</a:t>
            </a:r>
            <a:r>
              <a:rPr lang="en-US" altLang="ko-KR" dirty="0" smtClean="0"/>
              <a:t>(cluster)</a:t>
            </a:r>
            <a:r>
              <a:rPr lang="ko-KR" altLang="en-US" dirty="0" smtClean="0"/>
              <a:t>으로 구분하여 복잡한 전체보다는 그를 잘 대표하는 군집들을 관찰함으로써 전체 데이터에 대한 의미 있는 정보를 얻어 낼 수 있을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집단을 좋은 판별 도구로 알려진 변수</a:t>
            </a:r>
            <a:r>
              <a:rPr lang="en-US" altLang="ko-KR" dirty="0" smtClean="0"/>
              <a:t>(field)</a:t>
            </a:r>
            <a:r>
              <a:rPr lang="ko-KR" altLang="en-US" dirty="0" smtClean="0"/>
              <a:t>로 나누는 것을 분할이라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잡음이 많은 자료가 실제로는 몇 개의 잘 구성된 군집으로 이루어져 있다고 짐작할 수 있지만 그 군집들을 정의할 방법을 모르는 경우가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바로 이런 경우 군집분석이 쓰인다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생물분류학에서는 생물을 그의 특성에 따라 분류하며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의상학에서는</a:t>
            </a:r>
            <a:r>
              <a:rPr lang="ko-KR" altLang="en-US" dirty="0" smtClean="0"/>
              <a:t> 인체의 체형에 따라 치수체계를 만들며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은행에서는 예금잔고와 거래기간 등의 변수를 고객을 분류할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분류와 같이 미리 정의된 분류의 기준에 따라 구분하는 것이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지식발견의 과정을 거쳐 스스로 유사성을 발견하고 데이터를 구분한다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스스로 유사성을 찾아내는 특성으로 인해 다른 </a:t>
            </a:r>
            <a:r>
              <a:rPr lang="ko-KR" altLang="en-US" dirty="0" err="1" smtClean="0"/>
              <a:t>데이터마이닝</a:t>
            </a:r>
            <a:r>
              <a:rPr lang="ko-KR" altLang="en-US" dirty="0" smtClean="0"/>
              <a:t> 작업을 하기 위한 사전작업으로 수행되는 경우가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/>
          <a:lstStyle/>
          <a:p>
            <a:pPr defTabSz="928688"/>
            <a:r>
              <a:rPr lang="ko-KR" altLang="en-US" sz="1200"/>
              <a:t>SPSS Inc. </a:t>
            </a:r>
            <a:endParaRPr lang="en-US" altLang="ko-KR" sz="1200"/>
          </a:p>
        </p:txBody>
      </p:sp>
      <p:sp>
        <p:nvSpPr>
          <p:cNvPr id="67587" name="Rectangle 6"/>
          <p:cNvSpPr txBox="1">
            <a:spLocks noGrp="1" noChangeArrowheads="1"/>
          </p:cNvSpPr>
          <p:nvPr/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 anchor="b"/>
          <a:lstStyle/>
          <a:p>
            <a:pPr defTabSz="928688"/>
            <a:r>
              <a:rPr lang="ko-KR" altLang="en-US" sz="1200"/>
              <a:t>Copyright 2006 SPSS Inc. </a:t>
            </a:r>
            <a:endParaRPr lang="en-US" altLang="ko-KR" sz="1200"/>
          </a:p>
        </p:txBody>
      </p:sp>
      <p:sp>
        <p:nvSpPr>
          <p:cNvPr id="67588" name="Rectangle 7"/>
          <p:cNvSpPr txBox="1">
            <a:spLocks noGrp="1" noChangeArrowheads="1"/>
          </p:cNvSpPr>
          <p:nvPr/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48" tIns="46473" rIns="92948" bIns="46473" anchor="b"/>
          <a:lstStyle/>
          <a:p>
            <a:pPr algn="r" defTabSz="928688"/>
            <a:fld id="{5B9B0A05-DBE4-4793-9C03-7B2A3DED1170}" type="slidenum">
              <a:rPr lang="ko-KR" altLang="en-US" sz="1200"/>
              <a:pPr algn="r" defTabSz="928688"/>
              <a:t>4</a:t>
            </a:fld>
            <a:endParaRPr lang="en-US" altLang="ko-KR" sz="1200"/>
          </a:p>
        </p:txBody>
      </p:sp>
      <p:sp>
        <p:nvSpPr>
          <p:cNvPr id="675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5488" y="746125"/>
            <a:ext cx="5356225" cy="37084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5350" y="4716463"/>
            <a:ext cx="5005388" cy="44735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latin typeface="Arial" pitchFamily="34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ko-KR" smtClean="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05E40C-0586-4CDC-BFDB-E43797D25DA5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24E10-C365-4101-8839-5641355A7721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394E5B-89D8-4B2F-88FE-AEC30C40359A}" type="slidenum">
              <a:rPr lang="en-US" altLang="ko-KR" smtClean="0"/>
              <a:pPr>
                <a:defRPr/>
              </a:pPr>
              <a:t>25</a:t>
            </a:fld>
            <a:endParaRPr lang="en-US" altLang="ko-KR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da-DK" altLang="ko-KR" dirty="0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861E68-003D-4454-8566-9F499195A36B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6651DC-A6C9-4F78-B1F6-5FCEEF766988}" type="slidenum">
              <a:rPr lang="en-US" altLang="ko-KR" smtClean="0"/>
              <a:pPr>
                <a:defRPr/>
              </a:pPr>
              <a:t>32</a:t>
            </a:fld>
            <a:endParaRPr lang="en-US" altLang="ko-KR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‘Increase’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데이터는 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200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개 사례에서 광고 전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/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후의 매출액을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기록한 자료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1. Class: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상품유형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(Confection / Drink / Luxury / Meat)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2. Price: 1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개당 가격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(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단가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, unit price)</a:t>
            </a: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3. Promotion: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광고비</a:t>
            </a:r>
            <a:endParaRPr lang="en-US" altLang="ko-KR" dirty="0" smtClean="0">
              <a:latin typeface="+mn-ea"/>
              <a:cs typeface="Arial" pitchFamily="34" charset="0"/>
              <a:sym typeface="Wingdings" pitchFamily="2" charset="2"/>
            </a:endParaRP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4. Before: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 전 매출</a:t>
            </a:r>
            <a:endParaRPr lang="en-US" altLang="ko-KR" dirty="0" smtClean="0">
              <a:latin typeface="+mn-ea"/>
              <a:cs typeface="Arial" pitchFamily="34" charset="0"/>
              <a:sym typeface="Wingdings" pitchFamily="2" charset="2"/>
            </a:endParaRPr>
          </a:p>
          <a:p>
            <a:pPr indent="265113" latinLnBrk="0">
              <a:lnSpc>
                <a:spcPct val="150000"/>
              </a:lnSpc>
              <a:buClr>
                <a:schemeClr val="tx1"/>
              </a:buClr>
              <a:buSzPct val="75000"/>
              <a:defRPr/>
            </a:pP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   5. After: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광고</a:t>
            </a:r>
            <a:r>
              <a:rPr lang="en-US" altLang="ko-KR" dirty="0" smtClean="0">
                <a:latin typeface="+mn-ea"/>
                <a:cs typeface="Arial" pitchFamily="34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+mn-ea"/>
                <a:cs typeface="Arial" pitchFamily="34" charset="0"/>
                <a:sym typeface="Wingdings" pitchFamily="2" charset="2"/>
              </a:rPr>
              <a:t>후 매출</a:t>
            </a:r>
          </a:p>
          <a:p>
            <a:pPr eaLnBrk="1" hangingPunct="1">
              <a:defRPr/>
            </a:pPr>
            <a:endParaRPr lang="da-DK" altLang="ko-KR" dirty="0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5F88C5-A444-49FD-BBEE-60F605D72A96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4044950" y="6583363"/>
            <a:ext cx="2063750" cy="2270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" y="6570663"/>
            <a:ext cx="3136900" cy="2397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08913" y="6561138"/>
            <a:ext cx="2063750" cy="249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7F21E-745B-481E-A089-44B263523602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4044950" y="6583363"/>
            <a:ext cx="2063750" cy="22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" y="6570663"/>
            <a:ext cx="3136900" cy="239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08913" y="6561138"/>
            <a:ext cx="2063750" cy="24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925C198-4E8E-4520-8E14-9B37BC96E4AD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4044950" y="6583363"/>
            <a:ext cx="2063750" cy="22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" y="6570663"/>
            <a:ext cx="3136900" cy="239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08913" y="6561138"/>
            <a:ext cx="2063750" cy="24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A7971F8-A1C0-47BE-90E2-581FF803DA7F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4044950" y="6583363"/>
            <a:ext cx="2063750" cy="22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" y="6570663"/>
            <a:ext cx="3136900" cy="239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08913" y="6561138"/>
            <a:ext cx="2063750" cy="24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05C3345-4D1C-4462-B3D0-E6F10C54E8CD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PPT소스\images\Stock photo CD1\ST001336.jp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452563" y="1336675"/>
            <a:ext cx="223361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PPT소스\images\Stock photo CD1\AA020112.jpg"/>
          <p:cNvPicPr>
            <a:picLocks noChangeAspect="1" noChangeArrowheads="1"/>
          </p:cNvPicPr>
          <p:nvPr userDrawn="1"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23637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23" descr="학교_분수대_앞에서_.jpg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rcRect l="9584" r="11594" b="13049"/>
          <a:stretch>
            <a:fillRect/>
          </a:stretch>
        </p:blipFill>
        <p:spPr bwMode="auto">
          <a:xfrm>
            <a:off x="6453188" y="2000250"/>
            <a:ext cx="207168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PPT소스\images\Stock photo CD 2\AA032282.JPG"/>
          <p:cNvPicPr>
            <a:picLocks noChangeAspect="1" noChangeArrowheads="1"/>
          </p:cNvPicPr>
          <p:nvPr userDrawn="1"/>
        </p:nvPicPr>
        <p:blipFill>
          <a:blip r:embed="rId5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91313" y="0"/>
            <a:ext cx="3214687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PPT소스\images\Stock photo CD1\AA000164.jpg"/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4238625" y="2000250"/>
            <a:ext cx="292893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D:\PPT소스\images\Stock photo CD1\BU008796.jpg"/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519488" y="0"/>
            <a:ext cx="2290762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5" descr="그림1.png"/>
          <p:cNvPicPr>
            <a:picLocks noChangeAspect="1"/>
          </p:cNvPicPr>
          <p:nvPr userDrawn="1"/>
        </p:nvPicPr>
        <p:blipFill>
          <a:blip r:embed="rId8" cstate="print"/>
          <a:srcRect l="23244" t="24306" r="20836" b="21149"/>
          <a:stretch>
            <a:fillRect/>
          </a:stretch>
        </p:blipFill>
        <p:spPr bwMode="auto">
          <a:xfrm>
            <a:off x="8791575" y="299878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 userDrawn="1"/>
        </p:nvSpPr>
        <p:spPr bwMode="auto">
          <a:xfrm>
            <a:off x="0" y="0"/>
            <a:ext cx="9906000" cy="4071938"/>
          </a:xfrm>
          <a:prstGeom prst="rect">
            <a:avLst/>
          </a:prstGeom>
          <a:solidFill>
            <a:srgbClr val="C00000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23813" y="3430588"/>
            <a:ext cx="4000500" cy="6413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Tomorrow’s Insight... Today.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The Power of Predictive Analytics. 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Uncover trends, Improve decision making, Increase profitability.</a:t>
            </a:r>
          </a:p>
          <a:p>
            <a:pPr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Make your organization More successful with Predictive analytics. </a:t>
            </a:r>
            <a:endParaRPr lang="ko-KR" altLang="en-US" sz="800" dirty="0">
              <a:solidFill>
                <a:srgbClr val="FFFFFF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754063"/>
            <a:ext cx="9215470" cy="1658273"/>
          </a:xfrm>
        </p:spPr>
        <p:txBody>
          <a:bodyPr/>
          <a:lstStyle>
            <a:lvl1pPr>
              <a:buFont typeface="Wingdings" pitchFamily="2" charset="2"/>
              <a:buChar char="ü"/>
              <a:defRPr/>
            </a:lvl1pPr>
            <a:lvl2pPr>
              <a:buFont typeface="Wingdings" pitchFamily="2" charset="2"/>
              <a:buChar char="ü"/>
              <a:defRPr/>
            </a:lvl2pPr>
            <a:lvl3pPr>
              <a:buFont typeface="Wingdings" pitchFamily="2" charset="2"/>
              <a:buChar char="ü"/>
              <a:defRPr/>
            </a:lvl3pPr>
            <a:lvl4pPr>
              <a:buFont typeface="Wingdings" pitchFamily="2" charset="2"/>
              <a:buChar char="ü"/>
              <a:defRPr/>
            </a:lvl4pPr>
            <a:lvl5pPr>
              <a:buFont typeface="Wingdings" pitchFamily="2" charset="2"/>
              <a:buChar char="ü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7300" y="754063"/>
            <a:ext cx="4457700" cy="1379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-1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5825" y="120650"/>
            <a:ext cx="2289175" cy="20129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3538" y="120650"/>
            <a:ext cx="6719887" cy="20129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dt" sz="half" idx="10"/>
          </p:nvPr>
        </p:nvSpPr>
        <p:spPr>
          <a:xfrm>
            <a:off x="4044950" y="6583363"/>
            <a:ext cx="2063750" cy="227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" y="6570663"/>
            <a:ext cx="3136900" cy="239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08913" y="6561138"/>
            <a:ext cx="2063750" cy="24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86AC61D-6FEA-4D48-95A8-07A9615BBE8E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/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 latinLnBrk="0">
              <a:defRPr/>
            </a:pPr>
            <a:endParaRPr lang="ko-KR" altLang="ko-KR" sz="2200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78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C2612036-FC19-4A38-AC38-EBAB85A8801B}" type="slidenum">
              <a:rPr lang="ko-KR" altLang="en-US" smtClean="0"/>
              <a:pPr algn="ctr">
                <a:defRPr/>
              </a:pPr>
              <a:t>‹#›</a:t>
            </a:fld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/>
          </a:p>
        </p:txBody>
      </p:sp>
      <p:sp>
        <p:nvSpPr>
          <p:cNvPr id="3083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3084" name="그림 5" descr="그림1.png"/>
          <p:cNvPicPr>
            <a:picLocks noChangeAspect="1"/>
          </p:cNvPicPr>
          <p:nvPr/>
        </p:nvPicPr>
        <p:blipFill>
          <a:blip r:embed="rId15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  <p:sldLayoutId id="2147484926" r:id="rId12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02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7DDFFF19-B24D-4D96-A3C7-4BC05B06441D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4107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4108" name="그림 5" descr="그림1.png"/>
          <p:cNvPicPr>
            <a:picLocks noChangeAspect="1"/>
          </p:cNvPicPr>
          <p:nvPr/>
        </p:nvPicPr>
        <p:blipFill>
          <a:blip r:embed="rId15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7" r:id="rId1"/>
    <p:sldLayoutId id="2147484865" r:id="rId2"/>
    <p:sldLayoutId id="2147484866" r:id="rId3"/>
    <p:sldLayoutId id="2147484867" r:id="rId4"/>
    <p:sldLayoutId id="2147484868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928" r:id="rId12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26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628ED1E4-1EC9-40A7-B5E5-3903F292E89C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5131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5132" name="그림 5" descr="그림1.png"/>
          <p:cNvPicPr>
            <a:picLocks noChangeAspect="1"/>
          </p:cNvPicPr>
          <p:nvPr/>
        </p:nvPicPr>
        <p:blipFill>
          <a:blip r:embed="rId14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9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150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1FA5882D-C942-467C-AF0A-3D9CBE6D9940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 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6155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6156" name="그림 5" descr="그림1.png"/>
          <p:cNvPicPr>
            <a:picLocks noChangeAspect="1"/>
          </p:cNvPicPr>
          <p:nvPr/>
        </p:nvPicPr>
        <p:blipFill>
          <a:blip r:embed="rId14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0" r:id="rId1"/>
    <p:sldLayoutId id="2147484885" r:id="rId2"/>
    <p:sldLayoutId id="2147484886" r:id="rId3"/>
    <p:sldLayoutId id="2147484887" r:id="rId4"/>
    <p:sldLayoutId id="2147484888" r:id="rId5"/>
    <p:sldLayoutId id="2147484889" r:id="rId6"/>
    <p:sldLayoutId id="2147484890" r:id="rId7"/>
    <p:sldLayoutId id="2147484891" r:id="rId8"/>
    <p:sldLayoutId id="2147484892" r:id="rId9"/>
    <p:sldLayoutId id="2147484893" r:id="rId10"/>
    <p:sldLayoutId id="2147484894" r:id="rId11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174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6985328D-0C65-4B6A-85DB-5FDB1DFD4F57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7179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7180" name="그림 5" descr="그림1.png"/>
          <p:cNvPicPr>
            <a:picLocks noChangeAspect="1"/>
          </p:cNvPicPr>
          <p:nvPr/>
        </p:nvPicPr>
        <p:blipFill>
          <a:blip r:embed="rId15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1" r:id="rId1"/>
    <p:sldLayoutId id="2147484895" r:id="rId2"/>
    <p:sldLayoutId id="2147484896" r:id="rId3"/>
    <p:sldLayoutId id="2147484897" r:id="rId4"/>
    <p:sldLayoutId id="2147484898" r:id="rId5"/>
    <p:sldLayoutId id="2147484899" r:id="rId6"/>
    <p:sldLayoutId id="2147484900" r:id="rId7"/>
    <p:sldLayoutId id="2147484901" r:id="rId8"/>
    <p:sldLayoutId id="2147484902" r:id="rId9"/>
    <p:sldLayoutId id="2147484903" r:id="rId10"/>
    <p:sldLayoutId id="2147484904" r:id="rId11"/>
    <p:sldLayoutId id="2147484932" r:id="rId12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198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9778D692-2296-457F-BF69-D1A74C540530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r>
              <a:rPr lang="en-US" altLang="ko-KR" dirty="0" smtClean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8203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8204" name="그림 5" descr="그림1.png"/>
          <p:cNvPicPr>
            <a:picLocks noChangeAspect="1"/>
          </p:cNvPicPr>
          <p:nvPr/>
        </p:nvPicPr>
        <p:blipFill>
          <a:blip r:embed="rId15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3" r:id="rId1"/>
    <p:sldLayoutId id="2147484905" r:id="rId2"/>
    <p:sldLayoutId id="2147484906" r:id="rId3"/>
    <p:sldLayoutId id="2147484907" r:id="rId4"/>
    <p:sldLayoutId id="2147484908" r:id="rId5"/>
    <p:sldLayoutId id="2147484909" r:id="rId6"/>
    <p:sldLayoutId id="2147484910" r:id="rId7"/>
    <p:sldLayoutId id="2147484911" r:id="rId8"/>
    <p:sldLayoutId id="2147484912" r:id="rId9"/>
    <p:sldLayoutId id="2147484913" r:id="rId10"/>
    <p:sldLayoutId id="2147484914" r:id="rId11"/>
    <p:sldLayoutId id="2147484934" r:id="rId12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 flipH="1">
            <a:off x="0" y="0"/>
            <a:ext cx="9906000" cy="712788"/>
          </a:xfrm>
          <a:prstGeom prst="rect">
            <a:avLst/>
          </a:prstGeom>
          <a:gradFill flip="none" rotWithShape="1">
            <a:gsLst>
              <a:gs pos="100000">
                <a:srgbClr val="D2D6D8"/>
              </a:gs>
              <a:gs pos="50000">
                <a:srgbClr val="FFFFFF"/>
              </a:gs>
              <a:gs pos="100000">
                <a:srgbClr val="D2D6D8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500" b="1" dirty="0">
              <a:solidFill>
                <a:srgbClr val="000000"/>
              </a:solidFill>
            </a:endParaRPr>
          </a:p>
        </p:txBody>
      </p:sp>
      <p:pic>
        <p:nvPicPr>
          <p:cNvPr id="14" name="그림 13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457" b="1162"/>
          <a:stretch>
            <a:fillRect/>
          </a:stretch>
        </p:blipFill>
        <p:spPr>
          <a:xfrm>
            <a:off x="3429000" y="0"/>
            <a:ext cx="6477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그림 14" descr="그림5.png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000" r="5638" b="969"/>
          <a:stretch>
            <a:fillRect/>
          </a:stretch>
        </p:blipFill>
        <p:spPr>
          <a:xfrm rot="5400000" flipH="1">
            <a:off x="823017" y="-823019"/>
            <a:ext cx="6357958" cy="80039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609600"/>
            <a:ext cx="92964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defTabSz="1073150">
              <a:defRPr/>
            </a:pPr>
            <a:endParaRPr lang="ko-KR" altLang="ko-KR" sz="2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222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250" y="754063"/>
            <a:ext cx="97155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12" tIns="49212" rIns="100012" bIns="4921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문자열 유형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  <p:sp>
        <p:nvSpPr>
          <p:cNvPr id="95289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6" name="슬라이드 번호 개체 틀 5"/>
          <p:cNvSpPr txBox="1">
            <a:spLocks/>
          </p:cNvSpPr>
          <p:nvPr/>
        </p:nvSpPr>
        <p:spPr>
          <a:xfrm>
            <a:off x="3995738" y="6607175"/>
            <a:ext cx="1905000" cy="23018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algn="ctr">
              <a:defRPr/>
            </a:pPr>
            <a:fld id="{CBD28A95-B31E-47F4-908C-F48FF9181CAC}" type="slidenum">
              <a:rPr lang="ko-KR" altLang="en-US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25" y="6607175"/>
            <a:ext cx="2501900" cy="250825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SPSS</a:t>
            </a:r>
            <a:endParaRPr lang="en-US" altLang="ko-KR" sz="90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 flipV="1">
            <a:off x="0" y="6551613"/>
            <a:ext cx="9901238" cy="4603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63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900" dirty="0">
              <a:solidFill>
                <a:srgbClr val="000000"/>
              </a:solidFill>
            </a:endParaRPr>
          </a:p>
        </p:txBody>
      </p:sp>
      <p:sp>
        <p:nvSpPr>
          <p:cNvPr id="9227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9228" name="그림 5" descr="그림1.png"/>
          <p:cNvPicPr>
            <a:picLocks noChangeAspect="1"/>
          </p:cNvPicPr>
          <p:nvPr/>
        </p:nvPicPr>
        <p:blipFill>
          <a:blip r:embed="rId15" cstate="print"/>
          <a:srcRect l="23244" t="24306" r="20836" b="21149"/>
          <a:stretch>
            <a:fillRect/>
          </a:stretch>
        </p:blipFill>
        <p:spPr bwMode="auto">
          <a:xfrm>
            <a:off x="9194800" y="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810500" y="6607175"/>
            <a:ext cx="2089150" cy="2508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altLang="ko-KR" sz="90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Data mining with Clementine</a:t>
            </a: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 flipV="1">
            <a:off x="0" y="696913"/>
            <a:ext cx="9901238" cy="1746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15" r:id="rId2"/>
    <p:sldLayoutId id="2147484916" r:id="rId3"/>
    <p:sldLayoutId id="2147484917" r:id="rId4"/>
    <p:sldLayoutId id="2147484918" r:id="rId5"/>
    <p:sldLayoutId id="2147484919" r:id="rId6"/>
    <p:sldLayoutId id="2147484920" r:id="rId7"/>
    <p:sldLayoutId id="2147484921" r:id="rId8"/>
    <p:sldLayoutId id="2147484922" r:id="rId9"/>
    <p:sldLayoutId id="2147484923" r:id="rId10"/>
    <p:sldLayoutId id="2147484924" r:id="rId11"/>
    <p:sldLayoutId id="2147484936" r:id="rId12"/>
  </p:sldLayoutIdLst>
  <p:txStyles>
    <p:titleStyle>
      <a:lvl1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1pPr>
      <a:lvl2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2pPr>
      <a:lvl3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3pPr>
      <a:lvl4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4pPr>
      <a:lvl5pPr algn="l" defTabSz="1073150" rtl="0" eaLnBrk="0" fontAlgn="base" hangingPunct="0">
        <a:spcBef>
          <a:spcPct val="0"/>
        </a:spcBef>
        <a:spcAft>
          <a:spcPct val="0"/>
        </a:spcAft>
        <a:buClr>
          <a:srgbClr val="C00000"/>
        </a:buClr>
        <a:buFont typeface="HY헤드라인M" pitchFamily="18" charset="-127"/>
        <a:buChar char="&gt;"/>
        <a:defRPr kumimoji="1" sz="2600" b="1">
          <a:solidFill>
            <a:srgbClr val="7F7F7F"/>
          </a:solidFill>
          <a:latin typeface="Arial" pitchFamily="34" charset="0"/>
          <a:ea typeface="맑은 고딕" pitchFamily="50" charset="-127"/>
          <a:cs typeface="Arial" pitchFamily="34" charset="0"/>
        </a:defRPr>
      </a:lvl5pPr>
      <a:lvl6pPr marL="4572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6pPr>
      <a:lvl7pPr marL="9144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7pPr>
      <a:lvl8pPr marL="13716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8pPr>
      <a:lvl9pPr marL="1828800" algn="l" defTabSz="1073150" rtl="0" fontAlgn="base">
        <a:spcBef>
          <a:spcPct val="0"/>
        </a:spcBef>
        <a:spcAft>
          <a:spcPct val="0"/>
        </a:spcAft>
        <a:defRPr kumimoji="1" b="1">
          <a:solidFill>
            <a:srgbClr val="9A2500"/>
          </a:solidFill>
          <a:latin typeface="Arial" pitchFamily="34" charset="0"/>
          <a:ea typeface="돋움" pitchFamily="50" charset="-127"/>
        </a:defRPr>
      </a:lvl9pPr>
    </p:titleStyle>
    <p:bodyStyle>
      <a:lvl1pPr marL="188913" indent="-188913" algn="l" defTabSz="384175" rtl="0" eaLnBrk="0" fontAlgn="base" hangingPunct="0">
        <a:lnSpc>
          <a:spcPct val="120000"/>
        </a:lnSpc>
        <a:spcBef>
          <a:spcPct val="8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82600" indent="-103188" algn="l" defTabSz="384175" rtl="0" eaLnBrk="0" fontAlgn="base" hangingPunct="0">
        <a:lnSpc>
          <a:spcPct val="120000"/>
        </a:lnSpc>
        <a:spcBef>
          <a:spcPct val="50000"/>
        </a:spcBef>
        <a:spcAft>
          <a:spcPct val="10000"/>
        </a:spcAft>
        <a:buSzPct val="70000"/>
        <a:buFont typeface="Wingdings" pitchFamily="2" charset="2"/>
        <a:buChar char="ü"/>
        <a:defRPr kumimoji="1" sz="15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58838" indent="-185738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243013" indent="-1936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Wingdings" pitchFamily="2" charset="2"/>
        <a:buChar char="ü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614488" indent="-180975" algn="l" defTabSz="384175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/>
        <a:buChar char="n"/>
        <a:defRPr kumimoji="1" sz="1200">
          <a:solidFill>
            <a:schemeClr val="tx1"/>
          </a:solidFill>
          <a:latin typeface="+mn-lt"/>
          <a:ea typeface="+mn-ea"/>
        </a:defRPr>
      </a:lvl5pPr>
      <a:lvl6pPr marL="20716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6pPr>
      <a:lvl7pPr marL="25288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7pPr>
      <a:lvl8pPr marL="29860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8pPr>
      <a:lvl9pPr marL="3443288" indent="-180975" algn="l" defTabSz="384175" rtl="0" fontAlgn="base">
        <a:lnSpc>
          <a:spcPct val="120000"/>
        </a:lnSpc>
        <a:spcBef>
          <a:spcPct val="10000"/>
        </a:spcBef>
        <a:spcAft>
          <a:spcPct val="10000"/>
        </a:spcAft>
        <a:buSzPct val="70000"/>
        <a:buFont typeface="Monotype Sorts" pitchFamily="2" charset="2"/>
        <a:buChar char="n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1. </a:t>
            </a:r>
            <a:r>
              <a:rPr lang="ko-KR" altLang="en-US" sz="21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</a:p>
        </p:txBody>
      </p:sp>
      <p:sp>
        <p:nvSpPr>
          <p:cNvPr id="22531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lang="ko-KR" altLang="en-US" sz="2400" b="1" dirty="0">
              <a:solidFill>
                <a:srgbClr val="D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2. </a:t>
            </a:r>
            <a:r>
              <a:rPr lang="en-US" altLang="ko-KR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lang="ko-KR" altLang="en-US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군집분석</a:t>
            </a:r>
          </a:p>
        </p:txBody>
      </p:sp>
      <p:sp>
        <p:nvSpPr>
          <p:cNvPr id="29699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lang="ko-KR" altLang="en-US" sz="2400" b="1" dirty="0">
              <a:solidFill>
                <a:srgbClr val="D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K-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평균 군집분석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(1/2)</a:t>
            </a:r>
          </a:p>
        </p:txBody>
      </p:sp>
      <p:graphicFrame>
        <p:nvGraphicFramePr>
          <p:cNvPr id="32" name="Group 50"/>
          <p:cNvGraphicFramePr>
            <a:graphicFrameLocks noGrp="1"/>
          </p:cNvGraphicFramePr>
          <p:nvPr/>
        </p:nvGraphicFramePr>
        <p:xfrm>
          <a:off x="790575" y="2089150"/>
          <a:ext cx="8307388" cy="3054678"/>
        </p:xfrm>
        <a:graphic>
          <a:graphicData uri="http://schemas.openxmlformats.org/drawingml/2006/table">
            <a:tbl>
              <a:tblPr/>
              <a:tblGrid>
                <a:gridCol w="1219200"/>
                <a:gridCol w="7088188"/>
              </a:tblGrid>
              <a:tr h="509113">
                <a:tc gridSpan="2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K-Means Clustering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1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사전적으로 군집의 수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k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를 지정한다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 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2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각 군집에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1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개 씩의 개체를 심는다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(initial seeding).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또는 군집중심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(cluster centroid)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을 임시로 정한다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3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모든 개체를 각각 가장 가까운 군집 중심에 배속시킨다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4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각 군집의 중심을 산출한다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5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단계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2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와 단계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3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을 변화가 거의 없을 때까지 반복한다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0745" name="그룹 32"/>
          <p:cNvGrpSpPr>
            <a:grpSpLocks/>
          </p:cNvGrpSpPr>
          <p:nvPr/>
        </p:nvGrpSpPr>
        <p:grpSpPr bwMode="auto">
          <a:xfrm>
            <a:off x="5881688" y="1833563"/>
            <a:ext cx="642937" cy="523875"/>
            <a:chOff x="6313508" y="4148132"/>
            <a:chExt cx="2928932" cy="2233618"/>
          </a:xfrm>
        </p:grpSpPr>
        <p:sp>
          <p:nvSpPr>
            <p:cNvPr id="30750" name="Oval 11"/>
            <p:cNvSpPr>
              <a:spLocks noChangeArrowheads="1"/>
            </p:cNvSpPr>
            <p:nvPr/>
          </p:nvSpPr>
          <p:spPr bwMode="auto">
            <a:xfrm>
              <a:off x="6313508" y="4933950"/>
              <a:ext cx="1568450" cy="144780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0" hangingPunct="0">
                <a:spcBef>
                  <a:spcPct val="50000"/>
                </a:spcBef>
              </a:pPr>
              <a:endParaRPr lang="ko-KR" altLang="en-US" sz="2400">
                <a:latin typeface="Times New Roman" pitchFamily="18" charset="0"/>
              </a:endParaRPr>
            </a:p>
          </p:txBody>
        </p:sp>
        <p:sp>
          <p:nvSpPr>
            <p:cNvPr id="30751" name="Oval 12"/>
            <p:cNvSpPr>
              <a:spLocks noChangeArrowheads="1"/>
            </p:cNvSpPr>
            <p:nvPr/>
          </p:nvSpPr>
          <p:spPr bwMode="auto">
            <a:xfrm>
              <a:off x="7096140" y="4433884"/>
              <a:ext cx="2146300" cy="1905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0752" name="Oval 13"/>
            <p:cNvSpPr>
              <a:spLocks noChangeArrowheads="1"/>
            </p:cNvSpPr>
            <p:nvPr/>
          </p:nvSpPr>
          <p:spPr bwMode="auto">
            <a:xfrm>
              <a:off x="7096140" y="4719636"/>
              <a:ext cx="1155700" cy="1066800"/>
            </a:xfrm>
            <a:prstGeom prst="ellipse">
              <a:avLst/>
            </a:prstGeom>
            <a:solidFill>
              <a:schemeClr val="bg2"/>
            </a:solidFill>
            <a:ln w="19050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0753" name="Oval 15"/>
            <p:cNvSpPr>
              <a:spLocks noChangeArrowheads="1"/>
            </p:cNvSpPr>
            <p:nvPr/>
          </p:nvSpPr>
          <p:spPr bwMode="auto">
            <a:xfrm>
              <a:off x="7024702" y="4148132"/>
              <a:ext cx="990600" cy="914400"/>
            </a:xfrm>
            <a:prstGeom prst="ellipse">
              <a:avLst/>
            </a:prstGeom>
            <a:solidFill>
              <a:srgbClr val="FFFF00"/>
            </a:solidFill>
            <a:ln w="19050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0754" name="Oval 14"/>
            <p:cNvSpPr>
              <a:spLocks noChangeArrowheads="1"/>
            </p:cNvSpPr>
            <p:nvPr/>
          </p:nvSpPr>
          <p:spPr bwMode="auto">
            <a:xfrm>
              <a:off x="6810388" y="4719636"/>
              <a:ext cx="495300" cy="3810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cxnSp>
        <p:nvCxnSpPr>
          <p:cNvPr id="30746" name="직선 연결선 9"/>
          <p:cNvCxnSpPr>
            <a:cxnSpLocks noChangeShapeType="1"/>
          </p:cNvCxnSpPr>
          <p:nvPr/>
        </p:nvCxnSpPr>
        <p:spPr bwMode="auto">
          <a:xfrm rot="10800000" flipH="1">
            <a:off x="273050" y="6072188"/>
            <a:ext cx="10795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0747" name="직사각형 10"/>
          <p:cNvSpPr>
            <a:spLocks noChangeArrowheads="1"/>
          </p:cNvSpPr>
          <p:nvPr/>
        </p:nvSpPr>
        <p:spPr bwMode="auto">
          <a:xfrm>
            <a:off x="273050" y="6137275"/>
            <a:ext cx="753745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Clementine K-Means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는 기본적으로 연속형 변수를 사용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이분형인 경우 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“0 or 1”, 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범주형인 경우 더미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(dummy)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코드화 함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90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0748" name="TextBox 3"/>
          <p:cNvSpPr txBox="1">
            <a:spLocks noChangeArrowheads="1"/>
          </p:cNvSpPr>
          <p:nvPr/>
        </p:nvSpPr>
        <p:spPr bwMode="auto">
          <a:xfrm>
            <a:off x="285750" y="987425"/>
            <a:ext cx="9382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K-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평균 군집분석은 대량 자료의 군집화 기법으로 가장 널리 활용되는 통계방법으로 알고리즘은 다음과 같다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074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K-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평균 군집분석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(2/2)</a:t>
            </a:r>
          </a:p>
        </p:txBody>
      </p:sp>
      <p:graphicFrame>
        <p:nvGraphicFramePr>
          <p:cNvPr id="10" name="Group 50"/>
          <p:cNvGraphicFramePr>
            <a:graphicFrameLocks noGrp="1"/>
          </p:cNvGraphicFramePr>
          <p:nvPr/>
        </p:nvGraphicFramePr>
        <p:xfrm>
          <a:off x="481013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Clustering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에서의 유사성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1"/>
          <p:cNvSpPr>
            <a:spLocks noChangeArrowheads="1"/>
          </p:cNvSpPr>
          <p:nvPr/>
        </p:nvSpPr>
        <p:spPr bwMode="gray">
          <a:xfrm>
            <a:off x="595313" y="1822450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군집 수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K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결정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 K=5</a:t>
            </a: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최초 군집중심 설정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56" name="직사각형 25"/>
          <p:cNvSpPr>
            <a:spLocks noChangeArrowheads="1"/>
          </p:cNvSpPr>
          <p:nvPr/>
        </p:nvSpPr>
        <p:spPr bwMode="auto">
          <a:xfrm>
            <a:off x="738188" y="1681163"/>
            <a:ext cx="6064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Step 1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AutoShape 56"/>
          <p:cNvSpPr>
            <a:spLocks noChangeArrowheads="1"/>
          </p:cNvSpPr>
          <p:nvPr/>
        </p:nvSpPr>
        <p:spPr bwMode="gray">
          <a:xfrm rot="5400000">
            <a:off x="1423194" y="3737769"/>
            <a:ext cx="4054475" cy="24288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>
              <a:defRPr/>
            </a:pPr>
            <a:endParaRPr lang="ko-KR" altLang="en-US" sz="12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31758" name="Group 4"/>
          <p:cNvGrpSpPr>
            <a:grpSpLocks/>
          </p:cNvGrpSpPr>
          <p:nvPr/>
        </p:nvGrpSpPr>
        <p:grpSpPr bwMode="auto">
          <a:xfrm>
            <a:off x="742950" y="3233738"/>
            <a:ext cx="2300288" cy="2471737"/>
            <a:chOff x="1440" y="992"/>
            <a:chExt cx="2891" cy="2910"/>
          </a:xfrm>
        </p:grpSpPr>
        <p:sp>
          <p:nvSpPr>
            <p:cNvPr id="33036" name="AutoShape 5"/>
            <p:cNvSpPr>
              <a:spLocks noChangeArrowheads="1"/>
            </p:cNvSpPr>
            <p:nvPr/>
          </p:nvSpPr>
          <p:spPr bwMode="auto">
            <a:xfrm>
              <a:off x="3946" y="998"/>
              <a:ext cx="194" cy="197"/>
            </a:xfrm>
            <a:prstGeom prst="diamond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037" name="AutoShape 6"/>
            <p:cNvSpPr>
              <a:spLocks noChangeArrowheads="1"/>
            </p:cNvSpPr>
            <p:nvPr/>
          </p:nvSpPr>
          <p:spPr bwMode="auto">
            <a:xfrm>
              <a:off x="3802" y="3134"/>
              <a:ext cx="194" cy="197"/>
            </a:xfrm>
            <a:prstGeom prst="diamond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038" name="AutoShape 7"/>
            <p:cNvSpPr>
              <a:spLocks noChangeArrowheads="1"/>
            </p:cNvSpPr>
            <p:nvPr/>
          </p:nvSpPr>
          <p:spPr bwMode="auto">
            <a:xfrm>
              <a:off x="2129" y="998"/>
              <a:ext cx="194" cy="197"/>
            </a:xfrm>
            <a:prstGeom prst="diamond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039" name="AutoShape 8"/>
            <p:cNvSpPr>
              <a:spLocks noChangeArrowheads="1"/>
            </p:cNvSpPr>
            <p:nvPr/>
          </p:nvSpPr>
          <p:spPr bwMode="auto">
            <a:xfrm>
              <a:off x="3060" y="1911"/>
              <a:ext cx="194" cy="197"/>
            </a:xfrm>
            <a:prstGeom prst="diamond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040" name="AutoShape 9"/>
            <p:cNvSpPr>
              <a:spLocks noChangeArrowheads="1"/>
            </p:cNvSpPr>
            <p:nvPr/>
          </p:nvSpPr>
          <p:spPr bwMode="auto">
            <a:xfrm>
              <a:off x="2488" y="3128"/>
              <a:ext cx="194" cy="197"/>
            </a:xfrm>
            <a:prstGeom prst="diamond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041" name="Line 10"/>
            <p:cNvSpPr>
              <a:spLocks noChangeShapeType="1"/>
            </p:cNvSpPr>
            <p:nvPr/>
          </p:nvSpPr>
          <p:spPr bwMode="auto">
            <a:xfrm>
              <a:off x="2454" y="20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2" name="Freeform 11"/>
            <p:cNvSpPr>
              <a:spLocks/>
            </p:cNvSpPr>
            <p:nvPr/>
          </p:nvSpPr>
          <p:spPr bwMode="auto">
            <a:xfrm>
              <a:off x="2400" y="2020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3" name="Line 12"/>
            <p:cNvSpPr>
              <a:spLocks noChangeShapeType="1"/>
            </p:cNvSpPr>
            <p:nvPr/>
          </p:nvSpPr>
          <p:spPr bwMode="auto">
            <a:xfrm>
              <a:off x="2489" y="18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4" name="Freeform 13"/>
            <p:cNvSpPr>
              <a:spLocks/>
            </p:cNvSpPr>
            <p:nvPr/>
          </p:nvSpPr>
          <p:spPr bwMode="auto">
            <a:xfrm>
              <a:off x="2435" y="1857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3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9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9" y="183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4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8" y="270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5" name="Line 14"/>
            <p:cNvSpPr>
              <a:spLocks noChangeShapeType="1"/>
            </p:cNvSpPr>
            <p:nvPr/>
          </p:nvSpPr>
          <p:spPr bwMode="auto">
            <a:xfrm>
              <a:off x="2503" y="17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6" name="Freeform 15"/>
            <p:cNvSpPr>
              <a:spLocks/>
            </p:cNvSpPr>
            <p:nvPr/>
          </p:nvSpPr>
          <p:spPr bwMode="auto">
            <a:xfrm>
              <a:off x="2449" y="1726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7" name="Line 16"/>
            <p:cNvSpPr>
              <a:spLocks noChangeShapeType="1"/>
            </p:cNvSpPr>
            <p:nvPr/>
          </p:nvSpPr>
          <p:spPr bwMode="auto">
            <a:xfrm>
              <a:off x="2371" y="227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8" name="Freeform 17"/>
            <p:cNvSpPr>
              <a:spLocks/>
            </p:cNvSpPr>
            <p:nvPr/>
          </p:nvSpPr>
          <p:spPr bwMode="auto">
            <a:xfrm>
              <a:off x="2317" y="225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2" y="67"/>
                  </a:lnTo>
                  <a:lnTo>
                    <a:pt x="237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6" y="18"/>
                  </a:lnTo>
                  <a:lnTo>
                    <a:pt x="48" y="31"/>
                  </a:lnTo>
                  <a:lnTo>
                    <a:pt x="30" y="49"/>
                  </a:lnTo>
                  <a:lnTo>
                    <a:pt x="17" y="67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3"/>
                  </a:lnTo>
                  <a:lnTo>
                    <a:pt x="30" y="222"/>
                  </a:lnTo>
                  <a:lnTo>
                    <a:pt x="48" y="240"/>
                  </a:lnTo>
                  <a:lnTo>
                    <a:pt x="66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7" y="222"/>
                  </a:lnTo>
                  <a:lnTo>
                    <a:pt x="252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49" name="Line 18"/>
            <p:cNvSpPr>
              <a:spLocks noChangeShapeType="1"/>
            </p:cNvSpPr>
            <p:nvPr/>
          </p:nvSpPr>
          <p:spPr bwMode="auto">
            <a:xfrm>
              <a:off x="2417" y="206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0" name="Freeform 19"/>
            <p:cNvSpPr>
              <a:spLocks/>
            </p:cNvSpPr>
            <p:nvPr/>
          </p:nvSpPr>
          <p:spPr bwMode="auto">
            <a:xfrm>
              <a:off x="2364" y="2038"/>
              <a:ext cx="53" cy="55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5"/>
                  </a:moveTo>
                  <a:lnTo>
                    <a:pt x="268" y="112"/>
                  </a:lnTo>
                  <a:lnTo>
                    <a:pt x="262" y="88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8"/>
                  </a:lnTo>
                  <a:lnTo>
                    <a:pt x="47" y="31"/>
                  </a:lnTo>
                  <a:lnTo>
                    <a:pt x="32" y="48"/>
                  </a:lnTo>
                  <a:lnTo>
                    <a:pt x="17" y="68"/>
                  </a:lnTo>
                  <a:lnTo>
                    <a:pt x="7" y="88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2" y="223"/>
                  </a:lnTo>
                  <a:lnTo>
                    <a:pt x="47" y="238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1" name="Line 20"/>
            <p:cNvSpPr>
              <a:spLocks noChangeShapeType="1"/>
            </p:cNvSpPr>
            <p:nvPr/>
          </p:nvSpPr>
          <p:spPr bwMode="auto">
            <a:xfrm>
              <a:off x="2430" y="19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2" name="Freeform 21"/>
            <p:cNvSpPr>
              <a:spLocks/>
            </p:cNvSpPr>
            <p:nvPr/>
          </p:nvSpPr>
          <p:spPr bwMode="auto">
            <a:xfrm>
              <a:off x="2376" y="194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3" name="Line 22"/>
            <p:cNvSpPr>
              <a:spLocks noChangeShapeType="1"/>
            </p:cNvSpPr>
            <p:nvPr/>
          </p:nvSpPr>
          <p:spPr bwMode="auto">
            <a:xfrm>
              <a:off x="2593" y="19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4" name="Freeform 23"/>
            <p:cNvSpPr>
              <a:spLocks/>
            </p:cNvSpPr>
            <p:nvPr/>
          </p:nvSpPr>
          <p:spPr bwMode="auto">
            <a:xfrm>
              <a:off x="2539" y="197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2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7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1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1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5" name="Line 24"/>
            <p:cNvSpPr>
              <a:spLocks noChangeShapeType="1"/>
            </p:cNvSpPr>
            <p:nvPr/>
          </p:nvSpPr>
          <p:spPr bwMode="auto">
            <a:xfrm>
              <a:off x="2479" y="180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6" name="Freeform 25"/>
            <p:cNvSpPr>
              <a:spLocks/>
            </p:cNvSpPr>
            <p:nvPr/>
          </p:nvSpPr>
          <p:spPr bwMode="auto">
            <a:xfrm>
              <a:off x="2424" y="1777"/>
              <a:ext cx="55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9" y="114"/>
                  </a:lnTo>
                  <a:lnTo>
                    <a:pt x="262" y="91"/>
                  </a:lnTo>
                  <a:lnTo>
                    <a:pt x="253" y="69"/>
                  </a:lnTo>
                  <a:lnTo>
                    <a:pt x="239" y="49"/>
                  </a:lnTo>
                  <a:lnTo>
                    <a:pt x="223" y="33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3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91"/>
                  </a:lnTo>
                  <a:lnTo>
                    <a:pt x="3" y="114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3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4"/>
                  </a:lnTo>
                  <a:lnTo>
                    <a:pt x="113" y="271"/>
                  </a:lnTo>
                  <a:lnTo>
                    <a:pt x="136" y="272"/>
                  </a:lnTo>
                  <a:lnTo>
                    <a:pt x="160" y="271"/>
                  </a:lnTo>
                  <a:lnTo>
                    <a:pt x="182" y="264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7" name="Line 26"/>
            <p:cNvSpPr>
              <a:spLocks noChangeShapeType="1"/>
            </p:cNvSpPr>
            <p:nvPr/>
          </p:nvSpPr>
          <p:spPr bwMode="auto">
            <a:xfrm>
              <a:off x="2401" y="197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8" name="Freeform 27"/>
            <p:cNvSpPr>
              <a:spLocks/>
            </p:cNvSpPr>
            <p:nvPr/>
          </p:nvSpPr>
          <p:spPr bwMode="auto">
            <a:xfrm>
              <a:off x="2347" y="1949"/>
              <a:ext cx="54" cy="5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w 272"/>
                <a:gd name="T31" fmla="*/ 0 h 272"/>
                <a:gd name="T32" fmla="*/ 0 w 272"/>
                <a:gd name="T33" fmla="*/ 0 h 272"/>
                <a:gd name="T34" fmla="*/ 0 w 272"/>
                <a:gd name="T35" fmla="*/ 0 h 272"/>
                <a:gd name="T36" fmla="*/ 0 w 272"/>
                <a:gd name="T37" fmla="*/ 0 h 272"/>
                <a:gd name="T38" fmla="*/ 0 w 272"/>
                <a:gd name="T39" fmla="*/ 0 h 272"/>
                <a:gd name="T40" fmla="*/ 0 w 272"/>
                <a:gd name="T41" fmla="*/ 0 h 272"/>
                <a:gd name="T42" fmla="*/ 0 w 272"/>
                <a:gd name="T43" fmla="*/ 0 h 272"/>
                <a:gd name="T44" fmla="*/ 0 w 272"/>
                <a:gd name="T45" fmla="*/ 0 h 272"/>
                <a:gd name="T46" fmla="*/ 0 w 272"/>
                <a:gd name="T47" fmla="*/ 0 h 272"/>
                <a:gd name="T48" fmla="*/ 0 w 272"/>
                <a:gd name="T49" fmla="*/ 0 h 272"/>
                <a:gd name="T50" fmla="*/ 0 w 272"/>
                <a:gd name="T51" fmla="*/ 0 h 272"/>
                <a:gd name="T52" fmla="*/ 0 w 272"/>
                <a:gd name="T53" fmla="*/ 0 h 272"/>
                <a:gd name="T54" fmla="*/ 0 w 272"/>
                <a:gd name="T55" fmla="*/ 0 h 272"/>
                <a:gd name="T56" fmla="*/ 0 w 272"/>
                <a:gd name="T57" fmla="*/ 0 h 272"/>
                <a:gd name="T58" fmla="*/ 0 w 272"/>
                <a:gd name="T59" fmla="*/ 0 h 272"/>
                <a:gd name="T60" fmla="*/ 0 w 272"/>
                <a:gd name="T61" fmla="*/ 0 h 272"/>
                <a:gd name="T62" fmla="*/ 0 w 272"/>
                <a:gd name="T63" fmla="*/ 0 h 272"/>
                <a:gd name="T64" fmla="*/ 0 w 272"/>
                <a:gd name="T65" fmla="*/ 0 h 272"/>
                <a:gd name="T66" fmla="*/ 0 w 272"/>
                <a:gd name="T67" fmla="*/ 0 h 272"/>
                <a:gd name="T68" fmla="*/ 0 w 272"/>
                <a:gd name="T69" fmla="*/ 0 h 272"/>
                <a:gd name="T70" fmla="*/ 0 w 272"/>
                <a:gd name="T71" fmla="*/ 0 h 272"/>
                <a:gd name="T72" fmla="*/ 0 w 272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2"/>
                <a:gd name="T113" fmla="*/ 272 w 27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2">
                  <a:moveTo>
                    <a:pt x="272" y="136"/>
                  </a:moveTo>
                  <a:lnTo>
                    <a:pt x="268" y="113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8" y="182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8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59" name="Line 28"/>
            <p:cNvSpPr>
              <a:spLocks noChangeShapeType="1"/>
            </p:cNvSpPr>
            <p:nvPr/>
          </p:nvSpPr>
          <p:spPr bwMode="auto">
            <a:xfrm>
              <a:off x="2566" y="195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0" name="Freeform 29"/>
            <p:cNvSpPr>
              <a:spLocks/>
            </p:cNvSpPr>
            <p:nvPr/>
          </p:nvSpPr>
          <p:spPr bwMode="auto">
            <a:xfrm>
              <a:off x="2511" y="1930"/>
              <a:ext cx="55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2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1" name="Line 30"/>
            <p:cNvSpPr>
              <a:spLocks noChangeShapeType="1"/>
            </p:cNvSpPr>
            <p:nvPr/>
          </p:nvSpPr>
          <p:spPr bwMode="auto">
            <a:xfrm>
              <a:off x="2527" y="165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2" name="Freeform 31"/>
            <p:cNvSpPr>
              <a:spLocks/>
            </p:cNvSpPr>
            <p:nvPr/>
          </p:nvSpPr>
          <p:spPr bwMode="auto">
            <a:xfrm>
              <a:off x="2472" y="1627"/>
              <a:ext cx="55" cy="5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w 272"/>
                <a:gd name="T31" fmla="*/ 0 h 272"/>
                <a:gd name="T32" fmla="*/ 0 w 272"/>
                <a:gd name="T33" fmla="*/ 0 h 272"/>
                <a:gd name="T34" fmla="*/ 0 w 272"/>
                <a:gd name="T35" fmla="*/ 0 h 272"/>
                <a:gd name="T36" fmla="*/ 0 w 272"/>
                <a:gd name="T37" fmla="*/ 0 h 272"/>
                <a:gd name="T38" fmla="*/ 0 w 272"/>
                <a:gd name="T39" fmla="*/ 0 h 272"/>
                <a:gd name="T40" fmla="*/ 0 w 272"/>
                <a:gd name="T41" fmla="*/ 0 h 272"/>
                <a:gd name="T42" fmla="*/ 0 w 272"/>
                <a:gd name="T43" fmla="*/ 0 h 272"/>
                <a:gd name="T44" fmla="*/ 0 w 272"/>
                <a:gd name="T45" fmla="*/ 0 h 272"/>
                <a:gd name="T46" fmla="*/ 0 w 272"/>
                <a:gd name="T47" fmla="*/ 0 h 272"/>
                <a:gd name="T48" fmla="*/ 0 w 272"/>
                <a:gd name="T49" fmla="*/ 0 h 272"/>
                <a:gd name="T50" fmla="*/ 0 w 272"/>
                <a:gd name="T51" fmla="*/ 0 h 272"/>
                <a:gd name="T52" fmla="*/ 0 w 272"/>
                <a:gd name="T53" fmla="*/ 0 h 272"/>
                <a:gd name="T54" fmla="*/ 0 w 272"/>
                <a:gd name="T55" fmla="*/ 0 h 272"/>
                <a:gd name="T56" fmla="*/ 0 w 272"/>
                <a:gd name="T57" fmla="*/ 0 h 272"/>
                <a:gd name="T58" fmla="*/ 0 w 272"/>
                <a:gd name="T59" fmla="*/ 0 h 272"/>
                <a:gd name="T60" fmla="*/ 0 w 272"/>
                <a:gd name="T61" fmla="*/ 0 h 272"/>
                <a:gd name="T62" fmla="*/ 0 w 272"/>
                <a:gd name="T63" fmla="*/ 0 h 272"/>
                <a:gd name="T64" fmla="*/ 0 w 272"/>
                <a:gd name="T65" fmla="*/ 0 h 272"/>
                <a:gd name="T66" fmla="*/ 0 w 272"/>
                <a:gd name="T67" fmla="*/ 0 h 272"/>
                <a:gd name="T68" fmla="*/ 0 w 272"/>
                <a:gd name="T69" fmla="*/ 0 h 272"/>
                <a:gd name="T70" fmla="*/ 0 w 272"/>
                <a:gd name="T71" fmla="*/ 0 h 272"/>
                <a:gd name="T72" fmla="*/ 0 w 272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2"/>
                <a:gd name="T113" fmla="*/ 272 w 27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2">
                  <a:moveTo>
                    <a:pt x="272" y="134"/>
                  </a:moveTo>
                  <a:lnTo>
                    <a:pt x="269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3" y="8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4" y="1"/>
                  </a:lnTo>
                  <a:lnTo>
                    <a:pt x="91" y="8"/>
                  </a:lnTo>
                  <a:lnTo>
                    <a:pt x="69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9" y="253"/>
                  </a:lnTo>
                  <a:lnTo>
                    <a:pt x="91" y="263"/>
                  </a:lnTo>
                  <a:lnTo>
                    <a:pt x="114" y="269"/>
                  </a:lnTo>
                  <a:lnTo>
                    <a:pt x="136" y="272"/>
                  </a:lnTo>
                  <a:lnTo>
                    <a:pt x="160" y="269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9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3" name="Line 32"/>
            <p:cNvSpPr>
              <a:spLocks noChangeShapeType="1"/>
            </p:cNvSpPr>
            <p:nvPr/>
          </p:nvSpPr>
          <p:spPr bwMode="auto">
            <a:xfrm>
              <a:off x="2164" y="21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4" name="Freeform 33"/>
            <p:cNvSpPr>
              <a:spLocks/>
            </p:cNvSpPr>
            <p:nvPr/>
          </p:nvSpPr>
          <p:spPr bwMode="auto">
            <a:xfrm>
              <a:off x="2110" y="2151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38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5" name="Line 34"/>
            <p:cNvSpPr>
              <a:spLocks noChangeShapeType="1"/>
            </p:cNvSpPr>
            <p:nvPr/>
          </p:nvSpPr>
          <p:spPr bwMode="auto">
            <a:xfrm>
              <a:off x="2601" y="19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6" name="Freeform 35"/>
            <p:cNvSpPr>
              <a:spLocks/>
            </p:cNvSpPr>
            <p:nvPr/>
          </p:nvSpPr>
          <p:spPr bwMode="auto">
            <a:xfrm>
              <a:off x="2547" y="1909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7"/>
                  </a:lnTo>
                  <a:lnTo>
                    <a:pt x="252" y="65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2" y="6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6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0" y="48"/>
                  </a:lnTo>
                  <a:lnTo>
                    <a:pt x="17" y="65"/>
                  </a:lnTo>
                  <a:lnTo>
                    <a:pt x="8" y="87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7" y="203"/>
                  </a:lnTo>
                  <a:lnTo>
                    <a:pt x="30" y="221"/>
                  </a:lnTo>
                  <a:lnTo>
                    <a:pt x="48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39" y="221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7" name="Line 36"/>
            <p:cNvSpPr>
              <a:spLocks noChangeShapeType="1"/>
            </p:cNvSpPr>
            <p:nvPr/>
          </p:nvSpPr>
          <p:spPr bwMode="auto">
            <a:xfrm>
              <a:off x="2327" y="16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8" name="Freeform 37"/>
            <p:cNvSpPr>
              <a:spLocks/>
            </p:cNvSpPr>
            <p:nvPr/>
          </p:nvSpPr>
          <p:spPr bwMode="auto">
            <a:xfrm>
              <a:off x="2273" y="165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1"/>
                  </a:lnTo>
                  <a:lnTo>
                    <a:pt x="261" y="90"/>
                  </a:lnTo>
                  <a:lnTo>
                    <a:pt x="252" y="68"/>
                  </a:lnTo>
                  <a:lnTo>
                    <a:pt x="237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7" y="223"/>
                  </a:lnTo>
                  <a:lnTo>
                    <a:pt x="252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69" name="Line 38"/>
            <p:cNvSpPr>
              <a:spLocks noChangeShapeType="1"/>
            </p:cNvSpPr>
            <p:nvPr/>
          </p:nvSpPr>
          <p:spPr bwMode="auto">
            <a:xfrm>
              <a:off x="2371" y="189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0" name="Freeform 39"/>
            <p:cNvSpPr>
              <a:spLocks/>
            </p:cNvSpPr>
            <p:nvPr/>
          </p:nvSpPr>
          <p:spPr bwMode="auto">
            <a:xfrm>
              <a:off x="2317" y="1870"/>
              <a:ext cx="54" cy="53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2" y="66"/>
                  </a:lnTo>
                  <a:lnTo>
                    <a:pt x="237" y="46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6"/>
                  </a:lnTo>
                  <a:lnTo>
                    <a:pt x="17" y="66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7"/>
                  </a:lnTo>
                  <a:lnTo>
                    <a:pt x="67" y="251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2" y="237"/>
                  </a:lnTo>
                  <a:lnTo>
                    <a:pt x="237" y="222"/>
                  </a:lnTo>
                  <a:lnTo>
                    <a:pt x="252" y="202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1" name="Line 40"/>
            <p:cNvSpPr>
              <a:spLocks noChangeShapeType="1"/>
            </p:cNvSpPr>
            <p:nvPr/>
          </p:nvSpPr>
          <p:spPr bwMode="auto">
            <a:xfrm>
              <a:off x="2498" y="173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2" name="Freeform 41"/>
            <p:cNvSpPr>
              <a:spLocks/>
            </p:cNvSpPr>
            <p:nvPr/>
          </p:nvSpPr>
          <p:spPr bwMode="auto">
            <a:xfrm>
              <a:off x="2444" y="1706"/>
              <a:ext cx="54" cy="55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5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0" y="68"/>
                  </a:lnTo>
                  <a:lnTo>
                    <a:pt x="237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6" y="19"/>
                  </a:lnTo>
                  <a:lnTo>
                    <a:pt x="46" y="32"/>
                  </a:lnTo>
                  <a:lnTo>
                    <a:pt x="31" y="48"/>
                  </a:lnTo>
                  <a:lnTo>
                    <a:pt x="17" y="68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6" y="181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6" y="239"/>
                  </a:lnTo>
                  <a:lnTo>
                    <a:pt x="66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7" y="223"/>
                  </a:lnTo>
                  <a:lnTo>
                    <a:pt x="250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3" name="Line 42"/>
            <p:cNvSpPr>
              <a:spLocks noChangeShapeType="1"/>
            </p:cNvSpPr>
            <p:nvPr/>
          </p:nvSpPr>
          <p:spPr bwMode="auto">
            <a:xfrm>
              <a:off x="2400" y="20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4" name="Freeform 43"/>
            <p:cNvSpPr>
              <a:spLocks/>
            </p:cNvSpPr>
            <p:nvPr/>
          </p:nvSpPr>
          <p:spPr bwMode="auto">
            <a:xfrm>
              <a:off x="2346" y="2057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7" y="68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7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5" name="Line 44"/>
            <p:cNvSpPr>
              <a:spLocks noChangeShapeType="1"/>
            </p:cNvSpPr>
            <p:nvPr/>
          </p:nvSpPr>
          <p:spPr bwMode="auto">
            <a:xfrm>
              <a:off x="2317" y="229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6" name="Freeform 45"/>
            <p:cNvSpPr>
              <a:spLocks/>
            </p:cNvSpPr>
            <p:nvPr/>
          </p:nvSpPr>
          <p:spPr bwMode="auto">
            <a:xfrm>
              <a:off x="2262" y="2267"/>
              <a:ext cx="55" cy="55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71" y="113"/>
                  </a:lnTo>
                  <a:lnTo>
                    <a:pt x="264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1" y="2"/>
                  </a:lnTo>
                  <a:lnTo>
                    <a:pt x="138" y="0"/>
                  </a:lnTo>
                  <a:lnTo>
                    <a:pt x="114" y="2"/>
                  </a:lnTo>
                  <a:lnTo>
                    <a:pt x="90" y="9"/>
                  </a:lnTo>
                  <a:lnTo>
                    <a:pt x="69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4" y="113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90" y="263"/>
                  </a:lnTo>
                  <a:lnTo>
                    <a:pt x="114" y="270"/>
                  </a:lnTo>
                  <a:lnTo>
                    <a:pt x="138" y="271"/>
                  </a:lnTo>
                  <a:lnTo>
                    <a:pt x="161" y="270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4" y="182"/>
                  </a:lnTo>
                  <a:lnTo>
                    <a:pt x="271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7" name="Line 46"/>
            <p:cNvSpPr>
              <a:spLocks noChangeShapeType="1"/>
            </p:cNvSpPr>
            <p:nvPr/>
          </p:nvSpPr>
          <p:spPr bwMode="auto">
            <a:xfrm>
              <a:off x="2447" y="176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8" name="Freeform 47"/>
            <p:cNvSpPr>
              <a:spLocks/>
            </p:cNvSpPr>
            <p:nvPr/>
          </p:nvSpPr>
          <p:spPr bwMode="auto">
            <a:xfrm>
              <a:off x="2393" y="173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2"/>
                  </a:lnTo>
                  <a:lnTo>
                    <a:pt x="32" y="221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1"/>
                  </a:lnTo>
                  <a:lnTo>
                    <a:pt x="252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79" name="Line 48"/>
            <p:cNvSpPr>
              <a:spLocks noChangeShapeType="1"/>
            </p:cNvSpPr>
            <p:nvPr/>
          </p:nvSpPr>
          <p:spPr bwMode="auto">
            <a:xfrm>
              <a:off x="2334" y="200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0" name="Freeform 49"/>
            <p:cNvSpPr>
              <a:spLocks/>
            </p:cNvSpPr>
            <p:nvPr/>
          </p:nvSpPr>
          <p:spPr bwMode="auto">
            <a:xfrm>
              <a:off x="2280" y="1973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7"/>
                  </a:lnTo>
                  <a:lnTo>
                    <a:pt x="222" y="32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60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1" y="47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60" y="269"/>
                  </a:lnTo>
                  <a:lnTo>
                    <a:pt x="182" y="263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1" name="Line 50"/>
            <p:cNvSpPr>
              <a:spLocks noChangeShapeType="1"/>
            </p:cNvSpPr>
            <p:nvPr/>
          </p:nvSpPr>
          <p:spPr bwMode="auto">
            <a:xfrm>
              <a:off x="2197" y="21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2" name="Freeform 51"/>
            <p:cNvSpPr>
              <a:spLocks/>
            </p:cNvSpPr>
            <p:nvPr/>
          </p:nvSpPr>
          <p:spPr bwMode="auto">
            <a:xfrm>
              <a:off x="2143" y="210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2"/>
                  </a:lnTo>
                  <a:lnTo>
                    <a:pt x="264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3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3" name="Line 52"/>
            <p:cNvSpPr>
              <a:spLocks noChangeShapeType="1"/>
            </p:cNvSpPr>
            <p:nvPr/>
          </p:nvSpPr>
          <p:spPr bwMode="auto">
            <a:xfrm>
              <a:off x="2308" y="21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4" name="Freeform 53"/>
            <p:cNvSpPr>
              <a:spLocks/>
            </p:cNvSpPr>
            <p:nvPr/>
          </p:nvSpPr>
          <p:spPr bwMode="auto">
            <a:xfrm>
              <a:off x="2254" y="213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1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7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6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6" y="181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8"/>
                  </a:lnTo>
                  <a:lnTo>
                    <a:pt x="67" y="253"/>
                  </a:lnTo>
                  <a:lnTo>
                    <a:pt x="87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3"/>
                  </a:lnTo>
                  <a:lnTo>
                    <a:pt x="221" y="238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5" name="Line 54"/>
            <p:cNvSpPr>
              <a:spLocks noChangeShapeType="1"/>
            </p:cNvSpPr>
            <p:nvPr/>
          </p:nvSpPr>
          <p:spPr bwMode="auto">
            <a:xfrm>
              <a:off x="2420" y="21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6" name="Freeform 55"/>
            <p:cNvSpPr>
              <a:spLocks/>
            </p:cNvSpPr>
            <p:nvPr/>
          </p:nvSpPr>
          <p:spPr bwMode="auto">
            <a:xfrm>
              <a:off x="2366" y="2103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70" y="112"/>
                  </a:lnTo>
                  <a:lnTo>
                    <a:pt x="263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59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3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9"/>
                  </a:lnTo>
                  <a:lnTo>
                    <a:pt x="137" y="271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70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7" name="Line 56"/>
            <p:cNvSpPr>
              <a:spLocks noChangeShapeType="1"/>
            </p:cNvSpPr>
            <p:nvPr/>
          </p:nvSpPr>
          <p:spPr bwMode="auto">
            <a:xfrm>
              <a:off x="2350" y="188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8" name="Freeform 57"/>
            <p:cNvSpPr>
              <a:spLocks/>
            </p:cNvSpPr>
            <p:nvPr/>
          </p:nvSpPr>
          <p:spPr bwMode="auto">
            <a:xfrm>
              <a:off x="2296" y="1856"/>
              <a:ext cx="54" cy="55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2" y="268"/>
                  </a:lnTo>
                  <a:lnTo>
                    <a:pt x="135" y="271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89" name="Line 58"/>
            <p:cNvSpPr>
              <a:spLocks noChangeShapeType="1"/>
            </p:cNvSpPr>
            <p:nvPr/>
          </p:nvSpPr>
          <p:spPr bwMode="auto">
            <a:xfrm>
              <a:off x="2523" y="162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0" name="Freeform 59"/>
            <p:cNvSpPr>
              <a:spLocks/>
            </p:cNvSpPr>
            <p:nvPr/>
          </p:nvSpPr>
          <p:spPr bwMode="auto">
            <a:xfrm>
              <a:off x="2469" y="1597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2"/>
                  </a:lnTo>
                  <a:lnTo>
                    <a:pt x="264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3"/>
                  </a:lnTo>
                  <a:lnTo>
                    <a:pt x="32" y="48"/>
                  </a:lnTo>
                  <a:lnTo>
                    <a:pt x="17" y="68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7" y="204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2" y="264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4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1" name="Line 60"/>
            <p:cNvSpPr>
              <a:spLocks noChangeShapeType="1"/>
            </p:cNvSpPr>
            <p:nvPr/>
          </p:nvSpPr>
          <p:spPr bwMode="auto">
            <a:xfrm>
              <a:off x="2399" y="190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2" name="Freeform 61"/>
            <p:cNvSpPr>
              <a:spLocks/>
            </p:cNvSpPr>
            <p:nvPr/>
          </p:nvSpPr>
          <p:spPr bwMode="auto">
            <a:xfrm>
              <a:off x="2344" y="1875"/>
              <a:ext cx="55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3" name="Line 62"/>
            <p:cNvSpPr>
              <a:spLocks noChangeShapeType="1"/>
            </p:cNvSpPr>
            <p:nvPr/>
          </p:nvSpPr>
          <p:spPr bwMode="auto">
            <a:xfrm>
              <a:off x="2465" y="209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4" name="Freeform 63"/>
            <p:cNvSpPr>
              <a:spLocks/>
            </p:cNvSpPr>
            <p:nvPr/>
          </p:nvSpPr>
          <p:spPr bwMode="auto">
            <a:xfrm>
              <a:off x="2411" y="2069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5" name="Line 64"/>
            <p:cNvSpPr>
              <a:spLocks noChangeShapeType="1"/>
            </p:cNvSpPr>
            <p:nvPr/>
          </p:nvSpPr>
          <p:spPr bwMode="auto">
            <a:xfrm>
              <a:off x="2271" y="22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6" name="Freeform 65"/>
            <p:cNvSpPr>
              <a:spLocks/>
            </p:cNvSpPr>
            <p:nvPr/>
          </p:nvSpPr>
          <p:spPr bwMode="auto">
            <a:xfrm>
              <a:off x="2217" y="2178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8" y="47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7" name="Line 66"/>
            <p:cNvSpPr>
              <a:spLocks noChangeShapeType="1"/>
            </p:cNvSpPr>
            <p:nvPr/>
          </p:nvSpPr>
          <p:spPr bwMode="auto">
            <a:xfrm>
              <a:off x="2288" y="204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8" name="Freeform 67"/>
            <p:cNvSpPr>
              <a:spLocks/>
            </p:cNvSpPr>
            <p:nvPr/>
          </p:nvSpPr>
          <p:spPr bwMode="auto">
            <a:xfrm>
              <a:off x="2233" y="2014"/>
              <a:ext cx="55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60" y="269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099" name="Line 68"/>
            <p:cNvSpPr>
              <a:spLocks noChangeShapeType="1"/>
            </p:cNvSpPr>
            <p:nvPr/>
          </p:nvSpPr>
          <p:spPr bwMode="auto">
            <a:xfrm>
              <a:off x="2446" y="15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0" name="Freeform 69"/>
            <p:cNvSpPr>
              <a:spLocks/>
            </p:cNvSpPr>
            <p:nvPr/>
          </p:nvSpPr>
          <p:spPr bwMode="auto">
            <a:xfrm>
              <a:off x="2392" y="1542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60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1" name="Line 70"/>
            <p:cNvSpPr>
              <a:spLocks noChangeShapeType="1"/>
            </p:cNvSpPr>
            <p:nvPr/>
          </p:nvSpPr>
          <p:spPr bwMode="auto">
            <a:xfrm>
              <a:off x="2381" y="191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2" name="Freeform 71"/>
            <p:cNvSpPr>
              <a:spLocks/>
            </p:cNvSpPr>
            <p:nvPr/>
          </p:nvSpPr>
          <p:spPr bwMode="auto">
            <a:xfrm>
              <a:off x="2327" y="1890"/>
              <a:ext cx="54" cy="55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5"/>
                  </a:moveTo>
                  <a:lnTo>
                    <a:pt x="268" y="112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3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9" y="33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3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4"/>
                  </a:lnTo>
                  <a:lnTo>
                    <a:pt x="112" y="269"/>
                  </a:lnTo>
                  <a:lnTo>
                    <a:pt x="135" y="272"/>
                  </a:lnTo>
                  <a:lnTo>
                    <a:pt x="160" y="269"/>
                  </a:lnTo>
                  <a:lnTo>
                    <a:pt x="183" y="264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3" name="Line 72"/>
            <p:cNvSpPr>
              <a:spLocks noChangeShapeType="1"/>
            </p:cNvSpPr>
            <p:nvPr/>
          </p:nvSpPr>
          <p:spPr bwMode="auto">
            <a:xfrm>
              <a:off x="2517" y="208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4" name="Freeform 73"/>
            <p:cNvSpPr>
              <a:spLocks/>
            </p:cNvSpPr>
            <p:nvPr/>
          </p:nvSpPr>
          <p:spPr bwMode="auto">
            <a:xfrm>
              <a:off x="2463" y="2059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9" y="269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5" name="Line 74"/>
            <p:cNvSpPr>
              <a:spLocks noChangeShapeType="1"/>
            </p:cNvSpPr>
            <p:nvPr/>
          </p:nvSpPr>
          <p:spPr bwMode="auto">
            <a:xfrm>
              <a:off x="2210" y="208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6" name="Freeform 75"/>
            <p:cNvSpPr>
              <a:spLocks/>
            </p:cNvSpPr>
            <p:nvPr/>
          </p:nvSpPr>
          <p:spPr bwMode="auto">
            <a:xfrm>
              <a:off x="2156" y="2057"/>
              <a:ext cx="54" cy="53"/>
            </a:xfrm>
            <a:custGeom>
              <a:avLst/>
              <a:gdLst>
                <a:gd name="T0" fmla="*/ 0 w 271"/>
                <a:gd name="T1" fmla="*/ 0 h 269"/>
                <a:gd name="T2" fmla="*/ 0 w 271"/>
                <a:gd name="T3" fmla="*/ 0 h 269"/>
                <a:gd name="T4" fmla="*/ 0 w 271"/>
                <a:gd name="T5" fmla="*/ 0 h 269"/>
                <a:gd name="T6" fmla="*/ 0 w 271"/>
                <a:gd name="T7" fmla="*/ 0 h 269"/>
                <a:gd name="T8" fmla="*/ 0 w 271"/>
                <a:gd name="T9" fmla="*/ 0 h 269"/>
                <a:gd name="T10" fmla="*/ 0 w 271"/>
                <a:gd name="T11" fmla="*/ 0 h 269"/>
                <a:gd name="T12" fmla="*/ 0 w 271"/>
                <a:gd name="T13" fmla="*/ 0 h 269"/>
                <a:gd name="T14" fmla="*/ 0 w 271"/>
                <a:gd name="T15" fmla="*/ 0 h 269"/>
                <a:gd name="T16" fmla="*/ 0 w 271"/>
                <a:gd name="T17" fmla="*/ 0 h 269"/>
                <a:gd name="T18" fmla="*/ 0 w 271"/>
                <a:gd name="T19" fmla="*/ 0 h 269"/>
                <a:gd name="T20" fmla="*/ 0 w 271"/>
                <a:gd name="T21" fmla="*/ 0 h 269"/>
                <a:gd name="T22" fmla="*/ 0 w 271"/>
                <a:gd name="T23" fmla="*/ 0 h 269"/>
                <a:gd name="T24" fmla="*/ 0 w 271"/>
                <a:gd name="T25" fmla="*/ 0 h 269"/>
                <a:gd name="T26" fmla="*/ 0 w 271"/>
                <a:gd name="T27" fmla="*/ 0 h 269"/>
                <a:gd name="T28" fmla="*/ 0 w 271"/>
                <a:gd name="T29" fmla="*/ 0 h 269"/>
                <a:gd name="T30" fmla="*/ 0 w 271"/>
                <a:gd name="T31" fmla="*/ 0 h 269"/>
                <a:gd name="T32" fmla="*/ 0 w 271"/>
                <a:gd name="T33" fmla="*/ 0 h 269"/>
                <a:gd name="T34" fmla="*/ 0 w 271"/>
                <a:gd name="T35" fmla="*/ 0 h 269"/>
                <a:gd name="T36" fmla="*/ 0 w 271"/>
                <a:gd name="T37" fmla="*/ 0 h 269"/>
                <a:gd name="T38" fmla="*/ 0 w 271"/>
                <a:gd name="T39" fmla="*/ 0 h 269"/>
                <a:gd name="T40" fmla="*/ 0 w 271"/>
                <a:gd name="T41" fmla="*/ 0 h 269"/>
                <a:gd name="T42" fmla="*/ 0 w 271"/>
                <a:gd name="T43" fmla="*/ 0 h 269"/>
                <a:gd name="T44" fmla="*/ 0 w 271"/>
                <a:gd name="T45" fmla="*/ 0 h 269"/>
                <a:gd name="T46" fmla="*/ 0 w 271"/>
                <a:gd name="T47" fmla="*/ 0 h 269"/>
                <a:gd name="T48" fmla="*/ 0 w 271"/>
                <a:gd name="T49" fmla="*/ 0 h 269"/>
                <a:gd name="T50" fmla="*/ 0 w 271"/>
                <a:gd name="T51" fmla="*/ 0 h 269"/>
                <a:gd name="T52" fmla="*/ 0 w 271"/>
                <a:gd name="T53" fmla="*/ 0 h 269"/>
                <a:gd name="T54" fmla="*/ 0 w 271"/>
                <a:gd name="T55" fmla="*/ 0 h 269"/>
                <a:gd name="T56" fmla="*/ 0 w 271"/>
                <a:gd name="T57" fmla="*/ 0 h 269"/>
                <a:gd name="T58" fmla="*/ 0 w 271"/>
                <a:gd name="T59" fmla="*/ 0 h 269"/>
                <a:gd name="T60" fmla="*/ 0 w 271"/>
                <a:gd name="T61" fmla="*/ 0 h 269"/>
                <a:gd name="T62" fmla="*/ 0 w 271"/>
                <a:gd name="T63" fmla="*/ 0 h 269"/>
                <a:gd name="T64" fmla="*/ 0 w 271"/>
                <a:gd name="T65" fmla="*/ 0 h 269"/>
                <a:gd name="T66" fmla="*/ 0 w 271"/>
                <a:gd name="T67" fmla="*/ 0 h 269"/>
                <a:gd name="T68" fmla="*/ 0 w 271"/>
                <a:gd name="T69" fmla="*/ 0 h 269"/>
                <a:gd name="T70" fmla="*/ 0 w 271"/>
                <a:gd name="T71" fmla="*/ 0 h 269"/>
                <a:gd name="T72" fmla="*/ 0 w 271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69"/>
                <a:gd name="T113" fmla="*/ 271 w 271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69">
                  <a:moveTo>
                    <a:pt x="271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6"/>
                  </a:lnTo>
                  <a:lnTo>
                    <a:pt x="239" y="47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7" y="7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1" y="47"/>
                  </a:lnTo>
                  <a:lnTo>
                    <a:pt x="18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87" y="262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7" name="Line 76"/>
            <p:cNvSpPr>
              <a:spLocks noChangeShapeType="1"/>
            </p:cNvSpPr>
            <p:nvPr/>
          </p:nvSpPr>
          <p:spPr bwMode="auto">
            <a:xfrm>
              <a:off x="2408" y="21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8" name="Freeform 77"/>
            <p:cNvSpPr>
              <a:spLocks/>
            </p:cNvSpPr>
            <p:nvPr/>
          </p:nvSpPr>
          <p:spPr bwMode="auto">
            <a:xfrm>
              <a:off x="2354" y="211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9" y="112"/>
                  </a:lnTo>
                  <a:lnTo>
                    <a:pt x="262" y="90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7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7" y="239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2" y="181"/>
                  </a:lnTo>
                  <a:lnTo>
                    <a:pt x="269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09" name="Line 78"/>
            <p:cNvSpPr>
              <a:spLocks noChangeShapeType="1"/>
            </p:cNvSpPr>
            <p:nvPr/>
          </p:nvSpPr>
          <p:spPr bwMode="auto">
            <a:xfrm>
              <a:off x="2185" y="19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0" name="Freeform 79"/>
            <p:cNvSpPr>
              <a:spLocks/>
            </p:cNvSpPr>
            <p:nvPr/>
          </p:nvSpPr>
          <p:spPr bwMode="auto">
            <a:xfrm>
              <a:off x="2131" y="197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0"/>
                  </a:lnTo>
                  <a:lnTo>
                    <a:pt x="204" y="17"/>
                  </a:lnTo>
                  <a:lnTo>
                    <a:pt x="183" y="8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2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1" name="Line 80"/>
            <p:cNvSpPr>
              <a:spLocks noChangeShapeType="1"/>
            </p:cNvSpPr>
            <p:nvPr/>
          </p:nvSpPr>
          <p:spPr bwMode="auto">
            <a:xfrm>
              <a:off x="2465" y="168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2" name="Freeform 81"/>
            <p:cNvSpPr>
              <a:spLocks/>
            </p:cNvSpPr>
            <p:nvPr/>
          </p:nvSpPr>
          <p:spPr bwMode="auto">
            <a:xfrm>
              <a:off x="2411" y="166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1" y="67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7"/>
                  </a:lnTo>
                  <a:lnTo>
                    <a:pt x="181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7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2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8"/>
                  </a:lnTo>
                  <a:lnTo>
                    <a:pt x="67" y="251"/>
                  </a:lnTo>
                  <a:lnTo>
                    <a:pt x="89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2" y="251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1" y="202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3" name="Line 82"/>
            <p:cNvSpPr>
              <a:spLocks noChangeShapeType="1"/>
            </p:cNvSpPr>
            <p:nvPr/>
          </p:nvSpPr>
          <p:spPr bwMode="auto">
            <a:xfrm>
              <a:off x="2357" y="221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4" name="Freeform 83"/>
            <p:cNvSpPr>
              <a:spLocks/>
            </p:cNvSpPr>
            <p:nvPr/>
          </p:nvSpPr>
          <p:spPr bwMode="auto">
            <a:xfrm>
              <a:off x="2303" y="218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5" name="Line 84"/>
            <p:cNvSpPr>
              <a:spLocks noChangeShapeType="1"/>
            </p:cNvSpPr>
            <p:nvPr/>
          </p:nvSpPr>
          <p:spPr bwMode="auto">
            <a:xfrm>
              <a:off x="2650" y="173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6" name="Freeform 85"/>
            <p:cNvSpPr>
              <a:spLocks/>
            </p:cNvSpPr>
            <p:nvPr/>
          </p:nvSpPr>
          <p:spPr bwMode="auto">
            <a:xfrm>
              <a:off x="2596" y="1706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70" y="111"/>
                  </a:lnTo>
                  <a:lnTo>
                    <a:pt x="263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7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3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7" y="271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2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7" name="Line 86"/>
            <p:cNvSpPr>
              <a:spLocks noChangeShapeType="1"/>
            </p:cNvSpPr>
            <p:nvPr/>
          </p:nvSpPr>
          <p:spPr bwMode="auto">
            <a:xfrm>
              <a:off x="2219" y="20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8" name="Freeform 87"/>
            <p:cNvSpPr>
              <a:spLocks/>
            </p:cNvSpPr>
            <p:nvPr/>
          </p:nvSpPr>
          <p:spPr bwMode="auto">
            <a:xfrm>
              <a:off x="2165" y="1993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9" y="111"/>
                  </a:lnTo>
                  <a:lnTo>
                    <a:pt x="261" y="88"/>
                  </a:lnTo>
                  <a:lnTo>
                    <a:pt x="252" y="66"/>
                  </a:lnTo>
                  <a:lnTo>
                    <a:pt x="239" y="46"/>
                  </a:lnTo>
                  <a:lnTo>
                    <a:pt x="221" y="31"/>
                  </a:lnTo>
                  <a:lnTo>
                    <a:pt x="203" y="18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6"/>
                  </a:lnTo>
                  <a:lnTo>
                    <a:pt x="17" y="66"/>
                  </a:lnTo>
                  <a:lnTo>
                    <a:pt x="7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7" y="181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7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69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1" y="237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1" y="181"/>
                  </a:lnTo>
                  <a:lnTo>
                    <a:pt x="269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19" name="Line 88"/>
            <p:cNvSpPr>
              <a:spLocks noChangeShapeType="1"/>
            </p:cNvSpPr>
            <p:nvPr/>
          </p:nvSpPr>
          <p:spPr bwMode="auto">
            <a:xfrm>
              <a:off x="2475" y="20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0" name="Freeform 89"/>
            <p:cNvSpPr>
              <a:spLocks/>
            </p:cNvSpPr>
            <p:nvPr/>
          </p:nvSpPr>
          <p:spPr bwMode="auto">
            <a:xfrm>
              <a:off x="2421" y="2058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7" y="184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4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2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2" y="184"/>
                  </a:lnTo>
                  <a:lnTo>
                    <a:pt x="268" y="161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1" name="Line 90"/>
            <p:cNvSpPr>
              <a:spLocks noChangeShapeType="1"/>
            </p:cNvSpPr>
            <p:nvPr/>
          </p:nvSpPr>
          <p:spPr bwMode="auto">
            <a:xfrm>
              <a:off x="2391" y="19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2" name="Freeform 91"/>
            <p:cNvSpPr>
              <a:spLocks/>
            </p:cNvSpPr>
            <p:nvPr/>
          </p:nvSpPr>
          <p:spPr bwMode="auto">
            <a:xfrm>
              <a:off x="2337" y="1900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3" name="Line 92"/>
            <p:cNvSpPr>
              <a:spLocks noChangeShapeType="1"/>
            </p:cNvSpPr>
            <p:nvPr/>
          </p:nvSpPr>
          <p:spPr bwMode="auto">
            <a:xfrm>
              <a:off x="2445" y="178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4" name="Freeform 93"/>
            <p:cNvSpPr>
              <a:spLocks/>
            </p:cNvSpPr>
            <p:nvPr/>
          </p:nvSpPr>
          <p:spPr bwMode="auto">
            <a:xfrm>
              <a:off x="2391" y="1754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3" y="69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6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5" name="Line 94"/>
            <p:cNvSpPr>
              <a:spLocks noChangeShapeType="1"/>
            </p:cNvSpPr>
            <p:nvPr/>
          </p:nvSpPr>
          <p:spPr bwMode="auto">
            <a:xfrm>
              <a:off x="2417" y="198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6" name="Freeform 95"/>
            <p:cNvSpPr>
              <a:spLocks/>
            </p:cNvSpPr>
            <p:nvPr/>
          </p:nvSpPr>
          <p:spPr bwMode="auto">
            <a:xfrm>
              <a:off x="2363" y="1953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2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1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7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7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1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7" name="Line 96"/>
            <p:cNvSpPr>
              <a:spLocks noChangeShapeType="1"/>
            </p:cNvSpPr>
            <p:nvPr/>
          </p:nvSpPr>
          <p:spPr bwMode="auto">
            <a:xfrm>
              <a:off x="2574" y="216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8" name="Freeform 97"/>
            <p:cNvSpPr>
              <a:spLocks/>
            </p:cNvSpPr>
            <p:nvPr/>
          </p:nvSpPr>
          <p:spPr bwMode="auto">
            <a:xfrm>
              <a:off x="2520" y="213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9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3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29" name="Line 98"/>
            <p:cNvSpPr>
              <a:spLocks noChangeShapeType="1"/>
            </p:cNvSpPr>
            <p:nvPr/>
          </p:nvSpPr>
          <p:spPr bwMode="auto">
            <a:xfrm>
              <a:off x="2211" y="211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0" name="Freeform 99"/>
            <p:cNvSpPr>
              <a:spLocks/>
            </p:cNvSpPr>
            <p:nvPr/>
          </p:nvSpPr>
          <p:spPr bwMode="auto">
            <a:xfrm>
              <a:off x="2157" y="2091"/>
              <a:ext cx="54" cy="55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8" y="112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7" y="183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8" y="269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1" name="Line 100"/>
            <p:cNvSpPr>
              <a:spLocks noChangeShapeType="1"/>
            </p:cNvSpPr>
            <p:nvPr/>
          </p:nvSpPr>
          <p:spPr bwMode="auto">
            <a:xfrm>
              <a:off x="2390" y="190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2" name="Freeform 101"/>
            <p:cNvSpPr>
              <a:spLocks/>
            </p:cNvSpPr>
            <p:nvPr/>
          </p:nvSpPr>
          <p:spPr bwMode="auto">
            <a:xfrm>
              <a:off x="2336" y="1874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6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6" y="253"/>
                  </a:lnTo>
                  <a:lnTo>
                    <a:pt x="88" y="264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2" y="264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3" name="Line 102"/>
            <p:cNvSpPr>
              <a:spLocks noChangeShapeType="1"/>
            </p:cNvSpPr>
            <p:nvPr/>
          </p:nvSpPr>
          <p:spPr bwMode="auto">
            <a:xfrm>
              <a:off x="2105" y="19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4" name="Freeform 103"/>
            <p:cNvSpPr>
              <a:spLocks/>
            </p:cNvSpPr>
            <p:nvPr/>
          </p:nvSpPr>
          <p:spPr bwMode="auto">
            <a:xfrm>
              <a:off x="2051" y="1911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1" y="31"/>
                  </a:lnTo>
                  <a:lnTo>
                    <a:pt x="202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2"/>
                  </a:lnTo>
                  <a:lnTo>
                    <a:pt x="17" y="203"/>
                  </a:lnTo>
                  <a:lnTo>
                    <a:pt x="30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2" y="252"/>
                  </a:lnTo>
                  <a:lnTo>
                    <a:pt x="221" y="239"/>
                  </a:lnTo>
                  <a:lnTo>
                    <a:pt x="238" y="221"/>
                  </a:lnTo>
                  <a:lnTo>
                    <a:pt x="252" y="203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5" name="Line 104"/>
            <p:cNvSpPr>
              <a:spLocks noChangeShapeType="1"/>
            </p:cNvSpPr>
            <p:nvPr/>
          </p:nvSpPr>
          <p:spPr bwMode="auto">
            <a:xfrm>
              <a:off x="2335" y="19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6" name="Freeform 105"/>
            <p:cNvSpPr>
              <a:spLocks/>
            </p:cNvSpPr>
            <p:nvPr/>
          </p:nvSpPr>
          <p:spPr bwMode="auto">
            <a:xfrm>
              <a:off x="2281" y="1926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7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7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7" name="Line 106"/>
            <p:cNvSpPr>
              <a:spLocks noChangeShapeType="1"/>
            </p:cNvSpPr>
            <p:nvPr/>
          </p:nvSpPr>
          <p:spPr bwMode="auto">
            <a:xfrm>
              <a:off x="2522" y="156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8" name="Freeform 107"/>
            <p:cNvSpPr>
              <a:spLocks/>
            </p:cNvSpPr>
            <p:nvPr/>
          </p:nvSpPr>
          <p:spPr bwMode="auto">
            <a:xfrm>
              <a:off x="2468" y="153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4" y="17"/>
                  </a:lnTo>
                  <a:lnTo>
                    <a:pt x="182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39" name="Line 108"/>
            <p:cNvSpPr>
              <a:spLocks noChangeShapeType="1"/>
            </p:cNvSpPr>
            <p:nvPr/>
          </p:nvSpPr>
          <p:spPr bwMode="auto">
            <a:xfrm>
              <a:off x="2382" y="198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0" name="Freeform 109"/>
            <p:cNvSpPr>
              <a:spLocks/>
            </p:cNvSpPr>
            <p:nvPr/>
          </p:nvSpPr>
          <p:spPr bwMode="auto">
            <a:xfrm>
              <a:off x="2328" y="1953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5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3" y="49"/>
                  </a:lnTo>
                  <a:lnTo>
                    <a:pt x="18" y="68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3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7" y="272"/>
                  </a:lnTo>
                  <a:lnTo>
                    <a:pt x="160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3" y="182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1" name="Line 110"/>
            <p:cNvSpPr>
              <a:spLocks noChangeShapeType="1"/>
            </p:cNvSpPr>
            <p:nvPr/>
          </p:nvSpPr>
          <p:spPr bwMode="auto">
            <a:xfrm>
              <a:off x="2628" y="22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2" name="Freeform 111"/>
            <p:cNvSpPr>
              <a:spLocks/>
            </p:cNvSpPr>
            <p:nvPr/>
          </p:nvSpPr>
          <p:spPr bwMode="auto">
            <a:xfrm>
              <a:off x="2574" y="219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70" y="111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7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7" y="270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4" y="182"/>
                  </a:lnTo>
                  <a:lnTo>
                    <a:pt x="270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3" name="Line 112"/>
            <p:cNvSpPr>
              <a:spLocks noChangeShapeType="1"/>
            </p:cNvSpPr>
            <p:nvPr/>
          </p:nvSpPr>
          <p:spPr bwMode="auto">
            <a:xfrm>
              <a:off x="2129" y="20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4" name="Freeform 113"/>
            <p:cNvSpPr>
              <a:spLocks/>
            </p:cNvSpPr>
            <p:nvPr/>
          </p:nvSpPr>
          <p:spPr bwMode="auto">
            <a:xfrm>
              <a:off x="2075" y="2011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5"/>
                  </a:moveTo>
                  <a:lnTo>
                    <a:pt x="268" y="111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6" y="272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5" name="Line 114"/>
            <p:cNvSpPr>
              <a:spLocks noChangeShapeType="1"/>
            </p:cNvSpPr>
            <p:nvPr/>
          </p:nvSpPr>
          <p:spPr bwMode="auto">
            <a:xfrm>
              <a:off x="2400" y="20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6" name="Freeform 115"/>
            <p:cNvSpPr>
              <a:spLocks/>
            </p:cNvSpPr>
            <p:nvPr/>
          </p:nvSpPr>
          <p:spPr bwMode="auto">
            <a:xfrm>
              <a:off x="2346" y="2031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6"/>
                  </a:moveTo>
                  <a:lnTo>
                    <a:pt x="268" y="112"/>
                  </a:lnTo>
                  <a:lnTo>
                    <a:pt x="261" y="90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0" y="49"/>
                  </a:lnTo>
                  <a:lnTo>
                    <a:pt x="17" y="68"/>
                  </a:lnTo>
                  <a:lnTo>
                    <a:pt x="7" y="90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1"/>
                  </a:lnTo>
                  <a:lnTo>
                    <a:pt x="7" y="184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1" y="184"/>
                  </a:lnTo>
                  <a:lnTo>
                    <a:pt x="268" y="161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7" name="Line 116"/>
            <p:cNvSpPr>
              <a:spLocks noChangeShapeType="1"/>
            </p:cNvSpPr>
            <p:nvPr/>
          </p:nvSpPr>
          <p:spPr bwMode="auto">
            <a:xfrm>
              <a:off x="2285" y="214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8" name="Freeform 117"/>
            <p:cNvSpPr>
              <a:spLocks/>
            </p:cNvSpPr>
            <p:nvPr/>
          </p:nvSpPr>
          <p:spPr bwMode="auto">
            <a:xfrm>
              <a:off x="2231" y="2119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4" y="17"/>
                  </a:lnTo>
                  <a:lnTo>
                    <a:pt x="183" y="6"/>
                  </a:lnTo>
                  <a:lnTo>
                    <a:pt x="161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90" y="6"/>
                  </a:lnTo>
                  <a:lnTo>
                    <a:pt x="68" y="17"/>
                  </a:lnTo>
                  <a:lnTo>
                    <a:pt x="49" y="30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4"/>
                  </a:lnTo>
                  <a:lnTo>
                    <a:pt x="4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1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49" name="Line 118"/>
            <p:cNvSpPr>
              <a:spLocks noChangeShapeType="1"/>
            </p:cNvSpPr>
            <p:nvPr/>
          </p:nvSpPr>
          <p:spPr bwMode="auto">
            <a:xfrm>
              <a:off x="2255" y="220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0" name="Freeform 119"/>
            <p:cNvSpPr>
              <a:spLocks/>
            </p:cNvSpPr>
            <p:nvPr/>
          </p:nvSpPr>
          <p:spPr bwMode="auto">
            <a:xfrm>
              <a:off x="2201" y="218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38" y="48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6" y="19"/>
                  </a:lnTo>
                  <a:lnTo>
                    <a:pt x="48" y="33"/>
                  </a:lnTo>
                  <a:lnTo>
                    <a:pt x="31" y="48"/>
                  </a:lnTo>
                  <a:lnTo>
                    <a:pt x="17" y="68"/>
                  </a:lnTo>
                  <a:lnTo>
                    <a:pt x="6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6" y="182"/>
                  </a:lnTo>
                  <a:lnTo>
                    <a:pt x="17" y="204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6" y="253"/>
                  </a:lnTo>
                  <a:lnTo>
                    <a:pt x="88" y="264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1" name="Line 120"/>
            <p:cNvSpPr>
              <a:spLocks noChangeShapeType="1"/>
            </p:cNvSpPr>
            <p:nvPr/>
          </p:nvSpPr>
          <p:spPr bwMode="auto">
            <a:xfrm>
              <a:off x="2384" y="228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2" name="Freeform 121"/>
            <p:cNvSpPr>
              <a:spLocks/>
            </p:cNvSpPr>
            <p:nvPr/>
          </p:nvSpPr>
          <p:spPr bwMode="auto">
            <a:xfrm>
              <a:off x="2329" y="2254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3" y="8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9" y="253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3"/>
                  </a:lnTo>
                  <a:lnTo>
                    <a:pt x="222" y="239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3" name="Line 122"/>
            <p:cNvSpPr>
              <a:spLocks noChangeShapeType="1"/>
            </p:cNvSpPr>
            <p:nvPr/>
          </p:nvSpPr>
          <p:spPr bwMode="auto">
            <a:xfrm>
              <a:off x="2394" y="20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4" name="Freeform 123"/>
            <p:cNvSpPr>
              <a:spLocks/>
            </p:cNvSpPr>
            <p:nvPr/>
          </p:nvSpPr>
          <p:spPr bwMode="auto">
            <a:xfrm>
              <a:off x="2340" y="206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70" y="112"/>
                  </a:lnTo>
                  <a:lnTo>
                    <a:pt x="264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7"/>
                  </a:lnTo>
                  <a:lnTo>
                    <a:pt x="48" y="31"/>
                  </a:lnTo>
                  <a:lnTo>
                    <a:pt x="33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3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4" y="182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5" name="Line 124"/>
            <p:cNvSpPr>
              <a:spLocks noChangeShapeType="1"/>
            </p:cNvSpPr>
            <p:nvPr/>
          </p:nvSpPr>
          <p:spPr bwMode="auto">
            <a:xfrm>
              <a:off x="2453" y="191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6" name="Freeform 125"/>
            <p:cNvSpPr>
              <a:spLocks/>
            </p:cNvSpPr>
            <p:nvPr/>
          </p:nvSpPr>
          <p:spPr bwMode="auto">
            <a:xfrm>
              <a:off x="2399" y="1888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2" y="90"/>
                  </a:lnTo>
                  <a:lnTo>
                    <a:pt x="252" y="69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7" y="69"/>
                  </a:lnTo>
                  <a:lnTo>
                    <a:pt x="7" y="90"/>
                  </a:lnTo>
                  <a:lnTo>
                    <a:pt x="1" y="114"/>
                  </a:lnTo>
                  <a:lnTo>
                    <a:pt x="0" y="137"/>
                  </a:lnTo>
                  <a:lnTo>
                    <a:pt x="1" y="161"/>
                  </a:lnTo>
                  <a:lnTo>
                    <a:pt x="7" y="184"/>
                  </a:lnTo>
                  <a:lnTo>
                    <a:pt x="17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8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2" y="204"/>
                  </a:lnTo>
                  <a:lnTo>
                    <a:pt x="262" y="184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7" name="Line 126"/>
            <p:cNvSpPr>
              <a:spLocks noChangeShapeType="1"/>
            </p:cNvSpPr>
            <p:nvPr/>
          </p:nvSpPr>
          <p:spPr bwMode="auto">
            <a:xfrm>
              <a:off x="2176" y="25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8" name="Freeform 127"/>
            <p:cNvSpPr>
              <a:spLocks/>
            </p:cNvSpPr>
            <p:nvPr/>
          </p:nvSpPr>
          <p:spPr bwMode="auto">
            <a:xfrm>
              <a:off x="2122" y="2541"/>
              <a:ext cx="54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68" y="113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91" y="8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3" y="113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9" y="252"/>
                  </a:lnTo>
                  <a:lnTo>
                    <a:pt x="91" y="262"/>
                  </a:lnTo>
                  <a:lnTo>
                    <a:pt x="111" y="269"/>
                  </a:lnTo>
                  <a:lnTo>
                    <a:pt x="136" y="271"/>
                  </a:lnTo>
                  <a:lnTo>
                    <a:pt x="160" y="269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59" name="Line 128"/>
            <p:cNvSpPr>
              <a:spLocks noChangeShapeType="1"/>
            </p:cNvSpPr>
            <p:nvPr/>
          </p:nvSpPr>
          <p:spPr bwMode="auto">
            <a:xfrm>
              <a:off x="2457" y="19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0" name="Freeform 129"/>
            <p:cNvSpPr>
              <a:spLocks/>
            </p:cNvSpPr>
            <p:nvPr/>
          </p:nvSpPr>
          <p:spPr bwMode="auto">
            <a:xfrm>
              <a:off x="2403" y="192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7" y="17"/>
                  </a:lnTo>
                  <a:lnTo>
                    <a:pt x="47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7" y="238"/>
                  </a:lnTo>
                  <a:lnTo>
                    <a:pt x="67" y="252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1" name="Line 130"/>
            <p:cNvSpPr>
              <a:spLocks noChangeShapeType="1"/>
            </p:cNvSpPr>
            <p:nvPr/>
          </p:nvSpPr>
          <p:spPr bwMode="auto">
            <a:xfrm>
              <a:off x="2654" y="17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2" name="Freeform 131"/>
            <p:cNvSpPr>
              <a:spLocks/>
            </p:cNvSpPr>
            <p:nvPr/>
          </p:nvSpPr>
          <p:spPr bwMode="auto">
            <a:xfrm>
              <a:off x="2600" y="1694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1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0" y="1"/>
                  </a:lnTo>
                  <a:lnTo>
                    <a:pt x="87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7" y="204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7" y="263"/>
                  </a:lnTo>
                  <a:lnTo>
                    <a:pt x="110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1" y="239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3" name="Line 132"/>
            <p:cNvSpPr>
              <a:spLocks noChangeShapeType="1"/>
            </p:cNvSpPr>
            <p:nvPr/>
          </p:nvSpPr>
          <p:spPr bwMode="auto">
            <a:xfrm>
              <a:off x="2550" y="170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4" name="Freeform 133"/>
            <p:cNvSpPr>
              <a:spLocks/>
            </p:cNvSpPr>
            <p:nvPr/>
          </p:nvSpPr>
          <p:spPr bwMode="auto">
            <a:xfrm>
              <a:off x="2496" y="168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5" name="Line 134"/>
            <p:cNvSpPr>
              <a:spLocks noChangeShapeType="1"/>
            </p:cNvSpPr>
            <p:nvPr/>
          </p:nvSpPr>
          <p:spPr bwMode="auto">
            <a:xfrm>
              <a:off x="2426" y="189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6" name="Freeform 135"/>
            <p:cNvSpPr>
              <a:spLocks/>
            </p:cNvSpPr>
            <p:nvPr/>
          </p:nvSpPr>
          <p:spPr bwMode="auto">
            <a:xfrm>
              <a:off x="2372" y="187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2" y="69"/>
                  </a:lnTo>
                  <a:lnTo>
                    <a:pt x="239" y="49"/>
                  </a:lnTo>
                  <a:lnTo>
                    <a:pt x="221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7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0" y="49"/>
                  </a:lnTo>
                  <a:lnTo>
                    <a:pt x="17" y="69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7" y="183"/>
                  </a:lnTo>
                  <a:lnTo>
                    <a:pt x="17" y="204"/>
                  </a:lnTo>
                  <a:lnTo>
                    <a:pt x="30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7" y="263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1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7" name="Line 136"/>
            <p:cNvSpPr>
              <a:spLocks noChangeShapeType="1"/>
            </p:cNvSpPr>
            <p:nvPr/>
          </p:nvSpPr>
          <p:spPr bwMode="auto">
            <a:xfrm>
              <a:off x="2123" y="18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8" name="Freeform 137"/>
            <p:cNvSpPr>
              <a:spLocks/>
            </p:cNvSpPr>
            <p:nvPr/>
          </p:nvSpPr>
          <p:spPr bwMode="auto">
            <a:xfrm>
              <a:off x="2069" y="1866"/>
              <a:ext cx="54" cy="53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6"/>
                  </a:lnTo>
                  <a:lnTo>
                    <a:pt x="239" y="47"/>
                  </a:lnTo>
                  <a:lnTo>
                    <a:pt x="221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0" y="1"/>
                  </a:lnTo>
                  <a:lnTo>
                    <a:pt x="87" y="8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1" y="47"/>
                  </a:lnTo>
                  <a:lnTo>
                    <a:pt x="18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7" y="263"/>
                  </a:lnTo>
                  <a:lnTo>
                    <a:pt x="110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1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69" name="Line 138"/>
            <p:cNvSpPr>
              <a:spLocks noChangeShapeType="1"/>
            </p:cNvSpPr>
            <p:nvPr/>
          </p:nvSpPr>
          <p:spPr bwMode="auto">
            <a:xfrm>
              <a:off x="2230" y="221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0" name="Freeform 139"/>
            <p:cNvSpPr>
              <a:spLocks/>
            </p:cNvSpPr>
            <p:nvPr/>
          </p:nvSpPr>
          <p:spPr bwMode="auto">
            <a:xfrm>
              <a:off x="2176" y="2187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1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7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7" y="183"/>
                  </a:lnTo>
                  <a:lnTo>
                    <a:pt x="17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1" y="204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1" name="Line 140"/>
            <p:cNvSpPr>
              <a:spLocks noChangeShapeType="1"/>
            </p:cNvSpPr>
            <p:nvPr/>
          </p:nvSpPr>
          <p:spPr bwMode="auto">
            <a:xfrm>
              <a:off x="2259" y="215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2" name="Freeform 141"/>
            <p:cNvSpPr>
              <a:spLocks/>
            </p:cNvSpPr>
            <p:nvPr/>
          </p:nvSpPr>
          <p:spPr bwMode="auto">
            <a:xfrm>
              <a:off x="2205" y="2125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3"/>
                  </a:lnTo>
                  <a:lnTo>
                    <a:pt x="261" y="90"/>
                  </a:lnTo>
                  <a:lnTo>
                    <a:pt x="252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8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8" y="183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3" name="Line 142"/>
            <p:cNvSpPr>
              <a:spLocks noChangeShapeType="1"/>
            </p:cNvSpPr>
            <p:nvPr/>
          </p:nvSpPr>
          <p:spPr bwMode="auto">
            <a:xfrm>
              <a:off x="2330" y="222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4" name="Freeform 143"/>
            <p:cNvSpPr>
              <a:spLocks/>
            </p:cNvSpPr>
            <p:nvPr/>
          </p:nvSpPr>
          <p:spPr bwMode="auto">
            <a:xfrm>
              <a:off x="2276" y="2199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5" name="Line 144"/>
            <p:cNvSpPr>
              <a:spLocks noChangeShapeType="1"/>
            </p:cNvSpPr>
            <p:nvPr/>
          </p:nvSpPr>
          <p:spPr bwMode="auto">
            <a:xfrm>
              <a:off x="2435" y="212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6" name="Freeform 145"/>
            <p:cNvSpPr>
              <a:spLocks/>
            </p:cNvSpPr>
            <p:nvPr/>
          </p:nvSpPr>
          <p:spPr bwMode="auto">
            <a:xfrm>
              <a:off x="2381" y="2100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8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7" name="Line 146"/>
            <p:cNvSpPr>
              <a:spLocks noChangeShapeType="1"/>
            </p:cNvSpPr>
            <p:nvPr/>
          </p:nvSpPr>
          <p:spPr bwMode="auto">
            <a:xfrm>
              <a:off x="2593" y="17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8" name="Freeform 147"/>
            <p:cNvSpPr>
              <a:spLocks/>
            </p:cNvSpPr>
            <p:nvPr/>
          </p:nvSpPr>
          <p:spPr bwMode="auto">
            <a:xfrm>
              <a:off x="2539" y="171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2" y="17"/>
                  </a:lnTo>
                  <a:lnTo>
                    <a:pt x="183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1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3" y="261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79" name="Line 148"/>
            <p:cNvSpPr>
              <a:spLocks noChangeShapeType="1"/>
            </p:cNvSpPr>
            <p:nvPr/>
          </p:nvSpPr>
          <p:spPr bwMode="auto">
            <a:xfrm>
              <a:off x="2512" y="17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0" name="Freeform 149"/>
            <p:cNvSpPr>
              <a:spLocks/>
            </p:cNvSpPr>
            <p:nvPr/>
          </p:nvSpPr>
          <p:spPr bwMode="auto">
            <a:xfrm>
              <a:off x="2458" y="1766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2"/>
                  </a:lnTo>
                  <a:lnTo>
                    <a:pt x="32" y="221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1"/>
                  </a:lnTo>
                  <a:lnTo>
                    <a:pt x="253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1" name="Line 150"/>
            <p:cNvSpPr>
              <a:spLocks noChangeShapeType="1"/>
            </p:cNvSpPr>
            <p:nvPr/>
          </p:nvSpPr>
          <p:spPr bwMode="auto">
            <a:xfrm>
              <a:off x="2296" y="20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2" name="Freeform 151"/>
            <p:cNvSpPr>
              <a:spLocks/>
            </p:cNvSpPr>
            <p:nvPr/>
          </p:nvSpPr>
          <p:spPr bwMode="auto">
            <a:xfrm>
              <a:off x="2242" y="205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8"/>
                  </a:lnTo>
                  <a:lnTo>
                    <a:pt x="237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7" y="223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3" name="Line 152"/>
            <p:cNvSpPr>
              <a:spLocks noChangeShapeType="1"/>
            </p:cNvSpPr>
            <p:nvPr/>
          </p:nvSpPr>
          <p:spPr bwMode="auto">
            <a:xfrm>
              <a:off x="2197" y="211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4" name="Freeform 153"/>
            <p:cNvSpPr>
              <a:spLocks/>
            </p:cNvSpPr>
            <p:nvPr/>
          </p:nvSpPr>
          <p:spPr bwMode="auto">
            <a:xfrm>
              <a:off x="2143" y="208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7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5" name="Line 154"/>
            <p:cNvSpPr>
              <a:spLocks noChangeShapeType="1"/>
            </p:cNvSpPr>
            <p:nvPr/>
          </p:nvSpPr>
          <p:spPr bwMode="auto">
            <a:xfrm>
              <a:off x="2408" y="19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6" name="Freeform 155"/>
            <p:cNvSpPr>
              <a:spLocks/>
            </p:cNvSpPr>
            <p:nvPr/>
          </p:nvSpPr>
          <p:spPr bwMode="auto">
            <a:xfrm>
              <a:off x="2354" y="1901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8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4" y="252"/>
                  </a:lnTo>
                  <a:lnTo>
                    <a:pt x="223" y="237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7" name="Line 156"/>
            <p:cNvSpPr>
              <a:spLocks noChangeShapeType="1"/>
            </p:cNvSpPr>
            <p:nvPr/>
          </p:nvSpPr>
          <p:spPr bwMode="auto">
            <a:xfrm>
              <a:off x="2367" y="207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8" name="Freeform 157"/>
            <p:cNvSpPr>
              <a:spLocks/>
            </p:cNvSpPr>
            <p:nvPr/>
          </p:nvSpPr>
          <p:spPr bwMode="auto">
            <a:xfrm>
              <a:off x="2313" y="205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3" y="87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7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89" name="Line 158"/>
            <p:cNvSpPr>
              <a:spLocks noChangeShapeType="1"/>
            </p:cNvSpPr>
            <p:nvPr/>
          </p:nvSpPr>
          <p:spPr bwMode="auto">
            <a:xfrm>
              <a:off x="2404" y="19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0" name="Freeform 159"/>
            <p:cNvSpPr>
              <a:spLocks/>
            </p:cNvSpPr>
            <p:nvPr/>
          </p:nvSpPr>
          <p:spPr bwMode="auto">
            <a:xfrm>
              <a:off x="2349" y="1961"/>
              <a:ext cx="55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3" y="8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4" y="111"/>
                  </a:lnTo>
                  <a:lnTo>
                    <a:pt x="0" y="135"/>
                  </a:lnTo>
                  <a:lnTo>
                    <a:pt x="4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7" y="271"/>
                  </a:lnTo>
                  <a:lnTo>
                    <a:pt x="161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1" name="Line 160"/>
            <p:cNvSpPr>
              <a:spLocks noChangeShapeType="1"/>
            </p:cNvSpPr>
            <p:nvPr/>
          </p:nvSpPr>
          <p:spPr bwMode="auto">
            <a:xfrm>
              <a:off x="2301" y="20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2" name="Freeform 161"/>
            <p:cNvSpPr>
              <a:spLocks/>
            </p:cNvSpPr>
            <p:nvPr/>
          </p:nvSpPr>
          <p:spPr bwMode="auto">
            <a:xfrm>
              <a:off x="2247" y="200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1" y="1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3"/>
                  </a:lnTo>
                  <a:lnTo>
                    <a:pt x="222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3" name="Line 162"/>
            <p:cNvSpPr>
              <a:spLocks noChangeShapeType="1"/>
            </p:cNvSpPr>
            <p:nvPr/>
          </p:nvSpPr>
          <p:spPr bwMode="auto">
            <a:xfrm>
              <a:off x="2603" y="204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4" name="Freeform 163"/>
            <p:cNvSpPr>
              <a:spLocks/>
            </p:cNvSpPr>
            <p:nvPr/>
          </p:nvSpPr>
          <p:spPr bwMode="auto">
            <a:xfrm>
              <a:off x="2549" y="2013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6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9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5" name="Line 164"/>
            <p:cNvSpPr>
              <a:spLocks noChangeShapeType="1"/>
            </p:cNvSpPr>
            <p:nvPr/>
          </p:nvSpPr>
          <p:spPr bwMode="auto">
            <a:xfrm>
              <a:off x="2206" y="22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6" name="Freeform 165"/>
            <p:cNvSpPr>
              <a:spLocks/>
            </p:cNvSpPr>
            <p:nvPr/>
          </p:nvSpPr>
          <p:spPr bwMode="auto">
            <a:xfrm>
              <a:off x="2151" y="2221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7" name="Line 166"/>
            <p:cNvSpPr>
              <a:spLocks noChangeShapeType="1"/>
            </p:cNvSpPr>
            <p:nvPr/>
          </p:nvSpPr>
          <p:spPr bwMode="auto">
            <a:xfrm>
              <a:off x="2444" y="19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8" name="Freeform 167"/>
            <p:cNvSpPr>
              <a:spLocks/>
            </p:cNvSpPr>
            <p:nvPr/>
          </p:nvSpPr>
          <p:spPr bwMode="auto">
            <a:xfrm>
              <a:off x="2390" y="190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3" y="8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3" y="2"/>
                  </a:lnTo>
                  <a:lnTo>
                    <a:pt x="89" y="8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9" y="252"/>
                  </a:lnTo>
                  <a:lnTo>
                    <a:pt x="89" y="261"/>
                  </a:lnTo>
                  <a:lnTo>
                    <a:pt x="113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1"/>
                  </a:lnTo>
                  <a:lnTo>
                    <a:pt x="204" y="252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199" name="Line 168"/>
            <p:cNvSpPr>
              <a:spLocks noChangeShapeType="1"/>
            </p:cNvSpPr>
            <p:nvPr/>
          </p:nvSpPr>
          <p:spPr bwMode="auto">
            <a:xfrm>
              <a:off x="2452" y="176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0" name="Freeform 169"/>
            <p:cNvSpPr>
              <a:spLocks/>
            </p:cNvSpPr>
            <p:nvPr/>
          </p:nvSpPr>
          <p:spPr bwMode="auto">
            <a:xfrm>
              <a:off x="2398" y="173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7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7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1" name="Line 170"/>
            <p:cNvSpPr>
              <a:spLocks noChangeShapeType="1"/>
            </p:cNvSpPr>
            <p:nvPr/>
          </p:nvSpPr>
          <p:spPr bwMode="auto">
            <a:xfrm>
              <a:off x="2417" y="221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2" name="Freeform 171"/>
            <p:cNvSpPr>
              <a:spLocks/>
            </p:cNvSpPr>
            <p:nvPr/>
          </p:nvSpPr>
          <p:spPr bwMode="auto">
            <a:xfrm>
              <a:off x="2363" y="219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3" name="Line 172"/>
            <p:cNvSpPr>
              <a:spLocks noChangeShapeType="1"/>
            </p:cNvSpPr>
            <p:nvPr/>
          </p:nvSpPr>
          <p:spPr bwMode="auto">
            <a:xfrm>
              <a:off x="2238" y="221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4" name="Freeform 173"/>
            <p:cNvSpPr>
              <a:spLocks/>
            </p:cNvSpPr>
            <p:nvPr/>
          </p:nvSpPr>
          <p:spPr bwMode="auto">
            <a:xfrm>
              <a:off x="2184" y="2190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9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5" name="Line 174"/>
            <p:cNvSpPr>
              <a:spLocks noChangeShapeType="1"/>
            </p:cNvSpPr>
            <p:nvPr/>
          </p:nvSpPr>
          <p:spPr bwMode="auto">
            <a:xfrm>
              <a:off x="2537" y="186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6" name="Freeform 175"/>
            <p:cNvSpPr>
              <a:spLocks/>
            </p:cNvSpPr>
            <p:nvPr/>
          </p:nvSpPr>
          <p:spPr bwMode="auto">
            <a:xfrm>
              <a:off x="2483" y="1838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2"/>
                  </a:lnTo>
                  <a:lnTo>
                    <a:pt x="263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3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9" y="269"/>
                  </a:lnTo>
                  <a:lnTo>
                    <a:pt x="183" y="262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7" name="Line 176"/>
            <p:cNvSpPr>
              <a:spLocks noChangeShapeType="1"/>
            </p:cNvSpPr>
            <p:nvPr/>
          </p:nvSpPr>
          <p:spPr bwMode="auto">
            <a:xfrm>
              <a:off x="2034" y="205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8" name="Freeform 177"/>
            <p:cNvSpPr>
              <a:spLocks/>
            </p:cNvSpPr>
            <p:nvPr/>
          </p:nvSpPr>
          <p:spPr bwMode="auto">
            <a:xfrm>
              <a:off x="1980" y="2028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9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8" y="48"/>
                  </a:lnTo>
                  <a:lnTo>
                    <a:pt x="223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7" y="33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7" y="240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2" y="270"/>
                  </a:lnTo>
                  <a:lnTo>
                    <a:pt x="136" y="271"/>
                  </a:lnTo>
                  <a:lnTo>
                    <a:pt x="159" y="270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9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09" name="Line 178"/>
            <p:cNvSpPr>
              <a:spLocks noChangeShapeType="1"/>
            </p:cNvSpPr>
            <p:nvPr/>
          </p:nvSpPr>
          <p:spPr bwMode="auto">
            <a:xfrm>
              <a:off x="2435" y="183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0" name="Freeform 179"/>
            <p:cNvSpPr>
              <a:spLocks/>
            </p:cNvSpPr>
            <p:nvPr/>
          </p:nvSpPr>
          <p:spPr bwMode="auto">
            <a:xfrm>
              <a:off x="2381" y="1810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3" y="8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1" name="Line 180"/>
            <p:cNvSpPr>
              <a:spLocks noChangeShapeType="1"/>
            </p:cNvSpPr>
            <p:nvPr/>
          </p:nvSpPr>
          <p:spPr bwMode="auto">
            <a:xfrm>
              <a:off x="2595" y="19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2" name="Freeform 181"/>
            <p:cNvSpPr>
              <a:spLocks/>
            </p:cNvSpPr>
            <p:nvPr/>
          </p:nvSpPr>
          <p:spPr bwMode="auto">
            <a:xfrm>
              <a:off x="2540" y="1966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9" y="183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2" y="183"/>
                  </a:lnTo>
                  <a:lnTo>
                    <a:pt x="269" y="160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3" name="Line 182"/>
            <p:cNvSpPr>
              <a:spLocks noChangeShapeType="1"/>
            </p:cNvSpPr>
            <p:nvPr/>
          </p:nvSpPr>
          <p:spPr bwMode="auto">
            <a:xfrm>
              <a:off x="2359" y="199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4" name="Freeform 183"/>
            <p:cNvSpPr>
              <a:spLocks/>
            </p:cNvSpPr>
            <p:nvPr/>
          </p:nvSpPr>
          <p:spPr bwMode="auto">
            <a:xfrm>
              <a:off x="2305" y="1963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70" y="111"/>
                  </a:lnTo>
                  <a:lnTo>
                    <a:pt x="264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8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3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1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5" name="Line 184"/>
            <p:cNvSpPr>
              <a:spLocks noChangeShapeType="1"/>
            </p:cNvSpPr>
            <p:nvPr/>
          </p:nvSpPr>
          <p:spPr bwMode="auto">
            <a:xfrm>
              <a:off x="2249" y="203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6" name="Freeform 185"/>
            <p:cNvSpPr>
              <a:spLocks/>
            </p:cNvSpPr>
            <p:nvPr/>
          </p:nvSpPr>
          <p:spPr bwMode="auto">
            <a:xfrm>
              <a:off x="2195" y="2008"/>
              <a:ext cx="54" cy="54"/>
            </a:xfrm>
            <a:custGeom>
              <a:avLst/>
              <a:gdLst>
                <a:gd name="T0" fmla="*/ 0 w 271"/>
                <a:gd name="T1" fmla="*/ 0 h 269"/>
                <a:gd name="T2" fmla="*/ 0 w 271"/>
                <a:gd name="T3" fmla="*/ 0 h 269"/>
                <a:gd name="T4" fmla="*/ 0 w 271"/>
                <a:gd name="T5" fmla="*/ 0 h 269"/>
                <a:gd name="T6" fmla="*/ 0 w 271"/>
                <a:gd name="T7" fmla="*/ 0 h 269"/>
                <a:gd name="T8" fmla="*/ 0 w 271"/>
                <a:gd name="T9" fmla="*/ 0 h 269"/>
                <a:gd name="T10" fmla="*/ 0 w 271"/>
                <a:gd name="T11" fmla="*/ 0 h 269"/>
                <a:gd name="T12" fmla="*/ 0 w 271"/>
                <a:gd name="T13" fmla="*/ 0 h 269"/>
                <a:gd name="T14" fmla="*/ 0 w 271"/>
                <a:gd name="T15" fmla="*/ 0 h 269"/>
                <a:gd name="T16" fmla="*/ 0 w 271"/>
                <a:gd name="T17" fmla="*/ 0 h 269"/>
                <a:gd name="T18" fmla="*/ 0 w 271"/>
                <a:gd name="T19" fmla="*/ 0 h 269"/>
                <a:gd name="T20" fmla="*/ 0 w 271"/>
                <a:gd name="T21" fmla="*/ 0 h 269"/>
                <a:gd name="T22" fmla="*/ 0 w 271"/>
                <a:gd name="T23" fmla="*/ 0 h 269"/>
                <a:gd name="T24" fmla="*/ 0 w 271"/>
                <a:gd name="T25" fmla="*/ 0 h 269"/>
                <a:gd name="T26" fmla="*/ 0 w 271"/>
                <a:gd name="T27" fmla="*/ 0 h 269"/>
                <a:gd name="T28" fmla="*/ 0 w 271"/>
                <a:gd name="T29" fmla="*/ 0 h 269"/>
                <a:gd name="T30" fmla="*/ 0 w 271"/>
                <a:gd name="T31" fmla="*/ 0 h 269"/>
                <a:gd name="T32" fmla="*/ 0 w 271"/>
                <a:gd name="T33" fmla="*/ 0 h 269"/>
                <a:gd name="T34" fmla="*/ 0 w 271"/>
                <a:gd name="T35" fmla="*/ 0 h 269"/>
                <a:gd name="T36" fmla="*/ 0 w 271"/>
                <a:gd name="T37" fmla="*/ 0 h 269"/>
                <a:gd name="T38" fmla="*/ 0 w 271"/>
                <a:gd name="T39" fmla="*/ 0 h 269"/>
                <a:gd name="T40" fmla="*/ 0 w 271"/>
                <a:gd name="T41" fmla="*/ 0 h 269"/>
                <a:gd name="T42" fmla="*/ 0 w 271"/>
                <a:gd name="T43" fmla="*/ 0 h 269"/>
                <a:gd name="T44" fmla="*/ 0 w 271"/>
                <a:gd name="T45" fmla="*/ 0 h 269"/>
                <a:gd name="T46" fmla="*/ 0 w 271"/>
                <a:gd name="T47" fmla="*/ 0 h 269"/>
                <a:gd name="T48" fmla="*/ 0 w 271"/>
                <a:gd name="T49" fmla="*/ 0 h 269"/>
                <a:gd name="T50" fmla="*/ 0 w 271"/>
                <a:gd name="T51" fmla="*/ 0 h 269"/>
                <a:gd name="T52" fmla="*/ 0 w 271"/>
                <a:gd name="T53" fmla="*/ 0 h 269"/>
                <a:gd name="T54" fmla="*/ 0 w 271"/>
                <a:gd name="T55" fmla="*/ 0 h 269"/>
                <a:gd name="T56" fmla="*/ 0 w 271"/>
                <a:gd name="T57" fmla="*/ 0 h 269"/>
                <a:gd name="T58" fmla="*/ 0 w 271"/>
                <a:gd name="T59" fmla="*/ 0 h 269"/>
                <a:gd name="T60" fmla="*/ 0 w 271"/>
                <a:gd name="T61" fmla="*/ 0 h 269"/>
                <a:gd name="T62" fmla="*/ 0 w 271"/>
                <a:gd name="T63" fmla="*/ 0 h 269"/>
                <a:gd name="T64" fmla="*/ 0 w 271"/>
                <a:gd name="T65" fmla="*/ 0 h 269"/>
                <a:gd name="T66" fmla="*/ 0 w 271"/>
                <a:gd name="T67" fmla="*/ 0 h 269"/>
                <a:gd name="T68" fmla="*/ 0 w 271"/>
                <a:gd name="T69" fmla="*/ 0 h 269"/>
                <a:gd name="T70" fmla="*/ 0 w 271"/>
                <a:gd name="T71" fmla="*/ 0 h 269"/>
                <a:gd name="T72" fmla="*/ 0 w 271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69"/>
                <a:gd name="T113" fmla="*/ 271 w 271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69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39" y="47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3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7" name="Line 186"/>
            <p:cNvSpPr>
              <a:spLocks noChangeShapeType="1"/>
            </p:cNvSpPr>
            <p:nvPr/>
          </p:nvSpPr>
          <p:spPr bwMode="auto">
            <a:xfrm>
              <a:off x="2442" y="20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8" name="Freeform 187"/>
            <p:cNvSpPr>
              <a:spLocks/>
            </p:cNvSpPr>
            <p:nvPr/>
          </p:nvSpPr>
          <p:spPr bwMode="auto">
            <a:xfrm>
              <a:off x="2387" y="2048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70" y="112"/>
                  </a:lnTo>
                  <a:lnTo>
                    <a:pt x="264" y="89"/>
                  </a:lnTo>
                  <a:lnTo>
                    <a:pt x="253" y="67"/>
                  </a:lnTo>
                  <a:lnTo>
                    <a:pt x="240" y="47"/>
                  </a:lnTo>
                  <a:lnTo>
                    <a:pt x="222" y="32"/>
                  </a:lnTo>
                  <a:lnTo>
                    <a:pt x="204" y="17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9" y="17"/>
                  </a:lnTo>
                  <a:lnTo>
                    <a:pt x="49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9" y="251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7" y="270"/>
                  </a:lnTo>
                  <a:lnTo>
                    <a:pt x="160" y="269"/>
                  </a:lnTo>
                  <a:lnTo>
                    <a:pt x="183" y="262"/>
                  </a:lnTo>
                  <a:lnTo>
                    <a:pt x="204" y="251"/>
                  </a:lnTo>
                  <a:lnTo>
                    <a:pt x="222" y="238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70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19" name="Line 188"/>
            <p:cNvSpPr>
              <a:spLocks noChangeShapeType="1"/>
            </p:cNvSpPr>
            <p:nvPr/>
          </p:nvSpPr>
          <p:spPr bwMode="auto">
            <a:xfrm>
              <a:off x="2419" y="197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0" name="Freeform 189"/>
            <p:cNvSpPr>
              <a:spLocks/>
            </p:cNvSpPr>
            <p:nvPr/>
          </p:nvSpPr>
          <p:spPr bwMode="auto">
            <a:xfrm>
              <a:off x="2365" y="1945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0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8" y="202"/>
                  </a:lnTo>
                  <a:lnTo>
                    <a:pt x="31" y="221"/>
                  </a:lnTo>
                  <a:lnTo>
                    <a:pt x="49" y="238"/>
                  </a:lnTo>
                  <a:lnTo>
                    <a:pt x="67" y="251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4" y="251"/>
                  </a:lnTo>
                  <a:lnTo>
                    <a:pt x="222" y="238"/>
                  </a:lnTo>
                  <a:lnTo>
                    <a:pt x="240" y="221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1" name="Line 190"/>
            <p:cNvSpPr>
              <a:spLocks noChangeShapeType="1"/>
            </p:cNvSpPr>
            <p:nvPr/>
          </p:nvSpPr>
          <p:spPr bwMode="auto">
            <a:xfrm>
              <a:off x="2501" y="17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2" name="Freeform 191"/>
            <p:cNvSpPr>
              <a:spLocks/>
            </p:cNvSpPr>
            <p:nvPr/>
          </p:nvSpPr>
          <p:spPr bwMode="auto">
            <a:xfrm>
              <a:off x="2446" y="1721"/>
              <a:ext cx="55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3" name="Line 192"/>
            <p:cNvSpPr>
              <a:spLocks noChangeShapeType="1"/>
            </p:cNvSpPr>
            <p:nvPr/>
          </p:nvSpPr>
          <p:spPr bwMode="auto">
            <a:xfrm>
              <a:off x="2271" y="23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4" name="Freeform 193"/>
            <p:cNvSpPr>
              <a:spLocks/>
            </p:cNvSpPr>
            <p:nvPr/>
          </p:nvSpPr>
          <p:spPr bwMode="auto">
            <a:xfrm>
              <a:off x="2216" y="2324"/>
              <a:ext cx="55" cy="54"/>
            </a:xfrm>
            <a:custGeom>
              <a:avLst/>
              <a:gdLst>
                <a:gd name="T0" fmla="*/ 0 w 271"/>
                <a:gd name="T1" fmla="*/ 0 h 269"/>
                <a:gd name="T2" fmla="*/ 0 w 271"/>
                <a:gd name="T3" fmla="*/ 0 h 269"/>
                <a:gd name="T4" fmla="*/ 0 w 271"/>
                <a:gd name="T5" fmla="*/ 0 h 269"/>
                <a:gd name="T6" fmla="*/ 0 w 271"/>
                <a:gd name="T7" fmla="*/ 0 h 269"/>
                <a:gd name="T8" fmla="*/ 0 w 271"/>
                <a:gd name="T9" fmla="*/ 0 h 269"/>
                <a:gd name="T10" fmla="*/ 0 w 271"/>
                <a:gd name="T11" fmla="*/ 0 h 269"/>
                <a:gd name="T12" fmla="*/ 0 w 271"/>
                <a:gd name="T13" fmla="*/ 0 h 269"/>
                <a:gd name="T14" fmla="*/ 0 w 271"/>
                <a:gd name="T15" fmla="*/ 0 h 269"/>
                <a:gd name="T16" fmla="*/ 0 w 271"/>
                <a:gd name="T17" fmla="*/ 0 h 269"/>
                <a:gd name="T18" fmla="*/ 0 w 271"/>
                <a:gd name="T19" fmla="*/ 0 h 269"/>
                <a:gd name="T20" fmla="*/ 0 w 271"/>
                <a:gd name="T21" fmla="*/ 0 h 269"/>
                <a:gd name="T22" fmla="*/ 0 w 271"/>
                <a:gd name="T23" fmla="*/ 0 h 269"/>
                <a:gd name="T24" fmla="*/ 0 w 271"/>
                <a:gd name="T25" fmla="*/ 0 h 269"/>
                <a:gd name="T26" fmla="*/ 0 w 271"/>
                <a:gd name="T27" fmla="*/ 0 h 269"/>
                <a:gd name="T28" fmla="*/ 0 w 271"/>
                <a:gd name="T29" fmla="*/ 0 h 269"/>
                <a:gd name="T30" fmla="*/ 0 w 271"/>
                <a:gd name="T31" fmla="*/ 0 h 269"/>
                <a:gd name="T32" fmla="*/ 0 w 271"/>
                <a:gd name="T33" fmla="*/ 0 h 269"/>
                <a:gd name="T34" fmla="*/ 0 w 271"/>
                <a:gd name="T35" fmla="*/ 0 h 269"/>
                <a:gd name="T36" fmla="*/ 0 w 271"/>
                <a:gd name="T37" fmla="*/ 0 h 269"/>
                <a:gd name="T38" fmla="*/ 0 w 271"/>
                <a:gd name="T39" fmla="*/ 0 h 269"/>
                <a:gd name="T40" fmla="*/ 0 w 271"/>
                <a:gd name="T41" fmla="*/ 0 h 269"/>
                <a:gd name="T42" fmla="*/ 0 w 271"/>
                <a:gd name="T43" fmla="*/ 0 h 269"/>
                <a:gd name="T44" fmla="*/ 0 w 271"/>
                <a:gd name="T45" fmla="*/ 0 h 269"/>
                <a:gd name="T46" fmla="*/ 0 w 271"/>
                <a:gd name="T47" fmla="*/ 0 h 269"/>
                <a:gd name="T48" fmla="*/ 0 w 271"/>
                <a:gd name="T49" fmla="*/ 0 h 269"/>
                <a:gd name="T50" fmla="*/ 0 w 271"/>
                <a:gd name="T51" fmla="*/ 0 h 269"/>
                <a:gd name="T52" fmla="*/ 0 w 271"/>
                <a:gd name="T53" fmla="*/ 0 h 269"/>
                <a:gd name="T54" fmla="*/ 0 w 271"/>
                <a:gd name="T55" fmla="*/ 0 h 269"/>
                <a:gd name="T56" fmla="*/ 0 w 271"/>
                <a:gd name="T57" fmla="*/ 0 h 269"/>
                <a:gd name="T58" fmla="*/ 0 w 271"/>
                <a:gd name="T59" fmla="*/ 0 h 269"/>
                <a:gd name="T60" fmla="*/ 0 w 271"/>
                <a:gd name="T61" fmla="*/ 0 h 269"/>
                <a:gd name="T62" fmla="*/ 0 w 271"/>
                <a:gd name="T63" fmla="*/ 0 h 269"/>
                <a:gd name="T64" fmla="*/ 0 w 271"/>
                <a:gd name="T65" fmla="*/ 0 h 269"/>
                <a:gd name="T66" fmla="*/ 0 w 271"/>
                <a:gd name="T67" fmla="*/ 0 h 269"/>
                <a:gd name="T68" fmla="*/ 0 w 271"/>
                <a:gd name="T69" fmla="*/ 0 h 269"/>
                <a:gd name="T70" fmla="*/ 0 w 271"/>
                <a:gd name="T71" fmla="*/ 0 h 269"/>
                <a:gd name="T72" fmla="*/ 0 w 271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69"/>
                <a:gd name="T113" fmla="*/ 271 w 271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69">
                  <a:moveTo>
                    <a:pt x="271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6"/>
                  </a:lnTo>
                  <a:lnTo>
                    <a:pt x="238" y="47"/>
                  </a:lnTo>
                  <a:lnTo>
                    <a:pt x="223" y="30"/>
                  </a:lnTo>
                  <a:lnTo>
                    <a:pt x="203" y="16"/>
                  </a:lnTo>
                  <a:lnTo>
                    <a:pt x="181" y="6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6"/>
                  </a:lnTo>
                  <a:lnTo>
                    <a:pt x="68" y="16"/>
                  </a:lnTo>
                  <a:lnTo>
                    <a:pt x="48" y="30"/>
                  </a:lnTo>
                  <a:lnTo>
                    <a:pt x="32" y="47"/>
                  </a:lnTo>
                  <a:lnTo>
                    <a:pt x="18" y="66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7"/>
                  </a:lnTo>
                  <a:lnTo>
                    <a:pt x="68" y="251"/>
                  </a:lnTo>
                  <a:lnTo>
                    <a:pt x="89" y="261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3" y="237"/>
                  </a:lnTo>
                  <a:lnTo>
                    <a:pt x="238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5" name="Line 194"/>
            <p:cNvSpPr>
              <a:spLocks noChangeShapeType="1"/>
            </p:cNvSpPr>
            <p:nvPr/>
          </p:nvSpPr>
          <p:spPr bwMode="auto">
            <a:xfrm>
              <a:off x="2291" y="22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6" name="Freeform 195"/>
            <p:cNvSpPr>
              <a:spLocks/>
            </p:cNvSpPr>
            <p:nvPr/>
          </p:nvSpPr>
          <p:spPr bwMode="auto">
            <a:xfrm>
              <a:off x="2237" y="225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7" name="Line 196"/>
            <p:cNvSpPr>
              <a:spLocks noChangeShapeType="1"/>
            </p:cNvSpPr>
            <p:nvPr/>
          </p:nvSpPr>
          <p:spPr bwMode="auto">
            <a:xfrm>
              <a:off x="2385" y="22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8" name="Freeform 197"/>
            <p:cNvSpPr>
              <a:spLocks/>
            </p:cNvSpPr>
            <p:nvPr/>
          </p:nvSpPr>
          <p:spPr bwMode="auto">
            <a:xfrm>
              <a:off x="2331" y="2213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3" y="66"/>
                  </a:lnTo>
                  <a:lnTo>
                    <a:pt x="240" y="47"/>
                  </a:lnTo>
                  <a:lnTo>
                    <a:pt x="222" y="31"/>
                  </a:lnTo>
                  <a:lnTo>
                    <a:pt x="203" y="16"/>
                  </a:lnTo>
                  <a:lnTo>
                    <a:pt x="183" y="6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6"/>
                  </a:lnTo>
                  <a:lnTo>
                    <a:pt x="67" y="16"/>
                  </a:lnTo>
                  <a:lnTo>
                    <a:pt x="49" y="31"/>
                  </a:lnTo>
                  <a:lnTo>
                    <a:pt x="31" y="47"/>
                  </a:lnTo>
                  <a:lnTo>
                    <a:pt x="18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9" y="237"/>
                  </a:lnTo>
                  <a:lnTo>
                    <a:pt x="67" y="250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69"/>
                  </a:lnTo>
                  <a:lnTo>
                    <a:pt x="159" y="268"/>
                  </a:lnTo>
                  <a:lnTo>
                    <a:pt x="183" y="261"/>
                  </a:lnTo>
                  <a:lnTo>
                    <a:pt x="203" y="250"/>
                  </a:lnTo>
                  <a:lnTo>
                    <a:pt x="222" y="237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29" name="Line 198"/>
            <p:cNvSpPr>
              <a:spLocks noChangeShapeType="1"/>
            </p:cNvSpPr>
            <p:nvPr/>
          </p:nvSpPr>
          <p:spPr bwMode="auto">
            <a:xfrm>
              <a:off x="2348" y="180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0" name="Freeform 199"/>
            <p:cNvSpPr>
              <a:spLocks/>
            </p:cNvSpPr>
            <p:nvPr/>
          </p:nvSpPr>
          <p:spPr bwMode="auto">
            <a:xfrm>
              <a:off x="2294" y="178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7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1" y="47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90" y="262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60" y="269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1" name="Line 200"/>
            <p:cNvSpPr>
              <a:spLocks noChangeShapeType="1"/>
            </p:cNvSpPr>
            <p:nvPr/>
          </p:nvSpPr>
          <p:spPr bwMode="auto">
            <a:xfrm>
              <a:off x="2170" y="20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2" name="Freeform 201"/>
            <p:cNvSpPr>
              <a:spLocks/>
            </p:cNvSpPr>
            <p:nvPr/>
          </p:nvSpPr>
          <p:spPr bwMode="auto">
            <a:xfrm>
              <a:off x="2116" y="2033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7" y="48"/>
                  </a:lnTo>
                  <a:lnTo>
                    <a:pt x="222" y="33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6" y="19"/>
                  </a:lnTo>
                  <a:lnTo>
                    <a:pt x="48" y="33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6" y="90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6" y="182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40"/>
                  </a:lnTo>
                  <a:lnTo>
                    <a:pt x="66" y="253"/>
                  </a:lnTo>
                  <a:lnTo>
                    <a:pt x="88" y="264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4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7" y="223"/>
                  </a:lnTo>
                  <a:lnTo>
                    <a:pt x="251" y="203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3" name="Line 202"/>
            <p:cNvSpPr>
              <a:spLocks noChangeShapeType="1"/>
            </p:cNvSpPr>
            <p:nvPr/>
          </p:nvSpPr>
          <p:spPr bwMode="auto">
            <a:xfrm>
              <a:off x="2312" y="22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4" name="Freeform 203"/>
            <p:cNvSpPr>
              <a:spLocks/>
            </p:cNvSpPr>
            <p:nvPr/>
          </p:nvSpPr>
          <p:spPr bwMode="auto">
            <a:xfrm>
              <a:off x="2258" y="2223"/>
              <a:ext cx="54" cy="54"/>
            </a:xfrm>
            <a:custGeom>
              <a:avLst/>
              <a:gdLst>
                <a:gd name="T0" fmla="*/ 0 w 272"/>
                <a:gd name="T1" fmla="*/ 0 h 269"/>
                <a:gd name="T2" fmla="*/ 0 w 272"/>
                <a:gd name="T3" fmla="*/ 0 h 269"/>
                <a:gd name="T4" fmla="*/ 0 w 272"/>
                <a:gd name="T5" fmla="*/ 0 h 269"/>
                <a:gd name="T6" fmla="*/ 0 w 272"/>
                <a:gd name="T7" fmla="*/ 0 h 269"/>
                <a:gd name="T8" fmla="*/ 0 w 272"/>
                <a:gd name="T9" fmla="*/ 0 h 269"/>
                <a:gd name="T10" fmla="*/ 0 w 272"/>
                <a:gd name="T11" fmla="*/ 0 h 269"/>
                <a:gd name="T12" fmla="*/ 0 w 272"/>
                <a:gd name="T13" fmla="*/ 0 h 269"/>
                <a:gd name="T14" fmla="*/ 0 w 272"/>
                <a:gd name="T15" fmla="*/ 0 h 269"/>
                <a:gd name="T16" fmla="*/ 0 w 272"/>
                <a:gd name="T17" fmla="*/ 0 h 269"/>
                <a:gd name="T18" fmla="*/ 0 w 272"/>
                <a:gd name="T19" fmla="*/ 0 h 269"/>
                <a:gd name="T20" fmla="*/ 0 w 272"/>
                <a:gd name="T21" fmla="*/ 0 h 269"/>
                <a:gd name="T22" fmla="*/ 0 w 272"/>
                <a:gd name="T23" fmla="*/ 0 h 269"/>
                <a:gd name="T24" fmla="*/ 0 w 272"/>
                <a:gd name="T25" fmla="*/ 0 h 269"/>
                <a:gd name="T26" fmla="*/ 0 w 272"/>
                <a:gd name="T27" fmla="*/ 0 h 269"/>
                <a:gd name="T28" fmla="*/ 0 w 272"/>
                <a:gd name="T29" fmla="*/ 0 h 269"/>
                <a:gd name="T30" fmla="*/ 0 w 272"/>
                <a:gd name="T31" fmla="*/ 0 h 269"/>
                <a:gd name="T32" fmla="*/ 0 w 272"/>
                <a:gd name="T33" fmla="*/ 0 h 269"/>
                <a:gd name="T34" fmla="*/ 0 w 272"/>
                <a:gd name="T35" fmla="*/ 0 h 269"/>
                <a:gd name="T36" fmla="*/ 0 w 272"/>
                <a:gd name="T37" fmla="*/ 0 h 269"/>
                <a:gd name="T38" fmla="*/ 0 w 272"/>
                <a:gd name="T39" fmla="*/ 0 h 269"/>
                <a:gd name="T40" fmla="*/ 0 w 272"/>
                <a:gd name="T41" fmla="*/ 0 h 269"/>
                <a:gd name="T42" fmla="*/ 0 w 272"/>
                <a:gd name="T43" fmla="*/ 0 h 269"/>
                <a:gd name="T44" fmla="*/ 0 w 272"/>
                <a:gd name="T45" fmla="*/ 0 h 269"/>
                <a:gd name="T46" fmla="*/ 0 w 272"/>
                <a:gd name="T47" fmla="*/ 0 h 269"/>
                <a:gd name="T48" fmla="*/ 0 w 272"/>
                <a:gd name="T49" fmla="*/ 0 h 269"/>
                <a:gd name="T50" fmla="*/ 0 w 272"/>
                <a:gd name="T51" fmla="*/ 0 h 269"/>
                <a:gd name="T52" fmla="*/ 0 w 272"/>
                <a:gd name="T53" fmla="*/ 0 h 269"/>
                <a:gd name="T54" fmla="*/ 0 w 272"/>
                <a:gd name="T55" fmla="*/ 0 h 269"/>
                <a:gd name="T56" fmla="*/ 0 w 272"/>
                <a:gd name="T57" fmla="*/ 0 h 269"/>
                <a:gd name="T58" fmla="*/ 0 w 272"/>
                <a:gd name="T59" fmla="*/ 0 h 269"/>
                <a:gd name="T60" fmla="*/ 0 w 272"/>
                <a:gd name="T61" fmla="*/ 0 h 269"/>
                <a:gd name="T62" fmla="*/ 0 w 272"/>
                <a:gd name="T63" fmla="*/ 0 h 269"/>
                <a:gd name="T64" fmla="*/ 0 w 272"/>
                <a:gd name="T65" fmla="*/ 0 h 269"/>
                <a:gd name="T66" fmla="*/ 0 w 272"/>
                <a:gd name="T67" fmla="*/ 0 h 269"/>
                <a:gd name="T68" fmla="*/ 0 w 272"/>
                <a:gd name="T69" fmla="*/ 0 h 269"/>
                <a:gd name="T70" fmla="*/ 0 w 272"/>
                <a:gd name="T71" fmla="*/ 0 h 269"/>
                <a:gd name="T72" fmla="*/ 0 w 272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69"/>
                <a:gd name="T113" fmla="*/ 272 w 272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69">
                  <a:moveTo>
                    <a:pt x="272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7"/>
                  </a:lnTo>
                  <a:lnTo>
                    <a:pt x="184" y="8"/>
                  </a:lnTo>
                  <a:lnTo>
                    <a:pt x="161" y="1"/>
                  </a:lnTo>
                  <a:lnTo>
                    <a:pt x="137" y="0"/>
                  </a:lnTo>
                  <a:lnTo>
                    <a:pt x="113" y="1"/>
                  </a:lnTo>
                  <a:lnTo>
                    <a:pt x="90" y="8"/>
                  </a:lnTo>
                  <a:lnTo>
                    <a:pt x="68" y="17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4"/>
                  </a:lnTo>
                  <a:lnTo>
                    <a:pt x="4" y="159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7" y="269"/>
                  </a:lnTo>
                  <a:lnTo>
                    <a:pt x="161" y="268"/>
                  </a:lnTo>
                  <a:lnTo>
                    <a:pt x="184" y="263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5" name="Line 204"/>
            <p:cNvSpPr>
              <a:spLocks noChangeShapeType="1"/>
            </p:cNvSpPr>
            <p:nvPr/>
          </p:nvSpPr>
          <p:spPr bwMode="auto">
            <a:xfrm>
              <a:off x="2208" y="22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6" name="Freeform 205"/>
            <p:cNvSpPr>
              <a:spLocks/>
            </p:cNvSpPr>
            <p:nvPr/>
          </p:nvSpPr>
          <p:spPr bwMode="auto">
            <a:xfrm>
              <a:off x="2154" y="2207"/>
              <a:ext cx="54" cy="54"/>
            </a:xfrm>
            <a:custGeom>
              <a:avLst/>
              <a:gdLst>
                <a:gd name="T0" fmla="*/ 0 w 271"/>
                <a:gd name="T1" fmla="*/ 0 h 269"/>
                <a:gd name="T2" fmla="*/ 0 w 271"/>
                <a:gd name="T3" fmla="*/ 0 h 269"/>
                <a:gd name="T4" fmla="*/ 0 w 271"/>
                <a:gd name="T5" fmla="*/ 0 h 269"/>
                <a:gd name="T6" fmla="*/ 0 w 271"/>
                <a:gd name="T7" fmla="*/ 0 h 269"/>
                <a:gd name="T8" fmla="*/ 0 w 271"/>
                <a:gd name="T9" fmla="*/ 0 h 269"/>
                <a:gd name="T10" fmla="*/ 0 w 271"/>
                <a:gd name="T11" fmla="*/ 0 h 269"/>
                <a:gd name="T12" fmla="*/ 0 w 271"/>
                <a:gd name="T13" fmla="*/ 0 h 269"/>
                <a:gd name="T14" fmla="*/ 0 w 271"/>
                <a:gd name="T15" fmla="*/ 0 h 269"/>
                <a:gd name="T16" fmla="*/ 0 w 271"/>
                <a:gd name="T17" fmla="*/ 0 h 269"/>
                <a:gd name="T18" fmla="*/ 0 w 271"/>
                <a:gd name="T19" fmla="*/ 0 h 269"/>
                <a:gd name="T20" fmla="*/ 0 w 271"/>
                <a:gd name="T21" fmla="*/ 0 h 269"/>
                <a:gd name="T22" fmla="*/ 0 w 271"/>
                <a:gd name="T23" fmla="*/ 0 h 269"/>
                <a:gd name="T24" fmla="*/ 0 w 271"/>
                <a:gd name="T25" fmla="*/ 0 h 269"/>
                <a:gd name="T26" fmla="*/ 0 w 271"/>
                <a:gd name="T27" fmla="*/ 0 h 269"/>
                <a:gd name="T28" fmla="*/ 0 w 271"/>
                <a:gd name="T29" fmla="*/ 0 h 269"/>
                <a:gd name="T30" fmla="*/ 0 w 271"/>
                <a:gd name="T31" fmla="*/ 0 h 269"/>
                <a:gd name="T32" fmla="*/ 0 w 271"/>
                <a:gd name="T33" fmla="*/ 0 h 269"/>
                <a:gd name="T34" fmla="*/ 0 w 271"/>
                <a:gd name="T35" fmla="*/ 0 h 269"/>
                <a:gd name="T36" fmla="*/ 0 w 271"/>
                <a:gd name="T37" fmla="*/ 0 h 269"/>
                <a:gd name="T38" fmla="*/ 0 w 271"/>
                <a:gd name="T39" fmla="*/ 0 h 269"/>
                <a:gd name="T40" fmla="*/ 0 w 271"/>
                <a:gd name="T41" fmla="*/ 0 h 269"/>
                <a:gd name="T42" fmla="*/ 0 w 271"/>
                <a:gd name="T43" fmla="*/ 0 h 269"/>
                <a:gd name="T44" fmla="*/ 0 w 271"/>
                <a:gd name="T45" fmla="*/ 0 h 269"/>
                <a:gd name="T46" fmla="*/ 0 w 271"/>
                <a:gd name="T47" fmla="*/ 0 h 269"/>
                <a:gd name="T48" fmla="*/ 0 w 271"/>
                <a:gd name="T49" fmla="*/ 0 h 269"/>
                <a:gd name="T50" fmla="*/ 0 w 271"/>
                <a:gd name="T51" fmla="*/ 0 h 269"/>
                <a:gd name="T52" fmla="*/ 0 w 271"/>
                <a:gd name="T53" fmla="*/ 0 h 269"/>
                <a:gd name="T54" fmla="*/ 0 w 271"/>
                <a:gd name="T55" fmla="*/ 0 h 269"/>
                <a:gd name="T56" fmla="*/ 0 w 271"/>
                <a:gd name="T57" fmla="*/ 0 h 269"/>
                <a:gd name="T58" fmla="*/ 0 w 271"/>
                <a:gd name="T59" fmla="*/ 0 h 269"/>
                <a:gd name="T60" fmla="*/ 0 w 271"/>
                <a:gd name="T61" fmla="*/ 0 h 269"/>
                <a:gd name="T62" fmla="*/ 0 w 271"/>
                <a:gd name="T63" fmla="*/ 0 h 269"/>
                <a:gd name="T64" fmla="*/ 0 w 271"/>
                <a:gd name="T65" fmla="*/ 0 h 269"/>
                <a:gd name="T66" fmla="*/ 0 w 271"/>
                <a:gd name="T67" fmla="*/ 0 h 269"/>
                <a:gd name="T68" fmla="*/ 0 w 271"/>
                <a:gd name="T69" fmla="*/ 0 h 269"/>
                <a:gd name="T70" fmla="*/ 0 w 271"/>
                <a:gd name="T71" fmla="*/ 0 h 269"/>
                <a:gd name="T72" fmla="*/ 0 w 271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69"/>
                <a:gd name="T113" fmla="*/ 271 w 271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69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7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69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8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7" name="Line 206"/>
            <p:cNvSpPr>
              <a:spLocks noChangeShapeType="1"/>
            </p:cNvSpPr>
            <p:nvPr/>
          </p:nvSpPr>
          <p:spPr bwMode="auto">
            <a:xfrm>
              <a:off x="2306" y="188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8" name="Freeform 207"/>
            <p:cNvSpPr>
              <a:spLocks/>
            </p:cNvSpPr>
            <p:nvPr/>
          </p:nvSpPr>
          <p:spPr bwMode="auto">
            <a:xfrm>
              <a:off x="2252" y="186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1" y="30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0" y="2"/>
                  </a:lnTo>
                  <a:lnTo>
                    <a:pt x="87" y="7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7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2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8"/>
                  </a:lnTo>
                  <a:lnTo>
                    <a:pt x="67" y="251"/>
                  </a:lnTo>
                  <a:lnTo>
                    <a:pt x="87" y="261"/>
                  </a:lnTo>
                  <a:lnTo>
                    <a:pt x="110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1" y="238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39" name="Line 208"/>
            <p:cNvSpPr>
              <a:spLocks noChangeShapeType="1"/>
            </p:cNvSpPr>
            <p:nvPr/>
          </p:nvSpPr>
          <p:spPr bwMode="auto">
            <a:xfrm>
              <a:off x="2167" y="20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0" name="Freeform 209"/>
            <p:cNvSpPr>
              <a:spLocks/>
            </p:cNvSpPr>
            <p:nvPr/>
          </p:nvSpPr>
          <p:spPr bwMode="auto">
            <a:xfrm>
              <a:off x="2113" y="2039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71" y="111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4" y="17"/>
                  </a:lnTo>
                  <a:lnTo>
                    <a:pt x="183" y="6"/>
                  </a:lnTo>
                  <a:lnTo>
                    <a:pt x="161" y="1"/>
                  </a:lnTo>
                  <a:lnTo>
                    <a:pt x="138" y="0"/>
                  </a:lnTo>
                  <a:lnTo>
                    <a:pt x="113" y="1"/>
                  </a:lnTo>
                  <a:lnTo>
                    <a:pt x="90" y="6"/>
                  </a:lnTo>
                  <a:lnTo>
                    <a:pt x="68" y="17"/>
                  </a:lnTo>
                  <a:lnTo>
                    <a:pt x="49" y="30"/>
                  </a:lnTo>
                  <a:lnTo>
                    <a:pt x="33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4"/>
                  </a:lnTo>
                  <a:lnTo>
                    <a:pt x="4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3" y="222"/>
                  </a:lnTo>
                  <a:lnTo>
                    <a:pt x="49" y="238"/>
                  </a:lnTo>
                  <a:lnTo>
                    <a:pt x="68" y="251"/>
                  </a:lnTo>
                  <a:lnTo>
                    <a:pt x="90" y="261"/>
                  </a:lnTo>
                  <a:lnTo>
                    <a:pt x="113" y="268"/>
                  </a:lnTo>
                  <a:lnTo>
                    <a:pt x="138" y="270"/>
                  </a:lnTo>
                  <a:lnTo>
                    <a:pt x="161" y="268"/>
                  </a:lnTo>
                  <a:lnTo>
                    <a:pt x="183" y="261"/>
                  </a:lnTo>
                  <a:lnTo>
                    <a:pt x="204" y="251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4" y="181"/>
                  </a:lnTo>
                  <a:lnTo>
                    <a:pt x="271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1" name="Line 210"/>
            <p:cNvSpPr>
              <a:spLocks noChangeShapeType="1"/>
            </p:cNvSpPr>
            <p:nvPr/>
          </p:nvSpPr>
          <p:spPr bwMode="auto">
            <a:xfrm>
              <a:off x="2434" y="21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2" name="Freeform 211"/>
            <p:cNvSpPr>
              <a:spLocks/>
            </p:cNvSpPr>
            <p:nvPr/>
          </p:nvSpPr>
          <p:spPr bwMode="auto">
            <a:xfrm>
              <a:off x="2380" y="210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7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3" name="Line 212"/>
            <p:cNvSpPr>
              <a:spLocks noChangeShapeType="1"/>
            </p:cNvSpPr>
            <p:nvPr/>
          </p:nvSpPr>
          <p:spPr bwMode="auto">
            <a:xfrm>
              <a:off x="2404" y="20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4" name="Freeform 213"/>
            <p:cNvSpPr>
              <a:spLocks/>
            </p:cNvSpPr>
            <p:nvPr/>
          </p:nvSpPr>
          <p:spPr bwMode="auto">
            <a:xfrm>
              <a:off x="2349" y="2025"/>
              <a:ext cx="55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4"/>
                  </a:moveTo>
                  <a:lnTo>
                    <a:pt x="271" y="111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5" y="18"/>
                  </a:lnTo>
                  <a:lnTo>
                    <a:pt x="183" y="7"/>
                  </a:lnTo>
                  <a:lnTo>
                    <a:pt x="161" y="2"/>
                  </a:lnTo>
                  <a:lnTo>
                    <a:pt x="138" y="0"/>
                  </a:lnTo>
                  <a:lnTo>
                    <a:pt x="114" y="2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3" y="49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4"/>
                  </a:lnTo>
                  <a:lnTo>
                    <a:pt x="4" y="159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3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4" y="268"/>
                  </a:lnTo>
                  <a:lnTo>
                    <a:pt x="138" y="271"/>
                  </a:lnTo>
                  <a:lnTo>
                    <a:pt x="161" y="268"/>
                  </a:lnTo>
                  <a:lnTo>
                    <a:pt x="183" y="262"/>
                  </a:lnTo>
                  <a:lnTo>
                    <a:pt x="205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4" y="182"/>
                  </a:lnTo>
                  <a:lnTo>
                    <a:pt x="271" y="159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5" name="Line 214"/>
            <p:cNvSpPr>
              <a:spLocks noChangeShapeType="1"/>
            </p:cNvSpPr>
            <p:nvPr/>
          </p:nvSpPr>
          <p:spPr bwMode="auto">
            <a:xfrm>
              <a:off x="2584" y="211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6" name="Freeform 215"/>
            <p:cNvSpPr>
              <a:spLocks/>
            </p:cNvSpPr>
            <p:nvPr/>
          </p:nvSpPr>
          <p:spPr bwMode="auto">
            <a:xfrm>
              <a:off x="2530" y="2089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7" name="Line 216"/>
            <p:cNvSpPr>
              <a:spLocks noChangeShapeType="1"/>
            </p:cNvSpPr>
            <p:nvPr/>
          </p:nvSpPr>
          <p:spPr bwMode="auto">
            <a:xfrm>
              <a:off x="2556" y="206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8" name="Freeform 217"/>
            <p:cNvSpPr>
              <a:spLocks/>
            </p:cNvSpPr>
            <p:nvPr/>
          </p:nvSpPr>
          <p:spPr bwMode="auto">
            <a:xfrm>
              <a:off x="2502" y="2035"/>
              <a:ext cx="54" cy="53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1" y="66"/>
                  </a:lnTo>
                  <a:lnTo>
                    <a:pt x="238" y="47"/>
                  </a:lnTo>
                  <a:lnTo>
                    <a:pt x="222" y="31"/>
                  </a:lnTo>
                  <a:lnTo>
                    <a:pt x="202" y="17"/>
                  </a:lnTo>
                  <a:lnTo>
                    <a:pt x="182" y="6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6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1" y="47"/>
                  </a:lnTo>
                  <a:lnTo>
                    <a:pt x="17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7" y="203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5" y="269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1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49" name="Line 218"/>
            <p:cNvSpPr>
              <a:spLocks noChangeShapeType="1"/>
            </p:cNvSpPr>
            <p:nvPr/>
          </p:nvSpPr>
          <p:spPr bwMode="auto">
            <a:xfrm>
              <a:off x="2381" y="190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0" name="Freeform 219"/>
            <p:cNvSpPr>
              <a:spLocks/>
            </p:cNvSpPr>
            <p:nvPr/>
          </p:nvSpPr>
          <p:spPr bwMode="auto">
            <a:xfrm>
              <a:off x="2327" y="187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8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1" name="Line 220"/>
            <p:cNvSpPr>
              <a:spLocks noChangeShapeType="1"/>
            </p:cNvSpPr>
            <p:nvPr/>
          </p:nvSpPr>
          <p:spPr bwMode="auto">
            <a:xfrm>
              <a:off x="2157" y="210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2" name="Freeform 221"/>
            <p:cNvSpPr>
              <a:spLocks/>
            </p:cNvSpPr>
            <p:nvPr/>
          </p:nvSpPr>
          <p:spPr bwMode="auto">
            <a:xfrm>
              <a:off x="2103" y="2080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3" name="Line 222"/>
            <p:cNvSpPr>
              <a:spLocks noChangeShapeType="1"/>
            </p:cNvSpPr>
            <p:nvPr/>
          </p:nvSpPr>
          <p:spPr bwMode="auto">
            <a:xfrm>
              <a:off x="2358" y="201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4" name="Freeform 223"/>
            <p:cNvSpPr>
              <a:spLocks/>
            </p:cNvSpPr>
            <p:nvPr/>
          </p:nvSpPr>
          <p:spPr bwMode="auto">
            <a:xfrm>
              <a:off x="2304" y="1989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5" name="Line 224"/>
            <p:cNvSpPr>
              <a:spLocks noChangeShapeType="1"/>
            </p:cNvSpPr>
            <p:nvPr/>
          </p:nvSpPr>
          <p:spPr bwMode="auto">
            <a:xfrm>
              <a:off x="2372" y="20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6" name="Freeform 225"/>
            <p:cNvSpPr>
              <a:spLocks/>
            </p:cNvSpPr>
            <p:nvPr/>
          </p:nvSpPr>
          <p:spPr bwMode="auto">
            <a:xfrm>
              <a:off x="2318" y="2007"/>
              <a:ext cx="54" cy="5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w 272"/>
                <a:gd name="T31" fmla="*/ 0 h 272"/>
                <a:gd name="T32" fmla="*/ 0 w 272"/>
                <a:gd name="T33" fmla="*/ 0 h 272"/>
                <a:gd name="T34" fmla="*/ 0 w 272"/>
                <a:gd name="T35" fmla="*/ 0 h 272"/>
                <a:gd name="T36" fmla="*/ 0 w 272"/>
                <a:gd name="T37" fmla="*/ 0 h 272"/>
                <a:gd name="T38" fmla="*/ 0 w 272"/>
                <a:gd name="T39" fmla="*/ 0 h 272"/>
                <a:gd name="T40" fmla="*/ 0 w 272"/>
                <a:gd name="T41" fmla="*/ 0 h 272"/>
                <a:gd name="T42" fmla="*/ 0 w 272"/>
                <a:gd name="T43" fmla="*/ 0 h 272"/>
                <a:gd name="T44" fmla="*/ 0 w 272"/>
                <a:gd name="T45" fmla="*/ 0 h 272"/>
                <a:gd name="T46" fmla="*/ 0 w 272"/>
                <a:gd name="T47" fmla="*/ 0 h 272"/>
                <a:gd name="T48" fmla="*/ 0 w 272"/>
                <a:gd name="T49" fmla="*/ 0 h 272"/>
                <a:gd name="T50" fmla="*/ 0 w 272"/>
                <a:gd name="T51" fmla="*/ 0 h 272"/>
                <a:gd name="T52" fmla="*/ 0 w 272"/>
                <a:gd name="T53" fmla="*/ 0 h 272"/>
                <a:gd name="T54" fmla="*/ 0 w 272"/>
                <a:gd name="T55" fmla="*/ 0 h 272"/>
                <a:gd name="T56" fmla="*/ 0 w 272"/>
                <a:gd name="T57" fmla="*/ 0 h 272"/>
                <a:gd name="T58" fmla="*/ 0 w 272"/>
                <a:gd name="T59" fmla="*/ 0 h 272"/>
                <a:gd name="T60" fmla="*/ 0 w 272"/>
                <a:gd name="T61" fmla="*/ 0 h 272"/>
                <a:gd name="T62" fmla="*/ 0 w 272"/>
                <a:gd name="T63" fmla="*/ 0 h 272"/>
                <a:gd name="T64" fmla="*/ 0 w 272"/>
                <a:gd name="T65" fmla="*/ 0 h 272"/>
                <a:gd name="T66" fmla="*/ 0 w 272"/>
                <a:gd name="T67" fmla="*/ 0 h 272"/>
                <a:gd name="T68" fmla="*/ 0 w 272"/>
                <a:gd name="T69" fmla="*/ 0 h 272"/>
                <a:gd name="T70" fmla="*/ 0 w 272"/>
                <a:gd name="T71" fmla="*/ 0 h 272"/>
                <a:gd name="T72" fmla="*/ 0 w 272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2"/>
                <a:gd name="T113" fmla="*/ 272 w 27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2">
                  <a:moveTo>
                    <a:pt x="272" y="137"/>
                  </a:moveTo>
                  <a:lnTo>
                    <a:pt x="270" y="114"/>
                  </a:lnTo>
                  <a:lnTo>
                    <a:pt x="264" y="91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3" y="33"/>
                  </a:lnTo>
                  <a:lnTo>
                    <a:pt x="203" y="19"/>
                  </a:lnTo>
                  <a:lnTo>
                    <a:pt x="183" y="9"/>
                  </a:lnTo>
                  <a:lnTo>
                    <a:pt x="159" y="4"/>
                  </a:lnTo>
                  <a:lnTo>
                    <a:pt x="138" y="0"/>
                  </a:lnTo>
                  <a:lnTo>
                    <a:pt x="113" y="4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9" y="33"/>
                  </a:lnTo>
                  <a:lnTo>
                    <a:pt x="33" y="49"/>
                  </a:lnTo>
                  <a:lnTo>
                    <a:pt x="19" y="69"/>
                  </a:lnTo>
                  <a:lnTo>
                    <a:pt x="9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9" y="184"/>
                  </a:lnTo>
                  <a:lnTo>
                    <a:pt x="19" y="205"/>
                  </a:lnTo>
                  <a:lnTo>
                    <a:pt x="33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90" y="264"/>
                  </a:lnTo>
                  <a:lnTo>
                    <a:pt x="113" y="271"/>
                  </a:lnTo>
                  <a:lnTo>
                    <a:pt x="138" y="272"/>
                  </a:lnTo>
                  <a:lnTo>
                    <a:pt x="159" y="271"/>
                  </a:lnTo>
                  <a:lnTo>
                    <a:pt x="183" y="264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40" y="223"/>
                  </a:lnTo>
                  <a:lnTo>
                    <a:pt x="253" y="205"/>
                  </a:lnTo>
                  <a:lnTo>
                    <a:pt x="264" y="184"/>
                  </a:lnTo>
                  <a:lnTo>
                    <a:pt x="270" y="161"/>
                  </a:lnTo>
                  <a:lnTo>
                    <a:pt x="272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7" name="Line 226"/>
            <p:cNvSpPr>
              <a:spLocks noChangeShapeType="1"/>
            </p:cNvSpPr>
            <p:nvPr/>
          </p:nvSpPr>
          <p:spPr bwMode="auto">
            <a:xfrm>
              <a:off x="2145" y="232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8" name="Freeform 227"/>
            <p:cNvSpPr>
              <a:spLocks/>
            </p:cNvSpPr>
            <p:nvPr/>
          </p:nvSpPr>
          <p:spPr bwMode="auto">
            <a:xfrm>
              <a:off x="2091" y="2298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59" name="Line 228"/>
            <p:cNvSpPr>
              <a:spLocks noChangeShapeType="1"/>
            </p:cNvSpPr>
            <p:nvPr/>
          </p:nvSpPr>
          <p:spPr bwMode="auto">
            <a:xfrm>
              <a:off x="2430" y="16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0" name="Freeform 229"/>
            <p:cNvSpPr>
              <a:spLocks/>
            </p:cNvSpPr>
            <p:nvPr/>
          </p:nvSpPr>
          <p:spPr bwMode="auto">
            <a:xfrm>
              <a:off x="2376" y="1641"/>
              <a:ext cx="54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1" name="Line 230"/>
            <p:cNvSpPr>
              <a:spLocks noChangeShapeType="1"/>
            </p:cNvSpPr>
            <p:nvPr/>
          </p:nvSpPr>
          <p:spPr bwMode="auto">
            <a:xfrm>
              <a:off x="2491" y="169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2" name="Freeform 231"/>
            <p:cNvSpPr>
              <a:spLocks/>
            </p:cNvSpPr>
            <p:nvPr/>
          </p:nvSpPr>
          <p:spPr bwMode="auto">
            <a:xfrm>
              <a:off x="2436" y="1664"/>
              <a:ext cx="55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71" y="113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3"/>
                  </a:lnTo>
                  <a:lnTo>
                    <a:pt x="204" y="18"/>
                  </a:lnTo>
                  <a:lnTo>
                    <a:pt x="183" y="8"/>
                  </a:lnTo>
                  <a:lnTo>
                    <a:pt x="161" y="3"/>
                  </a:lnTo>
                  <a:lnTo>
                    <a:pt x="138" y="0"/>
                  </a:lnTo>
                  <a:lnTo>
                    <a:pt x="113" y="3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9" y="33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4" y="113"/>
                  </a:lnTo>
                  <a:lnTo>
                    <a:pt x="0" y="136"/>
                  </a:lnTo>
                  <a:lnTo>
                    <a:pt x="4" y="160"/>
                  </a:lnTo>
                  <a:lnTo>
                    <a:pt x="9" y="183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3"/>
                  </a:lnTo>
                  <a:lnTo>
                    <a:pt x="113" y="270"/>
                  </a:lnTo>
                  <a:lnTo>
                    <a:pt x="138" y="271"/>
                  </a:lnTo>
                  <a:lnTo>
                    <a:pt x="161" y="270"/>
                  </a:lnTo>
                  <a:lnTo>
                    <a:pt x="183" y="263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71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3" name="Line 232"/>
            <p:cNvSpPr>
              <a:spLocks noChangeShapeType="1"/>
            </p:cNvSpPr>
            <p:nvPr/>
          </p:nvSpPr>
          <p:spPr bwMode="auto">
            <a:xfrm>
              <a:off x="2583" y="183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4" name="Freeform 233"/>
            <p:cNvSpPr>
              <a:spLocks/>
            </p:cNvSpPr>
            <p:nvPr/>
          </p:nvSpPr>
          <p:spPr bwMode="auto">
            <a:xfrm>
              <a:off x="2529" y="1809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1" y="67"/>
                  </a:lnTo>
                  <a:lnTo>
                    <a:pt x="237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6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6" y="89"/>
                  </a:lnTo>
                  <a:lnTo>
                    <a:pt x="1" y="112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38"/>
                  </a:lnTo>
                  <a:lnTo>
                    <a:pt x="66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7" y="223"/>
                  </a:lnTo>
                  <a:lnTo>
                    <a:pt x="251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5" name="Line 234"/>
            <p:cNvSpPr>
              <a:spLocks noChangeShapeType="1"/>
            </p:cNvSpPr>
            <p:nvPr/>
          </p:nvSpPr>
          <p:spPr bwMode="auto">
            <a:xfrm>
              <a:off x="2446" y="21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6" name="Freeform 235"/>
            <p:cNvSpPr>
              <a:spLocks/>
            </p:cNvSpPr>
            <p:nvPr/>
          </p:nvSpPr>
          <p:spPr bwMode="auto">
            <a:xfrm>
              <a:off x="2392" y="2128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6"/>
                  </a:moveTo>
                  <a:lnTo>
                    <a:pt x="268" y="112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6" y="18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6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68" y="160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7" name="Line 236"/>
            <p:cNvSpPr>
              <a:spLocks noChangeShapeType="1"/>
            </p:cNvSpPr>
            <p:nvPr/>
          </p:nvSpPr>
          <p:spPr bwMode="auto">
            <a:xfrm>
              <a:off x="2369" y="18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8" name="Freeform 237"/>
            <p:cNvSpPr>
              <a:spLocks/>
            </p:cNvSpPr>
            <p:nvPr/>
          </p:nvSpPr>
          <p:spPr bwMode="auto">
            <a:xfrm>
              <a:off x="2315" y="1858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69" name="Line 238"/>
            <p:cNvSpPr>
              <a:spLocks noChangeShapeType="1"/>
            </p:cNvSpPr>
            <p:nvPr/>
          </p:nvSpPr>
          <p:spPr bwMode="auto">
            <a:xfrm>
              <a:off x="2555" y="18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0" name="Freeform 239"/>
            <p:cNvSpPr>
              <a:spLocks/>
            </p:cNvSpPr>
            <p:nvPr/>
          </p:nvSpPr>
          <p:spPr bwMode="auto">
            <a:xfrm>
              <a:off x="2501" y="1801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1" name="Line 240"/>
            <p:cNvSpPr>
              <a:spLocks noChangeShapeType="1"/>
            </p:cNvSpPr>
            <p:nvPr/>
          </p:nvSpPr>
          <p:spPr bwMode="auto">
            <a:xfrm>
              <a:off x="2401" y="20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2" name="Freeform 241"/>
            <p:cNvSpPr>
              <a:spLocks/>
            </p:cNvSpPr>
            <p:nvPr/>
          </p:nvSpPr>
          <p:spPr bwMode="auto">
            <a:xfrm>
              <a:off x="2347" y="207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8" y="47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7" y="251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3" name="Line 242"/>
            <p:cNvSpPr>
              <a:spLocks noChangeShapeType="1"/>
            </p:cNvSpPr>
            <p:nvPr/>
          </p:nvSpPr>
          <p:spPr bwMode="auto">
            <a:xfrm>
              <a:off x="2590" y="17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4" name="Freeform 243"/>
            <p:cNvSpPr>
              <a:spLocks/>
            </p:cNvSpPr>
            <p:nvPr/>
          </p:nvSpPr>
          <p:spPr bwMode="auto">
            <a:xfrm>
              <a:off x="2536" y="1735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8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3" y="1"/>
                  </a:lnTo>
                  <a:lnTo>
                    <a:pt x="90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8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70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5" name="Line 244"/>
            <p:cNvSpPr>
              <a:spLocks noChangeShapeType="1"/>
            </p:cNvSpPr>
            <p:nvPr/>
          </p:nvSpPr>
          <p:spPr bwMode="auto">
            <a:xfrm>
              <a:off x="2414" y="19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6" name="Freeform 245"/>
            <p:cNvSpPr>
              <a:spLocks/>
            </p:cNvSpPr>
            <p:nvPr/>
          </p:nvSpPr>
          <p:spPr bwMode="auto">
            <a:xfrm>
              <a:off x="2360" y="1894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9" y="111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5" y="18"/>
                  </a:lnTo>
                  <a:lnTo>
                    <a:pt x="183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7" y="253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3" y="261"/>
                  </a:lnTo>
                  <a:lnTo>
                    <a:pt x="205" y="253"/>
                  </a:lnTo>
                  <a:lnTo>
                    <a:pt x="222" y="237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69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7" name="Line 246"/>
            <p:cNvSpPr>
              <a:spLocks noChangeShapeType="1"/>
            </p:cNvSpPr>
            <p:nvPr/>
          </p:nvSpPr>
          <p:spPr bwMode="auto">
            <a:xfrm>
              <a:off x="2188" y="19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8" name="Freeform 247"/>
            <p:cNvSpPr>
              <a:spLocks/>
            </p:cNvSpPr>
            <p:nvPr/>
          </p:nvSpPr>
          <p:spPr bwMode="auto">
            <a:xfrm>
              <a:off x="2134" y="1948"/>
              <a:ext cx="54" cy="55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5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3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3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9" y="183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4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9" y="270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79" name="Line 248"/>
            <p:cNvSpPr>
              <a:spLocks noChangeShapeType="1"/>
            </p:cNvSpPr>
            <p:nvPr/>
          </p:nvSpPr>
          <p:spPr bwMode="auto">
            <a:xfrm>
              <a:off x="2669" y="15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0" name="Freeform 249"/>
            <p:cNvSpPr>
              <a:spLocks/>
            </p:cNvSpPr>
            <p:nvPr/>
          </p:nvSpPr>
          <p:spPr bwMode="auto">
            <a:xfrm>
              <a:off x="2615" y="1566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1" name="Line 250"/>
            <p:cNvSpPr>
              <a:spLocks noChangeShapeType="1"/>
            </p:cNvSpPr>
            <p:nvPr/>
          </p:nvSpPr>
          <p:spPr bwMode="auto">
            <a:xfrm>
              <a:off x="2291" y="219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2" name="Freeform 251"/>
            <p:cNvSpPr>
              <a:spLocks/>
            </p:cNvSpPr>
            <p:nvPr/>
          </p:nvSpPr>
          <p:spPr bwMode="auto">
            <a:xfrm>
              <a:off x="2237" y="216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3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3" name="Line 252"/>
            <p:cNvSpPr>
              <a:spLocks noChangeShapeType="1"/>
            </p:cNvSpPr>
            <p:nvPr/>
          </p:nvSpPr>
          <p:spPr bwMode="auto">
            <a:xfrm>
              <a:off x="2213" y="194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4" name="Freeform 253"/>
            <p:cNvSpPr>
              <a:spLocks/>
            </p:cNvSpPr>
            <p:nvPr/>
          </p:nvSpPr>
          <p:spPr bwMode="auto">
            <a:xfrm>
              <a:off x="2159" y="1917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60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7"/>
                  </a:lnTo>
                  <a:lnTo>
                    <a:pt x="2" y="158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60" y="269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58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5" name="Line 254"/>
            <p:cNvSpPr>
              <a:spLocks noChangeShapeType="1"/>
            </p:cNvSpPr>
            <p:nvPr/>
          </p:nvSpPr>
          <p:spPr bwMode="auto">
            <a:xfrm>
              <a:off x="2256" y="18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6" name="Freeform 255"/>
            <p:cNvSpPr>
              <a:spLocks/>
            </p:cNvSpPr>
            <p:nvPr/>
          </p:nvSpPr>
          <p:spPr bwMode="auto">
            <a:xfrm>
              <a:off x="2202" y="1828"/>
              <a:ext cx="54" cy="5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w 272"/>
                <a:gd name="T31" fmla="*/ 0 h 272"/>
                <a:gd name="T32" fmla="*/ 0 w 272"/>
                <a:gd name="T33" fmla="*/ 0 h 272"/>
                <a:gd name="T34" fmla="*/ 0 w 272"/>
                <a:gd name="T35" fmla="*/ 0 h 272"/>
                <a:gd name="T36" fmla="*/ 0 w 272"/>
                <a:gd name="T37" fmla="*/ 0 h 272"/>
                <a:gd name="T38" fmla="*/ 0 w 272"/>
                <a:gd name="T39" fmla="*/ 0 h 272"/>
                <a:gd name="T40" fmla="*/ 0 w 272"/>
                <a:gd name="T41" fmla="*/ 0 h 272"/>
                <a:gd name="T42" fmla="*/ 0 w 272"/>
                <a:gd name="T43" fmla="*/ 0 h 272"/>
                <a:gd name="T44" fmla="*/ 0 w 272"/>
                <a:gd name="T45" fmla="*/ 0 h 272"/>
                <a:gd name="T46" fmla="*/ 0 w 272"/>
                <a:gd name="T47" fmla="*/ 0 h 272"/>
                <a:gd name="T48" fmla="*/ 0 w 272"/>
                <a:gd name="T49" fmla="*/ 0 h 272"/>
                <a:gd name="T50" fmla="*/ 0 w 272"/>
                <a:gd name="T51" fmla="*/ 0 h 272"/>
                <a:gd name="T52" fmla="*/ 0 w 272"/>
                <a:gd name="T53" fmla="*/ 0 h 272"/>
                <a:gd name="T54" fmla="*/ 0 w 272"/>
                <a:gd name="T55" fmla="*/ 0 h 272"/>
                <a:gd name="T56" fmla="*/ 0 w 272"/>
                <a:gd name="T57" fmla="*/ 0 h 272"/>
                <a:gd name="T58" fmla="*/ 0 w 272"/>
                <a:gd name="T59" fmla="*/ 0 h 272"/>
                <a:gd name="T60" fmla="*/ 0 w 272"/>
                <a:gd name="T61" fmla="*/ 0 h 272"/>
                <a:gd name="T62" fmla="*/ 0 w 272"/>
                <a:gd name="T63" fmla="*/ 0 h 272"/>
                <a:gd name="T64" fmla="*/ 0 w 272"/>
                <a:gd name="T65" fmla="*/ 0 h 272"/>
                <a:gd name="T66" fmla="*/ 0 w 272"/>
                <a:gd name="T67" fmla="*/ 0 h 272"/>
                <a:gd name="T68" fmla="*/ 0 w 272"/>
                <a:gd name="T69" fmla="*/ 0 h 272"/>
                <a:gd name="T70" fmla="*/ 0 w 272"/>
                <a:gd name="T71" fmla="*/ 0 h 272"/>
                <a:gd name="T72" fmla="*/ 0 w 272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2"/>
                <a:gd name="T113" fmla="*/ 272 w 27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2">
                  <a:moveTo>
                    <a:pt x="272" y="137"/>
                  </a:moveTo>
                  <a:lnTo>
                    <a:pt x="269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7" y="0"/>
                  </a:lnTo>
                  <a:lnTo>
                    <a:pt x="112" y="4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4" y="112"/>
                  </a:lnTo>
                  <a:lnTo>
                    <a:pt x="0" y="137"/>
                  </a:lnTo>
                  <a:lnTo>
                    <a:pt x="4" y="161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7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9" y="161"/>
                  </a:lnTo>
                  <a:lnTo>
                    <a:pt x="272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7" name="Line 256"/>
            <p:cNvSpPr>
              <a:spLocks noChangeShapeType="1"/>
            </p:cNvSpPr>
            <p:nvPr/>
          </p:nvSpPr>
          <p:spPr bwMode="auto">
            <a:xfrm>
              <a:off x="2376" y="21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8" name="Freeform 257"/>
            <p:cNvSpPr>
              <a:spLocks/>
            </p:cNvSpPr>
            <p:nvPr/>
          </p:nvSpPr>
          <p:spPr bwMode="auto">
            <a:xfrm>
              <a:off x="2322" y="2104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8" y="237"/>
                  </a:lnTo>
                  <a:lnTo>
                    <a:pt x="68" y="253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3"/>
                  </a:lnTo>
                  <a:lnTo>
                    <a:pt x="222" y="237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89" name="Line 258"/>
            <p:cNvSpPr>
              <a:spLocks noChangeShapeType="1"/>
            </p:cNvSpPr>
            <p:nvPr/>
          </p:nvSpPr>
          <p:spPr bwMode="auto">
            <a:xfrm>
              <a:off x="2380" y="20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0" name="Freeform 259"/>
            <p:cNvSpPr>
              <a:spLocks/>
            </p:cNvSpPr>
            <p:nvPr/>
          </p:nvSpPr>
          <p:spPr bwMode="auto">
            <a:xfrm>
              <a:off x="2326" y="2065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1" y="91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8" y="69"/>
                  </a:lnTo>
                  <a:lnTo>
                    <a:pt x="8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8" y="184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71"/>
                  </a:lnTo>
                  <a:lnTo>
                    <a:pt x="135" y="272"/>
                  </a:lnTo>
                  <a:lnTo>
                    <a:pt x="158" y="271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1" y="184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1" name="Line 260"/>
            <p:cNvSpPr>
              <a:spLocks noChangeShapeType="1"/>
            </p:cNvSpPr>
            <p:nvPr/>
          </p:nvSpPr>
          <p:spPr bwMode="auto">
            <a:xfrm>
              <a:off x="2359" y="199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2" name="Freeform 261"/>
            <p:cNvSpPr>
              <a:spLocks/>
            </p:cNvSpPr>
            <p:nvPr/>
          </p:nvSpPr>
          <p:spPr bwMode="auto">
            <a:xfrm>
              <a:off x="2305" y="197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9" y="112"/>
                  </a:lnTo>
                  <a:lnTo>
                    <a:pt x="263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1" y="32"/>
                  </a:lnTo>
                  <a:lnTo>
                    <a:pt x="204" y="19"/>
                  </a:lnTo>
                  <a:lnTo>
                    <a:pt x="182" y="8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3" y="223"/>
                  </a:lnTo>
                  <a:lnTo>
                    <a:pt x="48" y="238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1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3" name="Line 262"/>
            <p:cNvSpPr>
              <a:spLocks noChangeShapeType="1"/>
            </p:cNvSpPr>
            <p:nvPr/>
          </p:nvSpPr>
          <p:spPr bwMode="auto">
            <a:xfrm>
              <a:off x="2316" y="17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4" name="Freeform 263"/>
            <p:cNvSpPr>
              <a:spLocks/>
            </p:cNvSpPr>
            <p:nvPr/>
          </p:nvSpPr>
          <p:spPr bwMode="auto">
            <a:xfrm>
              <a:off x="2262" y="1704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7"/>
                  </a:lnTo>
                  <a:lnTo>
                    <a:pt x="222" y="32"/>
                  </a:lnTo>
                  <a:lnTo>
                    <a:pt x="203" y="16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6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5" name="Line 264"/>
            <p:cNvSpPr>
              <a:spLocks noChangeShapeType="1"/>
            </p:cNvSpPr>
            <p:nvPr/>
          </p:nvSpPr>
          <p:spPr bwMode="auto">
            <a:xfrm>
              <a:off x="2435" y="181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6" name="Freeform 265"/>
            <p:cNvSpPr>
              <a:spLocks/>
            </p:cNvSpPr>
            <p:nvPr/>
          </p:nvSpPr>
          <p:spPr bwMode="auto">
            <a:xfrm>
              <a:off x="2381" y="1783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9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5"/>
                  </a:lnTo>
                  <a:lnTo>
                    <a:pt x="4" y="160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1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70" y="160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7" name="Line 266"/>
            <p:cNvSpPr>
              <a:spLocks noChangeShapeType="1"/>
            </p:cNvSpPr>
            <p:nvPr/>
          </p:nvSpPr>
          <p:spPr bwMode="auto">
            <a:xfrm>
              <a:off x="2188" y="227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8" name="Freeform 267"/>
            <p:cNvSpPr>
              <a:spLocks/>
            </p:cNvSpPr>
            <p:nvPr/>
          </p:nvSpPr>
          <p:spPr bwMode="auto">
            <a:xfrm>
              <a:off x="2134" y="2243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5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8"/>
                  </a:lnTo>
                  <a:lnTo>
                    <a:pt x="238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299" name="Line 268"/>
            <p:cNvSpPr>
              <a:spLocks noChangeShapeType="1"/>
            </p:cNvSpPr>
            <p:nvPr/>
          </p:nvSpPr>
          <p:spPr bwMode="auto">
            <a:xfrm>
              <a:off x="2351" y="20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0" name="Freeform 269"/>
            <p:cNvSpPr>
              <a:spLocks/>
            </p:cNvSpPr>
            <p:nvPr/>
          </p:nvSpPr>
          <p:spPr bwMode="auto">
            <a:xfrm>
              <a:off x="2297" y="2058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1" name="Line 270"/>
            <p:cNvSpPr>
              <a:spLocks noChangeShapeType="1"/>
            </p:cNvSpPr>
            <p:nvPr/>
          </p:nvSpPr>
          <p:spPr bwMode="auto">
            <a:xfrm>
              <a:off x="2376" y="205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2" name="Freeform 271"/>
            <p:cNvSpPr>
              <a:spLocks/>
            </p:cNvSpPr>
            <p:nvPr/>
          </p:nvSpPr>
          <p:spPr bwMode="auto">
            <a:xfrm>
              <a:off x="2322" y="2027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7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8" y="87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7" y="203"/>
                  </a:lnTo>
                  <a:lnTo>
                    <a:pt x="31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1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3" name="Line 272"/>
            <p:cNvSpPr>
              <a:spLocks noChangeShapeType="1"/>
            </p:cNvSpPr>
            <p:nvPr/>
          </p:nvSpPr>
          <p:spPr bwMode="auto">
            <a:xfrm>
              <a:off x="2520" y="187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4" name="Freeform 273"/>
            <p:cNvSpPr>
              <a:spLocks/>
            </p:cNvSpPr>
            <p:nvPr/>
          </p:nvSpPr>
          <p:spPr bwMode="auto">
            <a:xfrm>
              <a:off x="2465" y="1849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8" y="17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5" name="Line 274"/>
            <p:cNvSpPr>
              <a:spLocks noChangeShapeType="1"/>
            </p:cNvSpPr>
            <p:nvPr/>
          </p:nvSpPr>
          <p:spPr bwMode="auto">
            <a:xfrm>
              <a:off x="2275" y="193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6" name="Freeform 275"/>
            <p:cNvSpPr>
              <a:spLocks/>
            </p:cNvSpPr>
            <p:nvPr/>
          </p:nvSpPr>
          <p:spPr bwMode="auto">
            <a:xfrm>
              <a:off x="2221" y="1903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68" y="111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7" name="Line 276"/>
            <p:cNvSpPr>
              <a:spLocks noChangeShapeType="1"/>
            </p:cNvSpPr>
            <p:nvPr/>
          </p:nvSpPr>
          <p:spPr bwMode="auto">
            <a:xfrm>
              <a:off x="2367" y="19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8" name="Freeform 277"/>
            <p:cNvSpPr>
              <a:spLocks/>
            </p:cNvSpPr>
            <p:nvPr/>
          </p:nvSpPr>
          <p:spPr bwMode="auto">
            <a:xfrm>
              <a:off x="2313" y="1893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9" y="111"/>
                  </a:lnTo>
                  <a:lnTo>
                    <a:pt x="263" y="90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7" y="32"/>
                  </a:lnTo>
                  <a:lnTo>
                    <a:pt x="32" y="49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7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2"/>
                  </a:lnTo>
                  <a:lnTo>
                    <a:pt x="160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3" y="182"/>
                  </a:lnTo>
                  <a:lnTo>
                    <a:pt x="269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09" name="Line 278"/>
            <p:cNvSpPr>
              <a:spLocks noChangeShapeType="1"/>
            </p:cNvSpPr>
            <p:nvPr/>
          </p:nvSpPr>
          <p:spPr bwMode="auto">
            <a:xfrm>
              <a:off x="2495" y="188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0" name="Freeform 279"/>
            <p:cNvSpPr>
              <a:spLocks/>
            </p:cNvSpPr>
            <p:nvPr/>
          </p:nvSpPr>
          <p:spPr bwMode="auto">
            <a:xfrm>
              <a:off x="2441" y="1862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4" y="17"/>
                  </a:lnTo>
                  <a:lnTo>
                    <a:pt x="183" y="6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90" y="6"/>
                  </a:lnTo>
                  <a:lnTo>
                    <a:pt x="68" y="17"/>
                  </a:lnTo>
                  <a:lnTo>
                    <a:pt x="49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8" y="251"/>
                  </a:lnTo>
                  <a:lnTo>
                    <a:pt x="90" y="261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3" y="261"/>
                  </a:lnTo>
                  <a:lnTo>
                    <a:pt x="204" y="251"/>
                  </a:lnTo>
                  <a:lnTo>
                    <a:pt x="223" y="237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1" name="Line 280"/>
            <p:cNvSpPr>
              <a:spLocks noChangeShapeType="1"/>
            </p:cNvSpPr>
            <p:nvPr/>
          </p:nvSpPr>
          <p:spPr bwMode="auto">
            <a:xfrm>
              <a:off x="2375" y="19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2" name="Freeform 281"/>
            <p:cNvSpPr>
              <a:spLocks/>
            </p:cNvSpPr>
            <p:nvPr/>
          </p:nvSpPr>
          <p:spPr bwMode="auto">
            <a:xfrm>
              <a:off x="2320" y="1935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60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7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3" name="Line 282"/>
            <p:cNvSpPr>
              <a:spLocks noChangeShapeType="1"/>
            </p:cNvSpPr>
            <p:nvPr/>
          </p:nvSpPr>
          <p:spPr bwMode="auto">
            <a:xfrm>
              <a:off x="2047" y="221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4" name="Freeform 283"/>
            <p:cNvSpPr>
              <a:spLocks/>
            </p:cNvSpPr>
            <p:nvPr/>
          </p:nvSpPr>
          <p:spPr bwMode="auto">
            <a:xfrm>
              <a:off x="1992" y="2192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5" name="Line 284"/>
            <p:cNvSpPr>
              <a:spLocks noChangeShapeType="1"/>
            </p:cNvSpPr>
            <p:nvPr/>
          </p:nvSpPr>
          <p:spPr bwMode="auto">
            <a:xfrm>
              <a:off x="2334" y="172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6" name="Freeform 285"/>
            <p:cNvSpPr>
              <a:spLocks/>
            </p:cNvSpPr>
            <p:nvPr/>
          </p:nvSpPr>
          <p:spPr bwMode="auto">
            <a:xfrm>
              <a:off x="2280" y="1698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38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7"/>
                  </a:lnTo>
                  <a:lnTo>
                    <a:pt x="68" y="253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7"/>
                  </a:lnTo>
                  <a:lnTo>
                    <a:pt x="238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7" name="Line 286"/>
            <p:cNvSpPr>
              <a:spLocks noChangeShapeType="1"/>
            </p:cNvSpPr>
            <p:nvPr/>
          </p:nvSpPr>
          <p:spPr bwMode="auto">
            <a:xfrm>
              <a:off x="2438" y="19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8" name="Freeform 287"/>
            <p:cNvSpPr>
              <a:spLocks/>
            </p:cNvSpPr>
            <p:nvPr/>
          </p:nvSpPr>
          <p:spPr bwMode="auto">
            <a:xfrm>
              <a:off x="2384" y="189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19" name="Line 288"/>
            <p:cNvSpPr>
              <a:spLocks noChangeShapeType="1"/>
            </p:cNvSpPr>
            <p:nvPr/>
          </p:nvSpPr>
          <p:spPr bwMode="auto">
            <a:xfrm>
              <a:off x="2350" y="211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0" name="Freeform 289"/>
            <p:cNvSpPr>
              <a:spLocks/>
            </p:cNvSpPr>
            <p:nvPr/>
          </p:nvSpPr>
          <p:spPr bwMode="auto">
            <a:xfrm>
              <a:off x="2296" y="2085"/>
              <a:ext cx="54" cy="53"/>
            </a:xfrm>
            <a:custGeom>
              <a:avLst/>
              <a:gdLst>
                <a:gd name="T0" fmla="*/ 0 w 272"/>
                <a:gd name="T1" fmla="*/ 0 h 269"/>
                <a:gd name="T2" fmla="*/ 0 w 272"/>
                <a:gd name="T3" fmla="*/ 0 h 269"/>
                <a:gd name="T4" fmla="*/ 0 w 272"/>
                <a:gd name="T5" fmla="*/ 0 h 269"/>
                <a:gd name="T6" fmla="*/ 0 w 272"/>
                <a:gd name="T7" fmla="*/ 0 h 269"/>
                <a:gd name="T8" fmla="*/ 0 w 272"/>
                <a:gd name="T9" fmla="*/ 0 h 269"/>
                <a:gd name="T10" fmla="*/ 0 w 272"/>
                <a:gd name="T11" fmla="*/ 0 h 269"/>
                <a:gd name="T12" fmla="*/ 0 w 272"/>
                <a:gd name="T13" fmla="*/ 0 h 269"/>
                <a:gd name="T14" fmla="*/ 0 w 272"/>
                <a:gd name="T15" fmla="*/ 0 h 269"/>
                <a:gd name="T16" fmla="*/ 0 w 272"/>
                <a:gd name="T17" fmla="*/ 0 h 269"/>
                <a:gd name="T18" fmla="*/ 0 w 272"/>
                <a:gd name="T19" fmla="*/ 0 h 269"/>
                <a:gd name="T20" fmla="*/ 0 w 272"/>
                <a:gd name="T21" fmla="*/ 0 h 269"/>
                <a:gd name="T22" fmla="*/ 0 w 272"/>
                <a:gd name="T23" fmla="*/ 0 h 269"/>
                <a:gd name="T24" fmla="*/ 0 w 272"/>
                <a:gd name="T25" fmla="*/ 0 h 269"/>
                <a:gd name="T26" fmla="*/ 0 w 272"/>
                <a:gd name="T27" fmla="*/ 0 h 269"/>
                <a:gd name="T28" fmla="*/ 0 w 272"/>
                <a:gd name="T29" fmla="*/ 0 h 269"/>
                <a:gd name="T30" fmla="*/ 0 w 272"/>
                <a:gd name="T31" fmla="*/ 0 h 269"/>
                <a:gd name="T32" fmla="*/ 0 w 272"/>
                <a:gd name="T33" fmla="*/ 0 h 269"/>
                <a:gd name="T34" fmla="*/ 0 w 272"/>
                <a:gd name="T35" fmla="*/ 0 h 269"/>
                <a:gd name="T36" fmla="*/ 0 w 272"/>
                <a:gd name="T37" fmla="*/ 0 h 269"/>
                <a:gd name="T38" fmla="*/ 0 w 272"/>
                <a:gd name="T39" fmla="*/ 0 h 269"/>
                <a:gd name="T40" fmla="*/ 0 w 272"/>
                <a:gd name="T41" fmla="*/ 0 h 269"/>
                <a:gd name="T42" fmla="*/ 0 w 272"/>
                <a:gd name="T43" fmla="*/ 0 h 269"/>
                <a:gd name="T44" fmla="*/ 0 w 272"/>
                <a:gd name="T45" fmla="*/ 0 h 269"/>
                <a:gd name="T46" fmla="*/ 0 w 272"/>
                <a:gd name="T47" fmla="*/ 0 h 269"/>
                <a:gd name="T48" fmla="*/ 0 w 272"/>
                <a:gd name="T49" fmla="*/ 0 h 269"/>
                <a:gd name="T50" fmla="*/ 0 w 272"/>
                <a:gd name="T51" fmla="*/ 0 h 269"/>
                <a:gd name="T52" fmla="*/ 0 w 272"/>
                <a:gd name="T53" fmla="*/ 0 h 269"/>
                <a:gd name="T54" fmla="*/ 0 w 272"/>
                <a:gd name="T55" fmla="*/ 0 h 269"/>
                <a:gd name="T56" fmla="*/ 0 w 272"/>
                <a:gd name="T57" fmla="*/ 0 h 269"/>
                <a:gd name="T58" fmla="*/ 0 w 272"/>
                <a:gd name="T59" fmla="*/ 0 h 269"/>
                <a:gd name="T60" fmla="*/ 0 w 272"/>
                <a:gd name="T61" fmla="*/ 0 h 269"/>
                <a:gd name="T62" fmla="*/ 0 w 272"/>
                <a:gd name="T63" fmla="*/ 0 h 269"/>
                <a:gd name="T64" fmla="*/ 0 w 272"/>
                <a:gd name="T65" fmla="*/ 0 h 269"/>
                <a:gd name="T66" fmla="*/ 0 w 272"/>
                <a:gd name="T67" fmla="*/ 0 h 269"/>
                <a:gd name="T68" fmla="*/ 0 w 272"/>
                <a:gd name="T69" fmla="*/ 0 h 269"/>
                <a:gd name="T70" fmla="*/ 0 w 272"/>
                <a:gd name="T71" fmla="*/ 0 h 269"/>
                <a:gd name="T72" fmla="*/ 0 w 272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69"/>
                <a:gd name="T113" fmla="*/ 272 w 272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69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1" y="1"/>
                  </a:lnTo>
                  <a:lnTo>
                    <a:pt x="91" y="7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9" y="252"/>
                  </a:lnTo>
                  <a:lnTo>
                    <a:pt x="91" y="262"/>
                  </a:lnTo>
                  <a:lnTo>
                    <a:pt x="111" y="268"/>
                  </a:lnTo>
                  <a:lnTo>
                    <a:pt x="136" y="269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1" name="Line 290"/>
            <p:cNvSpPr>
              <a:spLocks noChangeShapeType="1"/>
            </p:cNvSpPr>
            <p:nvPr/>
          </p:nvSpPr>
          <p:spPr bwMode="auto">
            <a:xfrm>
              <a:off x="2375" y="199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2" name="Freeform 291"/>
            <p:cNvSpPr>
              <a:spLocks/>
            </p:cNvSpPr>
            <p:nvPr/>
          </p:nvSpPr>
          <p:spPr bwMode="auto">
            <a:xfrm>
              <a:off x="2321" y="1963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9" y="113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7" y="90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7" y="183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2" y="270"/>
                  </a:lnTo>
                  <a:lnTo>
                    <a:pt x="136" y="271"/>
                  </a:lnTo>
                  <a:lnTo>
                    <a:pt x="159" y="270"/>
                  </a:lnTo>
                  <a:lnTo>
                    <a:pt x="182" y="264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1" y="183"/>
                  </a:lnTo>
                  <a:lnTo>
                    <a:pt x="269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3" name="Line 292"/>
            <p:cNvSpPr>
              <a:spLocks noChangeShapeType="1"/>
            </p:cNvSpPr>
            <p:nvPr/>
          </p:nvSpPr>
          <p:spPr bwMode="auto">
            <a:xfrm>
              <a:off x="2583" y="19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4" name="Freeform 293"/>
            <p:cNvSpPr>
              <a:spLocks/>
            </p:cNvSpPr>
            <p:nvPr/>
          </p:nvSpPr>
          <p:spPr bwMode="auto">
            <a:xfrm>
              <a:off x="2528" y="1957"/>
              <a:ext cx="55" cy="55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70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3" y="9"/>
                  </a:lnTo>
                  <a:lnTo>
                    <a:pt x="161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1" y="9"/>
                  </a:lnTo>
                  <a:lnTo>
                    <a:pt x="69" y="18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4" y="112"/>
                  </a:lnTo>
                  <a:lnTo>
                    <a:pt x="0" y="135"/>
                  </a:lnTo>
                  <a:lnTo>
                    <a:pt x="4" y="160"/>
                  </a:lnTo>
                  <a:lnTo>
                    <a:pt x="9" y="183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91" y="263"/>
                  </a:lnTo>
                  <a:lnTo>
                    <a:pt x="113" y="269"/>
                  </a:lnTo>
                  <a:lnTo>
                    <a:pt x="137" y="271"/>
                  </a:lnTo>
                  <a:lnTo>
                    <a:pt x="161" y="269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70" y="160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5" name="Line 294"/>
            <p:cNvSpPr>
              <a:spLocks noChangeShapeType="1"/>
            </p:cNvSpPr>
            <p:nvPr/>
          </p:nvSpPr>
          <p:spPr bwMode="auto">
            <a:xfrm>
              <a:off x="2514" y="18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6" name="Freeform 295"/>
            <p:cNvSpPr>
              <a:spLocks/>
            </p:cNvSpPr>
            <p:nvPr/>
          </p:nvSpPr>
          <p:spPr bwMode="auto">
            <a:xfrm>
              <a:off x="2460" y="1824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3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8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2" y="3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3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2" y="270"/>
                  </a:lnTo>
                  <a:lnTo>
                    <a:pt x="135" y="271"/>
                  </a:lnTo>
                  <a:lnTo>
                    <a:pt x="159" y="270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7" name="Line 296"/>
            <p:cNvSpPr>
              <a:spLocks noChangeShapeType="1"/>
            </p:cNvSpPr>
            <p:nvPr/>
          </p:nvSpPr>
          <p:spPr bwMode="auto">
            <a:xfrm>
              <a:off x="2406" y="19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8" name="Freeform 297"/>
            <p:cNvSpPr>
              <a:spLocks/>
            </p:cNvSpPr>
            <p:nvPr/>
          </p:nvSpPr>
          <p:spPr bwMode="auto">
            <a:xfrm>
              <a:off x="2352" y="1904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70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3" y="9"/>
                  </a:lnTo>
                  <a:lnTo>
                    <a:pt x="160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7" y="271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70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29" name="Line 298"/>
            <p:cNvSpPr>
              <a:spLocks noChangeShapeType="1"/>
            </p:cNvSpPr>
            <p:nvPr/>
          </p:nvSpPr>
          <p:spPr bwMode="auto">
            <a:xfrm>
              <a:off x="2278" y="17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0" name="Freeform 299"/>
            <p:cNvSpPr>
              <a:spLocks/>
            </p:cNvSpPr>
            <p:nvPr/>
          </p:nvSpPr>
          <p:spPr bwMode="auto">
            <a:xfrm>
              <a:off x="2224" y="1750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3" y="69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7" y="272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70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1" name="Line 300"/>
            <p:cNvSpPr>
              <a:spLocks noChangeShapeType="1"/>
            </p:cNvSpPr>
            <p:nvPr/>
          </p:nvSpPr>
          <p:spPr bwMode="auto">
            <a:xfrm>
              <a:off x="2498" y="16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2" name="Freeform 301"/>
            <p:cNvSpPr>
              <a:spLocks/>
            </p:cNvSpPr>
            <p:nvPr/>
          </p:nvSpPr>
          <p:spPr bwMode="auto">
            <a:xfrm>
              <a:off x="2444" y="1649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8" y="253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3" name="Line 302"/>
            <p:cNvSpPr>
              <a:spLocks noChangeShapeType="1"/>
            </p:cNvSpPr>
            <p:nvPr/>
          </p:nvSpPr>
          <p:spPr bwMode="auto">
            <a:xfrm>
              <a:off x="2466" y="198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4" name="Freeform 303"/>
            <p:cNvSpPr>
              <a:spLocks/>
            </p:cNvSpPr>
            <p:nvPr/>
          </p:nvSpPr>
          <p:spPr bwMode="auto">
            <a:xfrm>
              <a:off x="2412" y="1956"/>
              <a:ext cx="54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3" y="9"/>
                  </a:lnTo>
                  <a:lnTo>
                    <a:pt x="160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60" y="269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5" name="Line 304"/>
            <p:cNvSpPr>
              <a:spLocks noChangeShapeType="1"/>
            </p:cNvSpPr>
            <p:nvPr/>
          </p:nvSpPr>
          <p:spPr bwMode="auto">
            <a:xfrm>
              <a:off x="2293" y="201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6" name="Freeform 305"/>
            <p:cNvSpPr>
              <a:spLocks/>
            </p:cNvSpPr>
            <p:nvPr/>
          </p:nvSpPr>
          <p:spPr bwMode="auto">
            <a:xfrm>
              <a:off x="2239" y="199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7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7" y="181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8" y="222"/>
                  </a:lnTo>
                  <a:lnTo>
                    <a:pt x="252" y="202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7" name="Line 306"/>
            <p:cNvSpPr>
              <a:spLocks noChangeShapeType="1"/>
            </p:cNvSpPr>
            <p:nvPr/>
          </p:nvSpPr>
          <p:spPr bwMode="auto">
            <a:xfrm>
              <a:off x="2536" y="18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8" name="Freeform 307"/>
            <p:cNvSpPr>
              <a:spLocks/>
            </p:cNvSpPr>
            <p:nvPr/>
          </p:nvSpPr>
          <p:spPr bwMode="auto">
            <a:xfrm>
              <a:off x="2482" y="181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9" y="112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8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7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7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9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39" name="Line 308"/>
            <p:cNvSpPr>
              <a:spLocks noChangeShapeType="1"/>
            </p:cNvSpPr>
            <p:nvPr/>
          </p:nvSpPr>
          <p:spPr bwMode="auto">
            <a:xfrm>
              <a:off x="2121" y="21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0" name="Freeform 309"/>
            <p:cNvSpPr>
              <a:spLocks/>
            </p:cNvSpPr>
            <p:nvPr/>
          </p:nvSpPr>
          <p:spPr bwMode="auto">
            <a:xfrm>
              <a:off x="2067" y="2120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69" y="111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90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1" name="Line 310"/>
            <p:cNvSpPr>
              <a:spLocks noChangeShapeType="1"/>
            </p:cNvSpPr>
            <p:nvPr/>
          </p:nvSpPr>
          <p:spPr bwMode="auto">
            <a:xfrm>
              <a:off x="2812" y="203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2" name="Freeform 311"/>
            <p:cNvSpPr>
              <a:spLocks/>
            </p:cNvSpPr>
            <p:nvPr/>
          </p:nvSpPr>
          <p:spPr bwMode="auto">
            <a:xfrm>
              <a:off x="2758" y="2003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1"/>
                  </a:lnTo>
                  <a:lnTo>
                    <a:pt x="263" y="87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9" y="17"/>
                  </a:lnTo>
                  <a:lnTo>
                    <a:pt x="49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7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1"/>
                  </a:lnTo>
                  <a:lnTo>
                    <a:pt x="49" y="238"/>
                  </a:lnTo>
                  <a:lnTo>
                    <a:pt x="69" y="252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39" y="221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70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3" name="Line 312"/>
            <p:cNvSpPr>
              <a:spLocks noChangeShapeType="1"/>
            </p:cNvSpPr>
            <p:nvPr/>
          </p:nvSpPr>
          <p:spPr bwMode="auto">
            <a:xfrm>
              <a:off x="2477" y="20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4" name="Freeform 313"/>
            <p:cNvSpPr>
              <a:spLocks/>
            </p:cNvSpPr>
            <p:nvPr/>
          </p:nvSpPr>
          <p:spPr bwMode="auto">
            <a:xfrm>
              <a:off x="2423" y="2051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6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6" y="18"/>
                  </a:lnTo>
                  <a:lnTo>
                    <a:pt x="47" y="31"/>
                  </a:lnTo>
                  <a:lnTo>
                    <a:pt x="31" y="48"/>
                  </a:lnTo>
                  <a:lnTo>
                    <a:pt x="18" y="66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7" y="237"/>
                  </a:lnTo>
                  <a:lnTo>
                    <a:pt x="66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2" y="237"/>
                  </a:lnTo>
                  <a:lnTo>
                    <a:pt x="238" y="222"/>
                  </a:lnTo>
                  <a:lnTo>
                    <a:pt x="253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69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5" name="Line 314"/>
            <p:cNvSpPr>
              <a:spLocks noChangeShapeType="1"/>
            </p:cNvSpPr>
            <p:nvPr/>
          </p:nvSpPr>
          <p:spPr bwMode="auto">
            <a:xfrm>
              <a:off x="2802" y="332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6" name="Freeform 315"/>
            <p:cNvSpPr>
              <a:spLocks/>
            </p:cNvSpPr>
            <p:nvPr/>
          </p:nvSpPr>
          <p:spPr bwMode="auto">
            <a:xfrm>
              <a:off x="2748" y="3298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8"/>
                  </a:lnTo>
                  <a:lnTo>
                    <a:pt x="253" y="67"/>
                  </a:lnTo>
                  <a:lnTo>
                    <a:pt x="238" y="47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8" y="88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8" y="222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7" name="Line 316"/>
            <p:cNvSpPr>
              <a:spLocks noChangeShapeType="1"/>
            </p:cNvSpPr>
            <p:nvPr/>
          </p:nvSpPr>
          <p:spPr bwMode="auto">
            <a:xfrm>
              <a:off x="3001" y="27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8" name="Freeform 317"/>
            <p:cNvSpPr>
              <a:spLocks/>
            </p:cNvSpPr>
            <p:nvPr/>
          </p:nvSpPr>
          <p:spPr bwMode="auto">
            <a:xfrm>
              <a:off x="2946" y="2773"/>
              <a:ext cx="55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4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2" y="69"/>
                  </a:lnTo>
                  <a:lnTo>
                    <a:pt x="238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9"/>
                  </a:lnTo>
                  <a:lnTo>
                    <a:pt x="7" y="89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7" y="182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49" name="Line 318"/>
            <p:cNvSpPr>
              <a:spLocks noChangeShapeType="1"/>
            </p:cNvSpPr>
            <p:nvPr/>
          </p:nvSpPr>
          <p:spPr bwMode="auto">
            <a:xfrm>
              <a:off x="2523" y="186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0" name="Freeform 319"/>
            <p:cNvSpPr>
              <a:spLocks/>
            </p:cNvSpPr>
            <p:nvPr/>
          </p:nvSpPr>
          <p:spPr bwMode="auto">
            <a:xfrm>
              <a:off x="2470" y="1840"/>
              <a:ext cx="53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6"/>
                  </a:moveTo>
                  <a:lnTo>
                    <a:pt x="268" y="112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7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7" y="239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60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1" name="Line 320"/>
            <p:cNvSpPr>
              <a:spLocks noChangeShapeType="1"/>
            </p:cNvSpPr>
            <p:nvPr/>
          </p:nvSpPr>
          <p:spPr bwMode="auto">
            <a:xfrm>
              <a:off x="3231" y="32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2" name="Freeform 321"/>
            <p:cNvSpPr>
              <a:spLocks/>
            </p:cNvSpPr>
            <p:nvPr/>
          </p:nvSpPr>
          <p:spPr bwMode="auto">
            <a:xfrm>
              <a:off x="3177" y="326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3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70"/>
                  </a:lnTo>
                  <a:lnTo>
                    <a:pt x="135" y="271"/>
                  </a:lnTo>
                  <a:lnTo>
                    <a:pt x="160" y="270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3" name="Line 322"/>
            <p:cNvSpPr>
              <a:spLocks noChangeShapeType="1"/>
            </p:cNvSpPr>
            <p:nvPr/>
          </p:nvSpPr>
          <p:spPr bwMode="auto">
            <a:xfrm>
              <a:off x="2611" y="264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4" name="Freeform 323"/>
            <p:cNvSpPr>
              <a:spLocks/>
            </p:cNvSpPr>
            <p:nvPr/>
          </p:nvSpPr>
          <p:spPr bwMode="auto">
            <a:xfrm>
              <a:off x="2557" y="2622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1" y="111"/>
                  </a:lnTo>
                  <a:lnTo>
                    <a:pt x="264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8" y="0"/>
                  </a:lnTo>
                  <a:lnTo>
                    <a:pt x="114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4" y="268"/>
                  </a:lnTo>
                  <a:lnTo>
                    <a:pt x="138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3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4" y="182"/>
                  </a:lnTo>
                  <a:lnTo>
                    <a:pt x="271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5" name="Line 324"/>
            <p:cNvSpPr>
              <a:spLocks noChangeShapeType="1"/>
            </p:cNvSpPr>
            <p:nvPr/>
          </p:nvSpPr>
          <p:spPr bwMode="auto">
            <a:xfrm>
              <a:off x="3429" y="26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6" name="Freeform 325"/>
            <p:cNvSpPr>
              <a:spLocks/>
            </p:cNvSpPr>
            <p:nvPr/>
          </p:nvSpPr>
          <p:spPr bwMode="auto">
            <a:xfrm>
              <a:off x="3375" y="2631"/>
              <a:ext cx="54" cy="54"/>
            </a:xfrm>
            <a:custGeom>
              <a:avLst/>
              <a:gdLst>
                <a:gd name="T0" fmla="*/ 0 w 269"/>
                <a:gd name="T1" fmla="*/ 0 h 269"/>
                <a:gd name="T2" fmla="*/ 0 w 269"/>
                <a:gd name="T3" fmla="*/ 0 h 269"/>
                <a:gd name="T4" fmla="*/ 0 w 269"/>
                <a:gd name="T5" fmla="*/ 0 h 269"/>
                <a:gd name="T6" fmla="*/ 0 w 269"/>
                <a:gd name="T7" fmla="*/ 0 h 269"/>
                <a:gd name="T8" fmla="*/ 0 w 269"/>
                <a:gd name="T9" fmla="*/ 0 h 269"/>
                <a:gd name="T10" fmla="*/ 0 w 269"/>
                <a:gd name="T11" fmla="*/ 0 h 269"/>
                <a:gd name="T12" fmla="*/ 0 w 269"/>
                <a:gd name="T13" fmla="*/ 0 h 269"/>
                <a:gd name="T14" fmla="*/ 0 w 269"/>
                <a:gd name="T15" fmla="*/ 0 h 269"/>
                <a:gd name="T16" fmla="*/ 0 w 269"/>
                <a:gd name="T17" fmla="*/ 0 h 269"/>
                <a:gd name="T18" fmla="*/ 0 w 269"/>
                <a:gd name="T19" fmla="*/ 0 h 269"/>
                <a:gd name="T20" fmla="*/ 0 w 269"/>
                <a:gd name="T21" fmla="*/ 0 h 269"/>
                <a:gd name="T22" fmla="*/ 0 w 269"/>
                <a:gd name="T23" fmla="*/ 0 h 269"/>
                <a:gd name="T24" fmla="*/ 0 w 269"/>
                <a:gd name="T25" fmla="*/ 0 h 269"/>
                <a:gd name="T26" fmla="*/ 0 w 269"/>
                <a:gd name="T27" fmla="*/ 0 h 269"/>
                <a:gd name="T28" fmla="*/ 0 w 269"/>
                <a:gd name="T29" fmla="*/ 0 h 269"/>
                <a:gd name="T30" fmla="*/ 0 w 269"/>
                <a:gd name="T31" fmla="*/ 0 h 269"/>
                <a:gd name="T32" fmla="*/ 0 w 269"/>
                <a:gd name="T33" fmla="*/ 0 h 269"/>
                <a:gd name="T34" fmla="*/ 0 w 269"/>
                <a:gd name="T35" fmla="*/ 0 h 269"/>
                <a:gd name="T36" fmla="*/ 0 w 269"/>
                <a:gd name="T37" fmla="*/ 0 h 269"/>
                <a:gd name="T38" fmla="*/ 0 w 269"/>
                <a:gd name="T39" fmla="*/ 0 h 269"/>
                <a:gd name="T40" fmla="*/ 0 w 269"/>
                <a:gd name="T41" fmla="*/ 0 h 269"/>
                <a:gd name="T42" fmla="*/ 0 w 269"/>
                <a:gd name="T43" fmla="*/ 0 h 269"/>
                <a:gd name="T44" fmla="*/ 0 w 269"/>
                <a:gd name="T45" fmla="*/ 0 h 269"/>
                <a:gd name="T46" fmla="*/ 0 w 269"/>
                <a:gd name="T47" fmla="*/ 0 h 269"/>
                <a:gd name="T48" fmla="*/ 0 w 269"/>
                <a:gd name="T49" fmla="*/ 0 h 269"/>
                <a:gd name="T50" fmla="*/ 0 w 269"/>
                <a:gd name="T51" fmla="*/ 0 h 269"/>
                <a:gd name="T52" fmla="*/ 0 w 269"/>
                <a:gd name="T53" fmla="*/ 0 h 269"/>
                <a:gd name="T54" fmla="*/ 0 w 269"/>
                <a:gd name="T55" fmla="*/ 0 h 269"/>
                <a:gd name="T56" fmla="*/ 0 w 269"/>
                <a:gd name="T57" fmla="*/ 0 h 269"/>
                <a:gd name="T58" fmla="*/ 0 w 269"/>
                <a:gd name="T59" fmla="*/ 0 h 269"/>
                <a:gd name="T60" fmla="*/ 0 w 269"/>
                <a:gd name="T61" fmla="*/ 0 h 269"/>
                <a:gd name="T62" fmla="*/ 0 w 269"/>
                <a:gd name="T63" fmla="*/ 0 h 269"/>
                <a:gd name="T64" fmla="*/ 0 w 269"/>
                <a:gd name="T65" fmla="*/ 0 h 269"/>
                <a:gd name="T66" fmla="*/ 0 w 269"/>
                <a:gd name="T67" fmla="*/ 0 h 269"/>
                <a:gd name="T68" fmla="*/ 0 w 269"/>
                <a:gd name="T69" fmla="*/ 0 h 269"/>
                <a:gd name="T70" fmla="*/ 0 w 269"/>
                <a:gd name="T71" fmla="*/ 0 h 269"/>
                <a:gd name="T72" fmla="*/ 0 w 269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69"/>
                <a:gd name="T113" fmla="*/ 269 w 269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69">
                  <a:moveTo>
                    <a:pt x="269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6"/>
                  </a:lnTo>
                  <a:lnTo>
                    <a:pt x="237" y="47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6" y="18"/>
                  </a:lnTo>
                  <a:lnTo>
                    <a:pt x="47" y="31"/>
                  </a:lnTo>
                  <a:lnTo>
                    <a:pt x="31" y="47"/>
                  </a:lnTo>
                  <a:lnTo>
                    <a:pt x="17" y="66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2"/>
                  </a:lnTo>
                  <a:lnTo>
                    <a:pt x="31" y="222"/>
                  </a:lnTo>
                  <a:lnTo>
                    <a:pt x="47" y="237"/>
                  </a:lnTo>
                  <a:lnTo>
                    <a:pt x="66" y="251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2" y="237"/>
                  </a:lnTo>
                  <a:lnTo>
                    <a:pt x="237" y="222"/>
                  </a:lnTo>
                  <a:lnTo>
                    <a:pt x="253" y="202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69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7" name="Line 326"/>
            <p:cNvSpPr>
              <a:spLocks noChangeShapeType="1"/>
            </p:cNvSpPr>
            <p:nvPr/>
          </p:nvSpPr>
          <p:spPr bwMode="auto">
            <a:xfrm>
              <a:off x="2251" y="109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8" name="Freeform 327"/>
            <p:cNvSpPr>
              <a:spLocks/>
            </p:cNvSpPr>
            <p:nvPr/>
          </p:nvSpPr>
          <p:spPr bwMode="auto">
            <a:xfrm>
              <a:off x="2197" y="106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3" y="87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7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1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89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40" y="221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59" name="Line 328"/>
            <p:cNvSpPr>
              <a:spLocks noChangeShapeType="1"/>
            </p:cNvSpPr>
            <p:nvPr/>
          </p:nvSpPr>
          <p:spPr bwMode="auto">
            <a:xfrm>
              <a:off x="2977" y="357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0" name="Freeform 329"/>
            <p:cNvSpPr>
              <a:spLocks/>
            </p:cNvSpPr>
            <p:nvPr/>
          </p:nvSpPr>
          <p:spPr bwMode="auto">
            <a:xfrm>
              <a:off x="2923" y="3543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1"/>
                  </a:lnTo>
                  <a:lnTo>
                    <a:pt x="262" y="87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7" y="87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1" name="Line 330"/>
            <p:cNvSpPr>
              <a:spLocks noChangeShapeType="1"/>
            </p:cNvSpPr>
            <p:nvPr/>
          </p:nvSpPr>
          <p:spPr bwMode="auto">
            <a:xfrm>
              <a:off x="3297" y="35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2" name="Freeform 331"/>
            <p:cNvSpPr>
              <a:spLocks/>
            </p:cNvSpPr>
            <p:nvPr/>
          </p:nvSpPr>
          <p:spPr bwMode="auto">
            <a:xfrm>
              <a:off x="3243" y="3493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3"/>
                  </a:lnTo>
                  <a:lnTo>
                    <a:pt x="263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1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7" y="68"/>
                  </a:lnTo>
                  <a:lnTo>
                    <a:pt x="8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7" y="203"/>
                  </a:lnTo>
                  <a:lnTo>
                    <a:pt x="33" y="223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1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3" name="Line 332"/>
            <p:cNvSpPr>
              <a:spLocks noChangeShapeType="1"/>
            </p:cNvSpPr>
            <p:nvPr/>
          </p:nvSpPr>
          <p:spPr bwMode="auto">
            <a:xfrm>
              <a:off x="3643" y="333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4" name="Freeform 333"/>
            <p:cNvSpPr>
              <a:spLocks/>
            </p:cNvSpPr>
            <p:nvPr/>
          </p:nvSpPr>
          <p:spPr bwMode="auto">
            <a:xfrm>
              <a:off x="3589" y="3307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8" y="110"/>
                  </a:lnTo>
                  <a:lnTo>
                    <a:pt x="262" y="87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7"/>
                  </a:lnTo>
                  <a:lnTo>
                    <a:pt x="2" y="110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5" name="Line 334"/>
            <p:cNvSpPr>
              <a:spLocks noChangeShapeType="1"/>
            </p:cNvSpPr>
            <p:nvPr/>
          </p:nvSpPr>
          <p:spPr bwMode="auto">
            <a:xfrm>
              <a:off x="2617" y="26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6" name="Freeform 335"/>
            <p:cNvSpPr>
              <a:spLocks/>
            </p:cNvSpPr>
            <p:nvPr/>
          </p:nvSpPr>
          <p:spPr bwMode="auto">
            <a:xfrm>
              <a:off x="2563" y="2672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3" y="67"/>
                  </a:lnTo>
                  <a:lnTo>
                    <a:pt x="238" y="49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8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8" y="183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3" y="202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7" name="Line 336"/>
            <p:cNvSpPr>
              <a:spLocks noChangeShapeType="1"/>
            </p:cNvSpPr>
            <p:nvPr/>
          </p:nvSpPr>
          <p:spPr bwMode="auto">
            <a:xfrm>
              <a:off x="2791" y="26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8" name="Freeform 337"/>
            <p:cNvSpPr>
              <a:spLocks/>
            </p:cNvSpPr>
            <p:nvPr/>
          </p:nvSpPr>
          <p:spPr bwMode="auto">
            <a:xfrm>
              <a:off x="2737" y="2665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69" name="Line 338"/>
            <p:cNvSpPr>
              <a:spLocks noChangeShapeType="1"/>
            </p:cNvSpPr>
            <p:nvPr/>
          </p:nvSpPr>
          <p:spPr bwMode="auto">
            <a:xfrm>
              <a:off x="3192" y="25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0" name="Freeform 339"/>
            <p:cNvSpPr>
              <a:spLocks/>
            </p:cNvSpPr>
            <p:nvPr/>
          </p:nvSpPr>
          <p:spPr bwMode="auto">
            <a:xfrm>
              <a:off x="3138" y="2504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1" y="67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7" y="182"/>
                  </a:lnTo>
                  <a:lnTo>
                    <a:pt x="17" y="204"/>
                  </a:lnTo>
                  <a:lnTo>
                    <a:pt x="30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3"/>
                  </a:lnTo>
                  <a:lnTo>
                    <a:pt x="251" y="204"/>
                  </a:lnTo>
                  <a:lnTo>
                    <a:pt x="261" y="182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1" name="Line 340"/>
            <p:cNvSpPr>
              <a:spLocks noChangeShapeType="1"/>
            </p:cNvSpPr>
            <p:nvPr/>
          </p:nvSpPr>
          <p:spPr bwMode="auto">
            <a:xfrm>
              <a:off x="2930" y="240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2" name="Freeform 341"/>
            <p:cNvSpPr>
              <a:spLocks/>
            </p:cNvSpPr>
            <p:nvPr/>
          </p:nvSpPr>
          <p:spPr bwMode="auto">
            <a:xfrm>
              <a:off x="2876" y="2373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38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6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3" name="Line 342"/>
            <p:cNvSpPr>
              <a:spLocks noChangeShapeType="1"/>
            </p:cNvSpPr>
            <p:nvPr/>
          </p:nvSpPr>
          <p:spPr bwMode="auto">
            <a:xfrm>
              <a:off x="2399" y="198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4" name="Freeform 343"/>
            <p:cNvSpPr>
              <a:spLocks/>
            </p:cNvSpPr>
            <p:nvPr/>
          </p:nvSpPr>
          <p:spPr bwMode="auto">
            <a:xfrm>
              <a:off x="2345" y="1954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1" y="31"/>
                  </a:lnTo>
                  <a:lnTo>
                    <a:pt x="202" y="18"/>
                  </a:lnTo>
                  <a:lnTo>
                    <a:pt x="181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0" y="2"/>
                  </a:lnTo>
                  <a:lnTo>
                    <a:pt x="87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7" y="262"/>
                  </a:lnTo>
                  <a:lnTo>
                    <a:pt x="110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1" y="239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5" name="Line 344"/>
            <p:cNvSpPr>
              <a:spLocks noChangeShapeType="1"/>
            </p:cNvSpPr>
            <p:nvPr/>
          </p:nvSpPr>
          <p:spPr bwMode="auto">
            <a:xfrm>
              <a:off x="2827" y="257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6" name="Freeform 345"/>
            <p:cNvSpPr>
              <a:spLocks/>
            </p:cNvSpPr>
            <p:nvPr/>
          </p:nvSpPr>
          <p:spPr bwMode="auto">
            <a:xfrm>
              <a:off x="2773" y="2545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1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3" y="8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7" name="Line 346"/>
            <p:cNvSpPr>
              <a:spLocks noChangeShapeType="1"/>
            </p:cNvSpPr>
            <p:nvPr/>
          </p:nvSpPr>
          <p:spPr bwMode="auto">
            <a:xfrm>
              <a:off x="3277" y="27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8" name="Freeform 347"/>
            <p:cNvSpPr>
              <a:spLocks/>
            </p:cNvSpPr>
            <p:nvPr/>
          </p:nvSpPr>
          <p:spPr bwMode="auto">
            <a:xfrm>
              <a:off x="3222" y="2742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1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2" y="261"/>
                  </a:lnTo>
                  <a:lnTo>
                    <a:pt x="204" y="251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79" name="Line 348"/>
            <p:cNvSpPr>
              <a:spLocks noChangeShapeType="1"/>
            </p:cNvSpPr>
            <p:nvPr/>
          </p:nvSpPr>
          <p:spPr bwMode="auto">
            <a:xfrm>
              <a:off x="2939" y="33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0" name="Freeform 349"/>
            <p:cNvSpPr>
              <a:spLocks/>
            </p:cNvSpPr>
            <p:nvPr/>
          </p:nvSpPr>
          <p:spPr bwMode="auto">
            <a:xfrm>
              <a:off x="2885" y="334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2" y="237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1" name="Line 350"/>
            <p:cNvSpPr>
              <a:spLocks noChangeShapeType="1"/>
            </p:cNvSpPr>
            <p:nvPr/>
          </p:nvSpPr>
          <p:spPr bwMode="auto">
            <a:xfrm>
              <a:off x="2839" y="290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2" name="Freeform 351"/>
            <p:cNvSpPr>
              <a:spLocks/>
            </p:cNvSpPr>
            <p:nvPr/>
          </p:nvSpPr>
          <p:spPr bwMode="auto">
            <a:xfrm>
              <a:off x="2785" y="2882"/>
              <a:ext cx="54" cy="54"/>
            </a:xfrm>
            <a:custGeom>
              <a:avLst/>
              <a:gdLst>
                <a:gd name="T0" fmla="*/ 0 w 269"/>
                <a:gd name="T1" fmla="*/ 0 h 272"/>
                <a:gd name="T2" fmla="*/ 0 w 269"/>
                <a:gd name="T3" fmla="*/ 0 h 272"/>
                <a:gd name="T4" fmla="*/ 0 w 269"/>
                <a:gd name="T5" fmla="*/ 0 h 272"/>
                <a:gd name="T6" fmla="*/ 0 w 269"/>
                <a:gd name="T7" fmla="*/ 0 h 272"/>
                <a:gd name="T8" fmla="*/ 0 w 269"/>
                <a:gd name="T9" fmla="*/ 0 h 272"/>
                <a:gd name="T10" fmla="*/ 0 w 269"/>
                <a:gd name="T11" fmla="*/ 0 h 272"/>
                <a:gd name="T12" fmla="*/ 0 w 269"/>
                <a:gd name="T13" fmla="*/ 0 h 272"/>
                <a:gd name="T14" fmla="*/ 0 w 269"/>
                <a:gd name="T15" fmla="*/ 0 h 272"/>
                <a:gd name="T16" fmla="*/ 0 w 269"/>
                <a:gd name="T17" fmla="*/ 0 h 272"/>
                <a:gd name="T18" fmla="*/ 0 w 269"/>
                <a:gd name="T19" fmla="*/ 0 h 272"/>
                <a:gd name="T20" fmla="*/ 0 w 269"/>
                <a:gd name="T21" fmla="*/ 0 h 272"/>
                <a:gd name="T22" fmla="*/ 0 w 269"/>
                <a:gd name="T23" fmla="*/ 0 h 272"/>
                <a:gd name="T24" fmla="*/ 0 w 269"/>
                <a:gd name="T25" fmla="*/ 0 h 272"/>
                <a:gd name="T26" fmla="*/ 0 w 269"/>
                <a:gd name="T27" fmla="*/ 0 h 272"/>
                <a:gd name="T28" fmla="*/ 0 w 269"/>
                <a:gd name="T29" fmla="*/ 0 h 272"/>
                <a:gd name="T30" fmla="*/ 0 w 269"/>
                <a:gd name="T31" fmla="*/ 0 h 272"/>
                <a:gd name="T32" fmla="*/ 0 w 269"/>
                <a:gd name="T33" fmla="*/ 0 h 272"/>
                <a:gd name="T34" fmla="*/ 0 w 269"/>
                <a:gd name="T35" fmla="*/ 0 h 272"/>
                <a:gd name="T36" fmla="*/ 0 w 269"/>
                <a:gd name="T37" fmla="*/ 0 h 272"/>
                <a:gd name="T38" fmla="*/ 0 w 269"/>
                <a:gd name="T39" fmla="*/ 0 h 272"/>
                <a:gd name="T40" fmla="*/ 0 w 269"/>
                <a:gd name="T41" fmla="*/ 0 h 272"/>
                <a:gd name="T42" fmla="*/ 0 w 269"/>
                <a:gd name="T43" fmla="*/ 0 h 272"/>
                <a:gd name="T44" fmla="*/ 0 w 269"/>
                <a:gd name="T45" fmla="*/ 0 h 272"/>
                <a:gd name="T46" fmla="*/ 0 w 269"/>
                <a:gd name="T47" fmla="*/ 0 h 272"/>
                <a:gd name="T48" fmla="*/ 0 w 269"/>
                <a:gd name="T49" fmla="*/ 0 h 272"/>
                <a:gd name="T50" fmla="*/ 0 w 269"/>
                <a:gd name="T51" fmla="*/ 0 h 272"/>
                <a:gd name="T52" fmla="*/ 0 w 269"/>
                <a:gd name="T53" fmla="*/ 0 h 272"/>
                <a:gd name="T54" fmla="*/ 0 w 269"/>
                <a:gd name="T55" fmla="*/ 0 h 272"/>
                <a:gd name="T56" fmla="*/ 0 w 269"/>
                <a:gd name="T57" fmla="*/ 0 h 272"/>
                <a:gd name="T58" fmla="*/ 0 w 269"/>
                <a:gd name="T59" fmla="*/ 0 h 272"/>
                <a:gd name="T60" fmla="*/ 0 w 269"/>
                <a:gd name="T61" fmla="*/ 0 h 272"/>
                <a:gd name="T62" fmla="*/ 0 w 269"/>
                <a:gd name="T63" fmla="*/ 0 h 272"/>
                <a:gd name="T64" fmla="*/ 0 w 269"/>
                <a:gd name="T65" fmla="*/ 0 h 272"/>
                <a:gd name="T66" fmla="*/ 0 w 269"/>
                <a:gd name="T67" fmla="*/ 0 h 272"/>
                <a:gd name="T68" fmla="*/ 0 w 269"/>
                <a:gd name="T69" fmla="*/ 0 h 272"/>
                <a:gd name="T70" fmla="*/ 0 w 269"/>
                <a:gd name="T71" fmla="*/ 0 h 272"/>
                <a:gd name="T72" fmla="*/ 0 w 269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2"/>
                <a:gd name="T113" fmla="*/ 269 w 269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2">
                  <a:moveTo>
                    <a:pt x="269" y="136"/>
                  </a:moveTo>
                  <a:lnTo>
                    <a:pt x="268" y="113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7" y="49"/>
                  </a:lnTo>
                  <a:lnTo>
                    <a:pt x="221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7" y="9"/>
                  </a:lnTo>
                  <a:lnTo>
                    <a:pt x="66" y="19"/>
                  </a:lnTo>
                  <a:lnTo>
                    <a:pt x="46" y="32"/>
                  </a:lnTo>
                  <a:lnTo>
                    <a:pt x="30" y="49"/>
                  </a:lnTo>
                  <a:lnTo>
                    <a:pt x="17" y="68"/>
                  </a:lnTo>
                  <a:lnTo>
                    <a:pt x="6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6" y="183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6" y="240"/>
                  </a:lnTo>
                  <a:lnTo>
                    <a:pt x="66" y="253"/>
                  </a:lnTo>
                  <a:lnTo>
                    <a:pt x="87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2" y="253"/>
                  </a:lnTo>
                  <a:lnTo>
                    <a:pt x="221" y="240"/>
                  </a:lnTo>
                  <a:lnTo>
                    <a:pt x="237" y="223"/>
                  </a:lnTo>
                  <a:lnTo>
                    <a:pt x="251" y="203"/>
                  </a:lnTo>
                  <a:lnTo>
                    <a:pt x="261" y="183"/>
                  </a:lnTo>
                  <a:lnTo>
                    <a:pt x="268" y="161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3" name="Line 352"/>
            <p:cNvSpPr>
              <a:spLocks noChangeShapeType="1"/>
            </p:cNvSpPr>
            <p:nvPr/>
          </p:nvSpPr>
          <p:spPr bwMode="auto">
            <a:xfrm>
              <a:off x="3329" y="35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4" name="Freeform 353"/>
            <p:cNvSpPr>
              <a:spLocks/>
            </p:cNvSpPr>
            <p:nvPr/>
          </p:nvSpPr>
          <p:spPr bwMode="auto">
            <a:xfrm>
              <a:off x="3275" y="349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70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2" y="7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3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3"/>
                  </a:lnTo>
                  <a:lnTo>
                    <a:pt x="113" y="269"/>
                  </a:lnTo>
                  <a:lnTo>
                    <a:pt x="137" y="270"/>
                  </a:lnTo>
                  <a:lnTo>
                    <a:pt x="160" y="269"/>
                  </a:lnTo>
                  <a:lnTo>
                    <a:pt x="182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1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5" name="Line 354"/>
            <p:cNvSpPr>
              <a:spLocks noChangeShapeType="1"/>
            </p:cNvSpPr>
            <p:nvPr/>
          </p:nvSpPr>
          <p:spPr bwMode="auto">
            <a:xfrm>
              <a:off x="2699" y="330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6" name="Freeform 355"/>
            <p:cNvSpPr>
              <a:spLocks/>
            </p:cNvSpPr>
            <p:nvPr/>
          </p:nvSpPr>
          <p:spPr bwMode="auto">
            <a:xfrm>
              <a:off x="2644" y="3279"/>
              <a:ext cx="55" cy="54"/>
            </a:xfrm>
            <a:custGeom>
              <a:avLst/>
              <a:gdLst>
                <a:gd name="T0" fmla="*/ 0 w 272"/>
                <a:gd name="T1" fmla="*/ 0 h 269"/>
                <a:gd name="T2" fmla="*/ 0 w 272"/>
                <a:gd name="T3" fmla="*/ 0 h 269"/>
                <a:gd name="T4" fmla="*/ 0 w 272"/>
                <a:gd name="T5" fmla="*/ 0 h 269"/>
                <a:gd name="T6" fmla="*/ 0 w 272"/>
                <a:gd name="T7" fmla="*/ 0 h 269"/>
                <a:gd name="T8" fmla="*/ 0 w 272"/>
                <a:gd name="T9" fmla="*/ 0 h 269"/>
                <a:gd name="T10" fmla="*/ 0 w 272"/>
                <a:gd name="T11" fmla="*/ 0 h 269"/>
                <a:gd name="T12" fmla="*/ 0 w 272"/>
                <a:gd name="T13" fmla="*/ 0 h 269"/>
                <a:gd name="T14" fmla="*/ 0 w 272"/>
                <a:gd name="T15" fmla="*/ 0 h 269"/>
                <a:gd name="T16" fmla="*/ 0 w 272"/>
                <a:gd name="T17" fmla="*/ 0 h 269"/>
                <a:gd name="T18" fmla="*/ 0 w 272"/>
                <a:gd name="T19" fmla="*/ 0 h 269"/>
                <a:gd name="T20" fmla="*/ 0 w 272"/>
                <a:gd name="T21" fmla="*/ 0 h 269"/>
                <a:gd name="T22" fmla="*/ 0 w 272"/>
                <a:gd name="T23" fmla="*/ 0 h 269"/>
                <a:gd name="T24" fmla="*/ 0 w 272"/>
                <a:gd name="T25" fmla="*/ 0 h 269"/>
                <a:gd name="T26" fmla="*/ 0 w 272"/>
                <a:gd name="T27" fmla="*/ 0 h 269"/>
                <a:gd name="T28" fmla="*/ 0 w 272"/>
                <a:gd name="T29" fmla="*/ 0 h 269"/>
                <a:gd name="T30" fmla="*/ 0 w 272"/>
                <a:gd name="T31" fmla="*/ 0 h 269"/>
                <a:gd name="T32" fmla="*/ 0 w 272"/>
                <a:gd name="T33" fmla="*/ 0 h 269"/>
                <a:gd name="T34" fmla="*/ 0 w 272"/>
                <a:gd name="T35" fmla="*/ 0 h 269"/>
                <a:gd name="T36" fmla="*/ 0 w 272"/>
                <a:gd name="T37" fmla="*/ 0 h 269"/>
                <a:gd name="T38" fmla="*/ 0 w 272"/>
                <a:gd name="T39" fmla="*/ 0 h 269"/>
                <a:gd name="T40" fmla="*/ 0 w 272"/>
                <a:gd name="T41" fmla="*/ 0 h 269"/>
                <a:gd name="T42" fmla="*/ 0 w 272"/>
                <a:gd name="T43" fmla="*/ 0 h 269"/>
                <a:gd name="T44" fmla="*/ 0 w 272"/>
                <a:gd name="T45" fmla="*/ 0 h 269"/>
                <a:gd name="T46" fmla="*/ 0 w 272"/>
                <a:gd name="T47" fmla="*/ 0 h 269"/>
                <a:gd name="T48" fmla="*/ 0 w 272"/>
                <a:gd name="T49" fmla="*/ 0 h 269"/>
                <a:gd name="T50" fmla="*/ 0 w 272"/>
                <a:gd name="T51" fmla="*/ 0 h 269"/>
                <a:gd name="T52" fmla="*/ 0 w 272"/>
                <a:gd name="T53" fmla="*/ 0 h 269"/>
                <a:gd name="T54" fmla="*/ 0 w 272"/>
                <a:gd name="T55" fmla="*/ 0 h 269"/>
                <a:gd name="T56" fmla="*/ 0 w 272"/>
                <a:gd name="T57" fmla="*/ 0 h 269"/>
                <a:gd name="T58" fmla="*/ 0 w 272"/>
                <a:gd name="T59" fmla="*/ 0 h 269"/>
                <a:gd name="T60" fmla="*/ 0 w 272"/>
                <a:gd name="T61" fmla="*/ 0 h 269"/>
                <a:gd name="T62" fmla="*/ 0 w 272"/>
                <a:gd name="T63" fmla="*/ 0 h 269"/>
                <a:gd name="T64" fmla="*/ 0 w 272"/>
                <a:gd name="T65" fmla="*/ 0 h 269"/>
                <a:gd name="T66" fmla="*/ 0 w 272"/>
                <a:gd name="T67" fmla="*/ 0 h 269"/>
                <a:gd name="T68" fmla="*/ 0 w 272"/>
                <a:gd name="T69" fmla="*/ 0 h 269"/>
                <a:gd name="T70" fmla="*/ 0 w 272"/>
                <a:gd name="T71" fmla="*/ 0 h 269"/>
                <a:gd name="T72" fmla="*/ 0 w 272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69"/>
                <a:gd name="T113" fmla="*/ 272 w 272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69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39" y="47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7"/>
                  </a:lnTo>
                  <a:lnTo>
                    <a:pt x="19" y="66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7"/>
                  </a:lnTo>
                  <a:lnTo>
                    <a:pt x="69" y="251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69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4" y="251"/>
                  </a:lnTo>
                  <a:lnTo>
                    <a:pt x="223" y="237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7" name="Line 356"/>
            <p:cNvSpPr>
              <a:spLocks noChangeShapeType="1"/>
            </p:cNvSpPr>
            <p:nvPr/>
          </p:nvSpPr>
          <p:spPr bwMode="auto">
            <a:xfrm>
              <a:off x="2293" y="24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8" name="Freeform 357"/>
            <p:cNvSpPr>
              <a:spLocks/>
            </p:cNvSpPr>
            <p:nvPr/>
          </p:nvSpPr>
          <p:spPr bwMode="auto">
            <a:xfrm>
              <a:off x="2239" y="2420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2" y="91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8" y="69"/>
                  </a:lnTo>
                  <a:lnTo>
                    <a:pt x="8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8" y="183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9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89" name="Line 358"/>
            <p:cNvSpPr>
              <a:spLocks noChangeShapeType="1"/>
            </p:cNvSpPr>
            <p:nvPr/>
          </p:nvSpPr>
          <p:spPr bwMode="auto">
            <a:xfrm>
              <a:off x="3026" y="28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0" name="Freeform 359"/>
            <p:cNvSpPr>
              <a:spLocks/>
            </p:cNvSpPr>
            <p:nvPr/>
          </p:nvSpPr>
          <p:spPr bwMode="auto">
            <a:xfrm>
              <a:off x="2972" y="282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2" y="8"/>
                  </a:lnTo>
                  <a:lnTo>
                    <a:pt x="160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3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1" name="Line 360"/>
            <p:cNvSpPr>
              <a:spLocks noChangeShapeType="1"/>
            </p:cNvSpPr>
            <p:nvPr/>
          </p:nvSpPr>
          <p:spPr bwMode="auto">
            <a:xfrm>
              <a:off x="2131" y="240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2" name="Freeform 361"/>
            <p:cNvSpPr>
              <a:spLocks/>
            </p:cNvSpPr>
            <p:nvPr/>
          </p:nvSpPr>
          <p:spPr bwMode="auto">
            <a:xfrm>
              <a:off x="2077" y="2380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2" y="87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2" y="17"/>
                  </a:lnTo>
                  <a:lnTo>
                    <a:pt x="183" y="6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6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7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3" name="Line 362"/>
            <p:cNvSpPr>
              <a:spLocks noChangeShapeType="1"/>
            </p:cNvSpPr>
            <p:nvPr/>
          </p:nvSpPr>
          <p:spPr bwMode="auto">
            <a:xfrm>
              <a:off x="2206" y="23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4" name="Freeform 363"/>
            <p:cNvSpPr>
              <a:spLocks/>
            </p:cNvSpPr>
            <p:nvPr/>
          </p:nvSpPr>
          <p:spPr bwMode="auto">
            <a:xfrm>
              <a:off x="2152" y="2365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1"/>
                  </a:lnTo>
                  <a:lnTo>
                    <a:pt x="113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1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5" name="Line 364"/>
            <p:cNvSpPr>
              <a:spLocks noChangeShapeType="1"/>
            </p:cNvSpPr>
            <p:nvPr/>
          </p:nvSpPr>
          <p:spPr bwMode="auto">
            <a:xfrm>
              <a:off x="3152" y="295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6" name="Freeform 365"/>
            <p:cNvSpPr>
              <a:spLocks/>
            </p:cNvSpPr>
            <p:nvPr/>
          </p:nvSpPr>
          <p:spPr bwMode="auto">
            <a:xfrm>
              <a:off x="3098" y="2929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6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1" y="67"/>
                  </a:lnTo>
                  <a:lnTo>
                    <a:pt x="238" y="49"/>
                  </a:lnTo>
                  <a:lnTo>
                    <a:pt x="221" y="33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0" y="3"/>
                  </a:lnTo>
                  <a:lnTo>
                    <a:pt x="87" y="9"/>
                  </a:lnTo>
                  <a:lnTo>
                    <a:pt x="65" y="18"/>
                  </a:lnTo>
                  <a:lnTo>
                    <a:pt x="47" y="33"/>
                  </a:lnTo>
                  <a:lnTo>
                    <a:pt x="30" y="49"/>
                  </a:lnTo>
                  <a:lnTo>
                    <a:pt x="17" y="67"/>
                  </a:lnTo>
                  <a:lnTo>
                    <a:pt x="6" y="89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6" y="183"/>
                  </a:lnTo>
                  <a:lnTo>
                    <a:pt x="17" y="205"/>
                  </a:lnTo>
                  <a:lnTo>
                    <a:pt x="30" y="222"/>
                  </a:lnTo>
                  <a:lnTo>
                    <a:pt x="47" y="240"/>
                  </a:lnTo>
                  <a:lnTo>
                    <a:pt x="65" y="253"/>
                  </a:lnTo>
                  <a:lnTo>
                    <a:pt x="87" y="264"/>
                  </a:lnTo>
                  <a:lnTo>
                    <a:pt x="110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1" y="240"/>
                  </a:lnTo>
                  <a:lnTo>
                    <a:pt x="238" y="222"/>
                  </a:lnTo>
                  <a:lnTo>
                    <a:pt x="251" y="205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7" name="Line 366"/>
            <p:cNvSpPr>
              <a:spLocks noChangeShapeType="1"/>
            </p:cNvSpPr>
            <p:nvPr/>
          </p:nvSpPr>
          <p:spPr bwMode="auto">
            <a:xfrm>
              <a:off x="3193" y="227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8" name="Freeform 367"/>
            <p:cNvSpPr>
              <a:spLocks/>
            </p:cNvSpPr>
            <p:nvPr/>
          </p:nvSpPr>
          <p:spPr bwMode="auto">
            <a:xfrm>
              <a:off x="3139" y="2245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3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399" name="Line 368"/>
            <p:cNvSpPr>
              <a:spLocks noChangeShapeType="1"/>
            </p:cNvSpPr>
            <p:nvPr/>
          </p:nvSpPr>
          <p:spPr bwMode="auto">
            <a:xfrm>
              <a:off x="3462" y="342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0" name="Freeform 369"/>
            <p:cNvSpPr>
              <a:spLocks/>
            </p:cNvSpPr>
            <p:nvPr/>
          </p:nvSpPr>
          <p:spPr bwMode="auto">
            <a:xfrm>
              <a:off x="3408" y="3396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7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7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1" name="Line 370"/>
            <p:cNvSpPr>
              <a:spLocks noChangeShapeType="1"/>
            </p:cNvSpPr>
            <p:nvPr/>
          </p:nvSpPr>
          <p:spPr bwMode="auto">
            <a:xfrm>
              <a:off x="2899" y="312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2" name="Freeform 371"/>
            <p:cNvSpPr>
              <a:spLocks/>
            </p:cNvSpPr>
            <p:nvPr/>
          </p:nvSpPr>
          <p:spPr bwMode="auto">
            <a:xfrm>
              <a:off x="2845" y="3096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3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9" y="33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8" y="264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3" name="Line 372"/>
            <p:cNvSpPr>
              <a:spLocks noChangeShapeType="1"/>
            </p:cNvSpPr>
            <p:nvPr/>
          </p:nvSpPr>
          <p:spPr bwMode="auto">
            <a:xfrm>
              <a:off x="3521" y="286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4" name="Freeform 373"/>
            <p:cNvSpPr>
              <a:spLocks/>
            </p:cNvSpPr>
            <p:nvPr/>
          </p:nvSpPr>
          <p:spPr bwMode="auto">
            <a:xfrm>
              <a:off x="3467" y="284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2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7" y="68"/>
                  </a:lnTo>
                  <a:lnTo>
                    <a:pt x="6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6" y="183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5" name="Line 374"/>
            <p:cNvSpPr>
              <a:spLocks noChangeShapeType="1"/>
            </p:cNvSpPr>
            <p:nvPr/>
          </p:nvSpPr>
          <p:spPr bwMode="auto">
            <a:xfrm>
              <a:off x="3344" y="367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6" name="Freeform 375"/>
            <p:cNvSpPr>
              <a:spLocks/>
            </p:cNvSpPr>
            <p:nvPr/>
          </p:nvSpPr>
          <p:spPr bwMode="auto">
            <a:xfrm>
              <a:off x="3290" y="3648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1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3" y="8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90" y="8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7" name="Line 376"/>
            <p:cNvSpPr>
              <a:spLocks noChangeShapeType="1"/>
            </p:cNvSpPr>
            <p:nvPr/>
          </p:nvSpPr>
          <p:spPr bwMode="auto">
            <a:xfrm>
              <a:off x="2291" y="209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8" name="Freeform 377"/>
            <p:cNvSpPr>
              <a:spLocks/>
            </p:cNvSpPr>
            <p:nvPr/>
          </p:nvSpPr>
          <p:spPr bwMode="auto">
            <a:xfrm>
              <a:off x="2237" y="2068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3" y="67"/>
                  </a:lnTo>
                  <a:lnTo>
                    <a:pt x="238" y="48"/>
                  </a:lnTo>
                  <a:lnTo>
                    <a:pt x="222" y="30"/>
                  </a:lnTo>
                  <a:lnTo>
                    <a:pt x="202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7" y="202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1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2" y="251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3" y="202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09" name="Line 378"/>
            <p:cNvSpPr>
              <a:spLocks noChangeShapeType="1"/>
            </p:cNvSpPr>
            <p:nvPr/>
          </p:nvSpPr>
          <p:spPr bwMode="auto">
            <a:xfrm>
              <a:off x="3144" y="214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0" name="Freeform 379"/>
            <p:cNvSpPr>
              <a:spLocks/>
            </p:cNvSpPr>
            <p:nvPr/>
          </p:nvSpPr>
          <p:spPr bwMode="auto">
            <a:xfrm>
              <a:off x="3090" y="2115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2" y="33"/>
                  </a:lnTo>
                  <a:lnTo>
                    <a:pt x="202" y="18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8"/>
                  </a:lnTo>
                  <a:lnTo>
                    <a:pt x="48" y="33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2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2" y="204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1" name="Line 380"/>
            <p:cNvSpPr>
              <a:spLocks noChangeShapeType="1"/>
            </p:cNvSpPr>
            <p:nvPr/>
          </p:nvSpPr>
          <p:spPr bwMode="auto">
            <a:xfrm>
              <a:off x="2653" y="332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2" name="Freeform 381"/>
            <p:cNvSpPr>
              <a:spLocks/>
            </p:cNvSpPr>
            <p:nvPr/>
          </p:nvSpPr>
          <p:spPr bwMode="auto">
            <a:xfrm>
              <a:off x="2599" y="3296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2" y="17"/>
                  </a:lnTo>
                  <a:lnTo>
                    <a:pt x="183" y="8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3" y="261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3" name="Line 382"/>
            <p:cNvSpPr>
              <a:spLocks noChangeShapeType="1"/>
            </p:cNvSpPr>
            <p:nvPr/>
          </p:nvSpPr>
          <p:spPr bwMode="auto">
            <a:xfrm>
              <a:off x="2533" y="22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4" name="Freeform 383"/>
            <p:cNvSpPr>
              <a:spLocks/>
            </p:cNvSpPr>
            <p:nvPr/>
          </p:nvSpPr>
          <p:spPr bwMode="auto">
            <a:xfrm>
              <a:off x="2479" y="220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0"/>
                  </a:lnTo>
                  <a:lnTo>
                    <a:pt x="264" y="87"/>
                  </a:lnTo>
                  <a:lnTo>
                    <a:pt x="253" y="65"/>
                  </a:lnTo>
                  <a:lnTo>
                    <a:pt x="240" y="48"/>
                  </a:lnTo>
                  <a:lnTo>
                    <a:pt x="222" y="30"/>
                  </a:lnTo>
                  <a:lnTo>
                    <a:pt x="204" y="17"/>
                  </a:lnTo>
                  <a:lnTo>
                    <a:pt x="183" y="6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6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3" y="48"/>
                  </a:lnTo>
                  <a:lnTo>
                    <a:pt x="18" y="65"/>
                  </a:lnTo>
                  <a:lnTo>
                    <a:pt x="9" y="87"/>
                  </a:lnTo>
                  <a:lnTo>
                    <a:pt x="3" y="110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1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2" y="238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5" name="Line 384"/>
            <p:cNvSpPr>
              <a:spLocks noChangeShapeType="1"/>
            </p:cNvSpPr>
            <p:nvPr/>
          </p:nvSpPr>
          <p:spPr bwMode="auto">
            <a:xfrm>
              <a:off x="3084" y="24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6" name="Freeform 385"/>
            <p:cNvSpPr>
              <a:spLocks/>
            </p:cNvSpPr>
            <p:nvPr/>
          </p:nvSpPr>
          <p:spPr bwMode="auto">
            <a:xfrm>
              <a:off x="3030" y="2431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6"/>
                  </a:lnTo>
                  <a:lnTo>
                    <a:pt x="237" y="48"/>
                  </a:lnTo>
                  <a:lnTo>
                    <a:pt x="222" y="32"/>
                  </a:lnTo>
                  <a:lnTo>
                    <a:pt x="202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6" y="17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6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7" y="182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6" y="252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7" y="222"/>
                  </a:lnTo>
                  <a:lnTo>
                    <a:pt x="253" y="204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7" name="Line 386"/>
            <p:cNvSpPr>
              <a:spLocks noChangeShapeType="1"/>
            </p:cNvSpPr>
            <p:nvPr/>
          </p:nvSpPr>
          <p:spPr bwMode="auto">
            <a:xfrm>
              <a:off x="3402" y="334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8" name="Freeform 387"/>
            <p:cNvSpPr>
              <a:spLocks/>
            </p:cNvSpPr>
            <p:nvPr/>
          </p:nvSpPr>
          <p:spPr bwMode="auto">
            <a:xfrm>
              <a:off x="3347" y="3316"/>
              <a:ext cx="55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8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3" y="238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19" name="Line 388"/>
            <p:cNvSpPr>
              <a:spLocks noChangeShapeType="1"/>
            </p:cNvSpPr>
            <p:nvPr/>
          </p:nvSpPr>
          <p:spPr bwMode="auto">
            <a:xfrm>
              <a:off x="2886" y="24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0" name="Freeform 389"/>
            <p:cNvSpPr>
              <a:spLocks/>
            </p:cNvSpPr>
            <p:nvPr/>
          </p:nvSpPr>
          <p:spPr bwMode="auto">
            <a:xfrm>
              <a:off x="2832" y="2434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4"/>
                  </a:moveTo>
                  <a:lnTo>
                    <a:pt x="268" y="110"/>
                  </a:lnTo>
                  <a:lnTo>
                    <a:pt x="262" y="87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1" y="31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7" y="8"/>
                  </a:lnTo>
                  <a:lnTo>
                    <a:pt x="65" y="17"/>
                  </a:lnTo>
                  <a:lnTo>
                    <a:pt x="47" y="31"/>
                  </a:lnTo>
                  <a:lnTo>
                    <a:pt x="31" y="48"/>
                  </a:lnTo>
                  <a:lnTo>
                    <a:pt x="17" y="68"/>
                  </a:lnTo>
                  <a:lnTo>
                    <a:pt x="7" y="87"/>
                  </a:lnTo>
                  <a:lnTo>
                    <a:pt x="1" y="110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1" y="221"/>
                  </a:lnTo>
                  <a:lnTo>
                    <a:pt x="47" y="239"/>
                  </a:lnTo>
                  <a:lnTo>
                    <a:pt x="65" y="252"/>
                  </a:lnTo>
                  <a:lnTo>
                    <a:pt x="87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1" y="239"/>
                  </a:lnTo>
                  <a:lnTo>
                    <a:pt x="238" y="221"/>
                  </a:lnTo>
                  <a:lnTo>
                    <a:pt x="251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69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1" name="Line 390"/>
            <p:cNvSpPr>
              <a:spLocks noChangeShapeType="1"/>
            </p:cNvSpPr>
            <p:nvPr/>
          </p:nvSpPr>
          <p:spPr bwMode="auto">
            <a:xfrm>
              <a:off x="1876" y="20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2" name="Freeform 391"/>
            <p:cNvSpPr>
              <a:spLocks/>
            </p:cNvSpPr>
            <p:nvPr/>
          </p:nvSpPr>
          <p:spPr bwMode="auto">
            <a:xfrm>
              <a:off x="1822" y="2057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90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2" y="270"/>
                  </a:lnTo>
                  <a:lnTo>
                    <a:pt x="135" y="271"/>
                  </a:lnTo>
                  <a:lnTo>
                    <a:pt x="159" y="270"/>
                  </a:lnTo>
                  <a:lnTo>
                    <a:pt x="182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3" name="Line 392"/>
            <p:cNvSpPr>
              <a:spLocks noChangeShapeType="1"/>
            </p:cNvSpPr>
            <p:nvPr/>
          </p:nvSpPr>
          <p:spPr bwMode="auto">
            <a:xfrm>
              <a:off x="3170" y="240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4" name="Freeform 393"/>
            <p:cNvSpPr>
              <a:spLocks/>
            </p:cNvSpPr>
            <p:nvPr/>
          </p:nvSpPr>
          <p:spPr bwMode="auto">
            <a:xfrm>
              <a:off x="3115" y="2376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7"/>
                  </a:lnTo>
                  <a:lnTo>
                    <a:pt x="182" y="8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9" y="17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9" y="239"/>
                  </a:lnTo>
                  <a:lnTo>
                    <a:pt x="69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5" name="Line 394"/>
            <p:cNvSpPr>
              <a:spLocks noChangeShapeType="1"/>
            </p:cNvSpPr>
            <p:nvPr/>
          </p:nvSpPr>
          <p:spPr bwMode="auto">
            <a:xfrm>
              <a:off x="2605" y="29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6" name="Freeform 395"/>
            <p:cNvSpPr>
              <a:spLocks/>
            </p:cNvSpPr>
            <p:nvPr/>
          </p:nvSpPr>
          <p:spPr bwMode="auto">
            <a:xfrm>
              <a:off x="2551" y="2924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5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0" y="67"/>
                  </a:lnTo>
                  <a:lnTo>
                    <a:pt x="237" y="48"/>
                  </a:lnTo>
                  <a:lnTo>
                    <a:pt x="221" y="31"/>
                  </a:lnTo>
                  <a:lnTo>
                    <a:pt x="202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7" y="8"/>
                  </a:lnTo>
                  <a:lnTo>
                    <a:pt x="66" y="18"/>
                  </a:lnTo>
                  <a:lnTo>
                    <a:pt x="47" y="31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3"/>
                  </a:lnTo>
                  <a:lnTo>
                    <a:pt x="30" y="222"/>
                  </a:lnTo>
                  <a:lnTo>
                    <a:pt x="47" y="240"/>
                  </a:lnTo>
                  <a:lnTo>
                    <a:pt x="66" y="253"/>
                  </a:lnTo>
                  <a:lnTo>
                    <a:pt x="87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2" y="253"/>
                  </a:lnTo>
                  <a:lnTo>
                    <a:pt x="221" y="240"/>
                  </a:lnTo>
                  <a:lnTo>
                    <a:pt x="237" y="222"/>
                  </a:lnTo>
                  <a:lnTo>
                    <a:pt x="250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7" name="Line 396"/>
            <p:cNvSpPr>
              <a:spLocks noChangeShapeType="1"/>
            </p:cNvSpPr>
            <p:nvPr/>
          </p:nvSpPr>
          <p:spPr bwMode="auto">
            <a:xfrm>
              <a:off x="3361" y="32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8" name="Freeform 397"/>
            <p:cNvSpPr>
              <a:spLocks/>
            </p:cNvSpPr>
            <p:nvPr/>
          </p:nvSpPr>
          <p:spPr bwMode="auto">
            <a:xfrm>
              <a:off x="3307" y="325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2" y="30"/>
                  </a:lnTo>
                  <a:lnTo>
                    <a:pt x="202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9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7" y="88"/>
                  </a:lnTo>
                  <a:lnTo>
                    <a:pt x="1" y="110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1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1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29" name="Line 398"/>
            <p:cNvSpPr>
              <a:spLocks noChangeShapeType="1"/>
            </p:cNvSpPr>
            <p:nvPr/>
          </p:nvSpPr>
          <p:spPr bwMode="auto">
            <a:xfrm>
              <a:off x="3074" y="249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0" name="Freeform 399"/>
            <p:cNvSpPr>
              <a:spLocks/>
            </p:cNvSpPr>
            <p:nvPr/>
          </p:nvSpPr>
          <p:spPr bwMode="auto">
            <a:xfrm>
              <a:off x="3020" y="2468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1" name="Line 400"/>
            <p:cNvSpPr>
              <a:spLocks noChangeShapeType="1"/>
            </p:cNvSpPr>
            <p:nvPr/>
          </p:nvSpPr>
          <p:spPr bwMode="auto">
            <a:xfrm>
              <a:off x="2827" y="239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2" name="Freeform 401"/>
            <p:cNvSpPr>
              <a:spLocks/>
            </p:cNvSpPr>
            <p:nvPr/>
          </p:nvSpPr>
          <p:spPr bwMode="auto">
            <a:xfrm>
              <a:off x="2772" y="2369"/>
              <a:ext cx="55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7" y="89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3" name="Line 402"/>
            <p:cNvSpPr>
              <a:spLocks noChangeShapeType="1"/>
            </p:cNvSpPr>
            <p:nvPr/>
          </p:nvSpPr>
          <p:spPr bwMode="auto">
            <a:xfrm>
              <a:off x="2902" y="200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4" name="Freeform 403"/>
            <p:cNvSpPr>
              <a:spLocks/>
            </p:cNvSpPr>
            <p:nvPr/>
          </p:nvSpPr>
          <p:spPr bwMode="auto">
            <a:xfrm>
              <a:off x="2848" y="1973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1" y="89"/>
                  </a:lnTo>
                  <a:lnTo>
                    <a:pt x="251" y="68"/>
                  </a:lnTo>
                  <a:lnTo>
                    <a:pt x="238" y="49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2" y="3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7" y="89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7" y="183"/>
                  </a:lnTo>
                  <a:lnTo>
                    <a:pt x="17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2" y="270"/>
                  </a:lnTo>
                  <a:lnTo>
                    <a:pt x="135" y="271"/>
                  </a:lnTo>
                  <a:lnTo>
                    <a:pt x="159" y="270"/>
                  </a:lnTo>
                  <a:lnTo>
                    <a:pt x="182" y="263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1" y="203"/>
                  </a:lnTo>
                  <a:lnTo>
                    <a:pt x="261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5" name="Line 404"/>
            <p:cNvSpPr>
              <a:spLocks noChangeShapeType="1"/>
            </p:cNvSpPr>
            <p:nvPr/>
          </p:nvSpPr>
          <p:spPr bwMode="auto">
            <a:xfrm>
              <a:off x="3352" y="25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6" name="Freeform 405"/>
            <p:cNvSpPr>
              <a:spLocks/>
            </p:cNvSpPr>
            <p:nvPr/>
          </p:nvSpPr>
          <p:spPr bwMode="auto">
            <a:xfrm>
              <a:off x="3298" y="2521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1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2" y="18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7" name="Line 406"/>
            <p:cNvSpPr>
              <a:spLocks noChangeShapeType="1"/>
            </p:cNvSpPr>
            <p:nvPr/>
          </p:nvSpPr>
          <p:spPr bwMode="auto">
            <a:xfrm>
              <a:off x="2693" y="234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8" name="Freeform 407"/>
            <p:cNvSpPr>
              <a:spLocks/>
            </p:cNvSpPr>
            <p:nvPr/>
          </p:nvSpPr>
          <p:spPr bwMode="auto">
            <a:xfrm>
              <a:off x="2639" y="2316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6"/>
                  </a:moveTo>
                  <a:lnTo>
                    <a:pt x="268" y="112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39" name="Line 408"/>
            <p:cNvSpPr>
              <a:spLocks noChangeShapeType="1"/>
            </p:cNvSpPr>
            <p:nvPr/>
          </p:nvSpPr>
          <p:spPr bwMode="auto">
            <a:xfrm>
              <a:off x="3186" y="28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0" name="Freeform 409"/>
            <p:cNvSpPr>
              <a:spLocks/>
            </p:cNvSpPr>
            <p:nvPr/>
          </p:nvSpPr>
          <p:spPr bwMode="auto">
            <a:xfrm>
              <a:off x="3132" y="2778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7"/>
                  </a:lnTo>
                  <a:lnTo>
                    <a:pt x="68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2" y="237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1" name="Line 410"/>
            <p:cNvSpPr>
              <a:spLocks noChangeShapeType="1"/>
            </p:cNvSpPr>
            <p:nvPr/>
          </p:nvSpPr>
          <p:spPr bwMode="auto">
            <a:xfrm>
              <a:off x="2785" y="27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2" name="Freeform 411"/>
            <p:cNvSpPr>
              <a:spLocks/>
            </p:cNvSpPr>
            <p:nvPr/>
          </p:nvSpPr>
          <p:spPr bwMode="auto">
            <a:xfrm>
              <a:off x="2731" y="2750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3" name="Line 412"/>
            <p:cNvSpPr>
              <a:spLocks noChangeShapeType="1"/>
            </p:cNvSpPr>
            <p:nvPr/>
          </p:nvSpPr>
          <p:spPr bwMode="auto">
            <a:xfrm>
              <a:off x="3694" y="31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4" name="Freeform 413"/>
            <p:cNvSpPr>
              <a:spLocks/>
            </p:cNvSpPr>
            <p:nvPr/>
          </p:nvSpPr>
          <p:spPr bwMode="auto">
            <a:xfrm>
              <a:off x="3640" y="3161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5"/>
                  </a:moveTo>
                  <a:lnTo>
                    <a:pt x="268" y="110"/>
                  </a:lnTo>
                  <a:lnTo>
                    <a:pt x="263" y="88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88"/>
                  </a:lnTo>
                  <a:lnTo>
                    <a:pt x="1" y="110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39" y="221"/>
                  </a:lnTo>
                  <a:lnTo>
                    <a:pt x="252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5" name="Line 414"/>
            <p:cNvSpPr>
              <a:spLocks noChangeShapeType="1"/>
            </p:cNvSpPr>
            <p:nvPr/>
          </p:nvSpPr>
          <p:spPr bwMode="auto">
            <a:xfrm>
              <a:off x="2938" y="244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6" name="Freeform 415"/>
            <p:cNvSpPr>
              <a:spLocks/>
            </p:cNvSpPr>
            <p:nvPr/>
          </p:nvSpPr>
          <p:spPr bwMode="auto">
            <a:xfrm>
              <a:off x="2884" y="2416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70" y="111"/>
                  </a:lnTo>
                  <a:lnTo>
                    <a:pt x="263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2" y="6"/>
                  </a:lnTo>
                  <a:lnTo>
                    <a:pt x="159" y="1"/>
                  </a:lnTo>
                  <a:lnTo>
                    <a:pt x="137" y="0"/>
                  </a:lnTo>
                  <a:lnTo>
                    <a:pt x="113" y="1"/>
                  </a:lnTo>
                  <a:lnTo>
                    <a:pt x="90" y="6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90" y="261"/>
                  </a:lnTo>
                  <a:lnTo>
                    <a:pt x="113" y="268"/>
                  </a:lnTo>
                  <a:lnTo>
                    <a:pt x="137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3" y="181"/>
                  </a:lnTo>
                  <a:lnTo>
                    <a:pt x="270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7" name="Line 416"/>
            <p:cNvSpPr>
              <a:spLocks noChangeShapeType="1"/>
            </p:cNvSpPr>
            <p:nvPr/>
          </p:nvSpPr>
          <p:spPr bwMode="auto">
            <a:xfrm>
              <a:off x="3119" y="347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8" name="Freeform 417"/>
            <p:cNvSpPr>
              <a:spLocks/>
            </p:cNvSpPr>
            <p:nvPr/>
          </p:nvSpPr>
          <p:spPr bwMode="auto">
            <a:xfrm>
              <a:off x="3065" y="3447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8" y="111"/>
                  </a:lnTo>
                  <a:lnTo>
                    <a:pt x="262" y="91"/>
                  </a:lnTo>
                  <a:lnTo>
                    <a:pt x="252" y="69"/>
                  </a:lnTo>
                  <a:lnTo>
                    <a:pt x="239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9"/>
                  </a:lnTo>
                  <a:lnTo>
                    <a:pt x="9" y="91"/>
                  </a:lnTo>
                  <a:lnTo>
                    <a:pt x="1" y="111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49" name="Line 418"/>
            <p:cNvSpPr>
              <a:spLocks noChangeShapeType="1"/>
            </p:cNvSpPr>
            <p:nvPr/>
          </p:nvSpPr>
          <p:spPr bwMode="auto">
            <a:xfrm>
              <a:off x="3132" y="24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0" name="Freeform 419"/>
            <p:cNvSpPr>
              <a:spLocks/>
            </p:cNvSpPr>
            <p:nvPr/>
          </p:nvSpPr>
          <p:spPr bwMode="auto">
            <a:xfrm>
              <a:off x="3077" y="2439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1" name="Line 420"/>
            <p:cNvSpPr>
              <a:spLocks noChangeShapeType="1"/>
            </p:cNvSpPr>
            <p:nvPr/>
          </p:nvSpPr>
          <p:spPr bwMode="auto">
            <a:xfrm>
              <a:off x="2994" y="23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2" name="Freeform 421"/>
            <p:cNvSpPr>
              <a:spLocks/>
            </p:cNvSpPr>
            <p:nvPr/>
          </p:nvSpPr>
          <p:spPr bwMode="auto">
            <a:xfrm>
              <a:off x="2940" y="2301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7"/>
                  </a:lnTo>
                  <a:lnTo>
                    <a:pt x="240" y="47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7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3" name="Line 422"/>
            <p:cNvSpPr>
              <a:spLocks noChangeShapeType="1"/>
            </p:cNvSpPr>
            <p:nvPr/>
          </p:nvSpPr>
          <p:spPr bwMode="auto">
            <a:xfrm>
              <a:off x="2869" y="301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4" name="Freeform 423"/>
            <p:cNvSpPr>
              <a:spLocks/>
            </p:cNvSpPr>
            <p:nvPr/>
          </p:nvSpPr>
          <p:spPr bwMode="auto">
            <a:xfrm>
              <a:off x="2815" y="2984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7" y="67"/>
                  </a:lnTo>
                  <a:lnTo>
                    <a:pt x="7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7" y="182"/>
                  </a:lnTo>
                  <a:lnTo>
                    <a:pt x="17" y="204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1" y="182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5" name="Line 424"/>
            <p:cNvSpPr>
              <a:spLocks noChangeShapeType="1"/>
            </p:cNvSpPr>
            <p:nvPr/>
          </p:nvSpPr>
          <p:spPr bwMode="auto">
            <a:xfrm>
              <a:off x="2980" y="29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6" name="Freeform 425"/>
            <p:cNvSpPr>
              <a:spLocks/>
            </p:cNvSpPr>
            <p:nvPr/>
          </p:nvSpPr>
          <p:spPr bwMode="auto">
            <a:xfrm>
              <a:off x="2926" y="2931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5"/>
                  </a:moveTo>
                  <a:lnTo>
                    <a:pt x="268" y="110"/>
                  </a:lnTo>
                  <a:lnTo>
                    <a:pt x="262" y="87"/>
                  </a:lnTo>
                  <a:lnTo>
                    <a:pt x="251" y="67"/>
                  </a:lnTo>
                  <a:lnTo>
                    <a:pt x="238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6" y="17"/>
                  </a:lnTo>
                  <a:lnTo>
                    <a:pt x="47" y="30"/>
                  </a:lnTo>
                  <a:lnTo>
                    <a:pt x="32" y="48"/>
                  </a:lnTo>
                  <a:lnTo>
                    <a:pt x="16" y="67"/>
                  </a:lnTo>
                  <a:lnTo>
                    <a:pt x="7" y="87"/>
                  </a:lnTo>
                  <a:lnTo>
                    <a:pt x="1" y="110"/>
                  </a:lnTo>
                  <a:lnTo>
                    <a:pt x="0" y="135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6" y="203"/>
                  </a:lnTo>
                  <a:lnTo>
                    <a:pt x="32" y="221"/>
                  </a:lnTo>
                  <a:lnTo>
                    <a:pt x="47" y="239"/>
                  </a:lnTo>
                  <a:lnTo>
                    <a:pt x="66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8" y="221"/>
                  </a:lnTo>
                  <a:lnTo>
                    <a:pt x="251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7" name="Line 426"/>
            <p:cNvSpPr>
              <a:spLocks noChangeShapeType="1"/>
            </p:cNvSpPr>
            <p:nvPr/>
          </p:nvSpPr>
          <p:spPr bwMode="auto">
            <a:xfrm>
              <a:off x="2919" y="199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8" name="Freeform 427"/>
            <p:cNvSpPr>
              <a:spLocks/>
            </p:cNvSpPr>
            <p:nvPr/>
          </p:nvSpPr>
          <p:spPr bwMode="auto">
            <a:xfrm>
              <a:off x="2865" y="1964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1" y="67"/>
                  </a:lnTo>
                  <a:lnTo>
                    <a:pt x="238" y="49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6" y="18"/>
                  </a:lnTo>
                  <a:lnTo>
                    <a:pt x="46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7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6" y="240"/>
                  </a:lnTo>
                  <a:lnTo>
                    <a:pt x="66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2" y="262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2"/>
                  </a:lnTo>
                  <a:lnTo>
                    <a:pt x="251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59" name="Line 428"/>
            <p:cNvSpPr>
              <a:spLocks noChangeShapeType="1"/>
            </p:cNvSpPr>
            <p:nvPr/>
          </p:nvSpPr>
          <p:spPr bwMode="auto">
            <a:xfrm>
              <a:off x="2665" y="298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0" name="Freeform 429"/>
            <p:cNvSpPr>
              <a:spLocks/>
            </p:cNvSpPr>
            <p:nvPr/>
          </p:nvSpPr>
          <p:spPr bwMode="auto">
            <a:xfrm>
              <a:off x="2611" y="2955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0" y="268"/>
                  </a:lnTo>
                  <a:lnTo>
                    <a:pt x="182" y="261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1" name="Line 430"/>
            <p:cNvSpPr>
              <a:spLocks noChangeShapeType="1"/>
            </p:cNvSpPr>
            <p:nvPr/>
          </p:nvSpPr>
          <p:spPr bwMode="auto">
            <a:xfrm>
              <a:off x="3011" y="247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2" name="Freeform 431"/>
            <p:cNvSpPr>
              <a:spLocks/>
            </p:cNvSpPr>
            <p:nvPr/>
          </p:nvSpPr>
          <p:spPr bwMode="auto">
            <a:xfrm>
              <a:off x="2956" y="2445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1"/>
                  </a:lnTo>
                  <a:lnTo>
                    <a:pt x="264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4" y="7"/>
                  </a:lnTo>
                  <a:lnTo>
                    <a:pt x="161" y="2"/>
                  </a:lnTo>
                  <a:lnTo>
                    <a:pt x="138" y="0"/>
                  </a:lnTo>
                  <a:lnTo>
                    <a:pt x="113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9" y="30"/>
                  </a:lnTo>
                  <a:lnTo>
                    <a:pt x="33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4" y="111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3" y="222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90" y="261"/>
                  </a:lnTo>
                  <a:lnTo>
                    <a:pt x="113" y="268"/>
                  </a:lnTo>
                  <a:lnTo>
                    <a:pt x="138" y="270"/>
                  </a:lnTo>
                  <a:lnTo>
                    <a:pt x="161" y="268"/>
                  </a:lnTo>
                  <a:lnTo>
                    <a:pt x="184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4" y="181"/>
                  </a:lnTo>
                  <a:lnTo>
                    <a:pt x="270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3" name="Line 432"/>
            <p:cNvSpPr>
              <a:spLocks noChangeShapeType="1"/>
            </p:cNvSpPr>
            <p:nvPr/>
          </p:nvSpPr>
          <p:spPr bwMode="auto">
            <a:xfrm>
              <a:off x="3192" y="26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4" name="Freeform 433"/>
            <p:cNvSpPr>
              <a:spLocks/>
            </p:cNvSpPr>
            <p:nvPr/>
          </p:nvSpPr>
          <p:spPr bwMode="auto">
            <a:xfrm>
              <a:off x="3137" y="2666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90" y="8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4" y="111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1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5" name="Line 434"/>
            <p:cNvSpPr>
              <a:spLocks noChangeShapeType="1"/>
            </p:cNvSpPr>
            <p:nvPr/>
          </p:nvSpPr>
          <p:spPr bwMode="auto">
            <a:xfrm>
              <a:off x="2822" y="30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6" name="Freeform 435"/>
            <p:cNvSpPr>
              <a:spLocks/>
            </p:cNvSpPr>
            <p:nvPr/>
          </p:nvSpPr>
          <p:spPr bwMode="auto">
            <a:xfrm>
              <a:off x="2768" y="3065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2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8"/>
                  </a:lnTo>
                  <a:lnTo>
                    <a:pt x="2" y="112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9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8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7" name="Line 436"/>
            <p:cNvSpPr>
              <a:spLocks noChangeShapeType="1"/>
            </p:cNvSpPr>
            <p:nvPr/>
          </p:nvSpPr>
          <p:spPr bwMode="auto">
            <a:xfrm>
              <a:off x="3023" y="26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8" name="Freeform 437"/>
            <p:cNvSpPr>
              <a:spLocks/>
            </p:cNvSpPr>
            <p:nvPr/>
          </p:nvSpPr>
          <p:spPr bwMode="auto">
            <a:xfrm>
              <a:off x="2969" y="2651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7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8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5" y="269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69" name="Line 438"/>
            <p:cNvSpPr>
              <a:spLocks noChangeShapeType="1"/>
            </p:cNvSpPr>
            <p:nvPr/>
          </p:nvSpPr>
          <p:spPr bwMode="auto">
            <a:xfrm>
              <a:off x="2989" y="34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0" name="Freeform 439"/>
            <p:cNvSpPr>
              <a:spLocks/>
            </p:cNvSpPr>
            <p:nvPr/>
          </p:nvSpPr>
          <p:spPr bwMode="auto">
            <a:xfrm>
              <a:off x="2935" y="3423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60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9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1" name="Line 440"/>
            <p:cNvSpPr>
              <a:spLocks noChangeShapeType="1"/>
            </p:cNvSpPr>
            <p:nvPr/>
          </p:nvSpPr>
          <p:spPr bwMode="auto">
            <a:xfrm>
              <a:off x="2168" y="158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2" name="Freeform 441"/>
            <p:cNvSpPr>
              <a:spLocks/>
            </p:cNvSpPr>
            <p:nvPr/>
          </p:nvSpPr>
          <p:spPr bwMode="auto">
            <a:xfrm>
              <a:off x="2114" y="1556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0"/>
                  </a:lnTo>
                  <a:lnTo>
                    <a:pt x="264" y="87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3" y="17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7"/>
                  </a:lnTo>
                  <a:lnTo>
                    <a:pt x="48" y="31"/>
                  </a:lnTo>
                  <a:lnTo>
                    <a:pt x="33" y="48"/>
                  </a:lnTo>
                  <a:lnTo>
                    <a:pt x="18" y="68"/>
                  </a:lnTo>
                  <a:lnTo>
                    <a:pt x="9" y="87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1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3" name="Line 442"/>
            <p:cNvSpPr>
              <a:spLocks noChangeShapeType="1"/>
            </p:cNvSpPr>
            <p:nvPr/>
          </p:nvSpPr>
          <p:spPr bwMode="auto">
            <a:xfrm>
              <a:off x="3170" y="23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4" name="Freeform 443"/>
            <p:cNvSpPr>
              <a:spLocks/>
            </p:cNvSpPr>
            <p:nvPr/>
          </p:nvSpPr>
          <p:spPr bwMode="auto">
            <a:xfrm>
              <a:off x="3116" y="2328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2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3"/>
                  </a:lnTo>
                  <a:lnTo>
                    <a:pt x="112" y="270"/>
                  </a:lnTo>
                  <a:lnTo>
                    <a:pt x="136" y="271"/>
                  </a:lnTo>
                  <a:lnTo>
                    <a:pt x="159" y="270"/>
                  </a:lnTo>
                  <a:lnTo>
                    <a:pt x="181" y="263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2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5" name="Line 444"/>
            <p:cNvSpPr>
              <a:spLocks noChangeShapeType="1"/>
            </p:cNvSpPr>
            <p:nvPr/>
          </p:nvSpPr>
          <p:spPr bwMode="auto">
            <a:xfrm>
              <a:off x="3629" y="329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6" name="Freeform 445"/>
            <p:cNvSpPr>
              <a:spLocks/>
            </p:cNvSpPr>
            <p:nvPr/>
          </p:nvSpPr>
          <p:spPr bwMode="auto">
            <a:xfrm>
              <a:off x="3575" y="3267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3" y="7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3" y="2"/>
                  </a:lnTo>
                  <a:lnTo>
                    <a:pt x="90" y="7"/>
                  </a:lnTo>
                  <a:lnTo>
                    <a:pt x="68" y="17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4" y="112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1"/>
                  </a:lnTo>
                  <a:lnTo>
                    <a:pt x="90" y="262"/>
                  </a:lnTo>
                  <a:lnTo>
                    <a:pt x="113" y="269"/>
                  </a:lnTo>
                  <a:lnTo>
                    <a:pt x="135" y="270"/>
                  </a:lnTo>
                  <a:lnTo>
                    <a:pt x="160" y="269"/>
                  </a:lnTo>
                  <a:lnTo>
                    <a:pt x="183" y="262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7" name="Line 446"/>
            <p:cNvSpPr>
              <a:spLocks noChangeShapeType="1"/>
            </p:cNvSpPr>
            <p:nvPr/>
          </p:nvSpPr>
          <p:spPr bwMode="auto">
            <a:xfrm>
              <a:off x="3078" y="316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8" name="Freeform 447"/>
            <p:cNvSpPr>
              <a:spLocks/>
            </p:cNvSpPr>
            <p:nvPr/>
          </p:nvSpPr>
          <p:spPr bwMode="auto">
            <a:xfrm>
              <a:off x="3025" y="3134"/>
              <a:ext cx="53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1" y="67"/>
                  </a:lnTo>
                  <a:lnTo>
                    <a:pt x="237" y="49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6" y="18"/>
                  </a:lnTo>
                  <a:lnTo>
                    <a:pt x="46" y="31"/>
                  </a:lnTo>
                  <a:lnTo>
                    <a:pt x="31" y="49"/>
                  </a:lnTo>
                  <a:lnTo>
                    <a:pt x="17" y="67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6" y="182"/>
                  </a:lnTo>
                  <a:lnTo>
                    <a:pt x="17" y="204"/>
                  </a:lnTo>
                  <a:lnTo>
                    <a:pt x="31" y="222"/>
                  </a:lnTo>
                  <a:lnTo>
                    <a:pt x="46" y="240"/>
                  </a:lnTo>
                  <a:lnTo>
                    <a:pt x="66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7" y="222"/>
                  </a:lnTo>
                  <a:lnTo>
                    <a:pt x="251" y="204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69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79" name="Line 448"/>
            <p:cNvSpPr>
              <a:spLocks noChangeShapeType="1"/>
            </p:cNvSpPr>
            <p:nvPr/>
          </p:nvSpPr>
          <p:spPr bwMode="auto">
            <a:xfrm>
              <a:off x="2773" y="331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0" name="Freeform 449"/>
            <p:cNvSpPr>
              <a:spLocks/>
            </p:cNvSpPr>
            <p:nvPr/>
          </p:nvSpPr>
          <p:spPr bwMode="auto">
            <a:xfrm>
              <a:off x="2719" y="3291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3" y="48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3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1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4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1" name="Line 450"/>
            <p:cNvSpPr>
              <a:spLocks noChangeShapeType="1"/>
            </p:cNvSpPr>
            <p:nvPr/>
          </p:nvSpPr>
          <p:spPr bwMode="auto">
            <a:xfrm>
              <a:off x="2728" y="239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2" name="Freeform 451"/>
            <p:cNvSpPr>
              <a:spLocks/>
            </p:cNvSpPr>
            <p:nvPr/>
          </p:nvSpPr>
          <p:spPr bwMode="auto">
            <a:xfrm>
              <a:off x="2674" y="2371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70" y="113"/>
                  </a:lnTo>
                  <a:lnTo>
                    <a:pt x="263" y="89"/>
                  </a:lnTo>
                  <a:lnTo>
                    <a:pt x="252" y="69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9"/>
                  </a:lnTo>
                  <a:lnTo>
                    <a:pt x="8" y="89"/>
                  </a:lnTo>
                  <a:lnTo>
                    <a:pt x="3" y="113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3"/>
                  </a:lnTo>
                  <a:lnTo>
                    <a:pt x="18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70"/>
                  </a:lnTo>
                  <a:lnTo>
                    <a:pt x="137" y="271"/>
                  </a:lnTo>
                  <a:lnTo>
                    <a:pt x="160" y="270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3" y="183"/>
                  </a:lnTo>
                  <a:lnTo>
                    <a:pt x="270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3" name="Line 452"/>
            <p:cNvSpPr>
              <a:spLocks noChangeShapeType="1"/>
            </p:cNvSpPr>
            <p:nvPr/>
          </p:nvSpPr>
          <p:spPr bwMode="auto">
            <a:xfrm>
              <a:off x="3814" y="32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4" name="Freeform 453"/>
            <p:cNvSpPr>
              <a:spLocks/>
            </p:cNvSpPr>
            <p:nvPr/>
          </p:nvSpPr>
          <p:spPr bwMode="auto">
            <a:xfrm>
              <a:off x="3760" y="3223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3" y="66"/>
                  </a:lnTo>
                  <a:lnTo>
                    <a:pt x="238" y="46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6"/>
                  </a:lnTo>
                  <a:lnTo>
                    <a:pt x="18" y="66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8" y="237"/>
                  </a:lnTo>
                  <a:lnTo>
                    <a:pt x="67" y="251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2" y="251"/>
                  </a:lnTo>
                  <a:lnTo>
                    <a:pt x="222" y="237"/>
                  </a:lnTo>
                  <a:lnTo>
                    <a:pt x="238" y="222"/>
                  </a:lnTo>
                  <a:lnTo>
                    <a:pt x="253" y="202"/>
                  </a:lnTo>
                  <a:lnTo>
                    <a:pt x="261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5" name="Line 454"/>
            <p:cNvSpPr>
              <a:spLocks noChangeShapeType="1"/>
            </p:cNvSpPr>
            <p:nvPr/>
          </p:nvSpPr>
          <p:spPr bwMode="auto">
            <a:xfrm>
              <a:off x="3200" y="268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6" name="Freeform 455"/>
            <p:cNvSpPr>
              <a:spLocks/>
            </p:cNvSpPr>
            <p:nvPr/>
          </p:nvSpPr>
          <p:spPr bwMode="auto">
            <a:xfrm>
              <a:off x="3146" y="2654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3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3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9" y="269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3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7" name="Line 456"/>
            <p:cNvSpPr>
              <a:spLocks noChangeShapeType="1"/>
            </p:cNvSpPr>
            <p:nvPr/>
          </p:nvSpPr>
          <p:spPr bwMode="auto">
            <a:xfrm>
              <a:off x="2990" y="22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8" name="Freeform 457"/>
            <p:cNvSpPr>
              <a:spLocks/>
            </p:cNvSpPr>
            <p:nvPr/>
          </p:nvSpPr>
          <p:spPr bwMode="auto">
            <a:xfrm>
              <a:off x="2936" y="223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9" y="112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3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3" y="48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3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1"/>
                  </a:lnTo>
                  <a:lnTo>
                    <a:pt x="253" y="204"/>
                  </a:lnTo>
                  <a:lnTo>
                    <a:pt x="264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89" name="Line 458"/>
            <p:cNvSpPr>
              <a:spLocks noChangeShapeType="1"/>
            </p:cNvSpPr>
            <p:nvPr/>
          </p:nvSpPr>
          <p:spPr bwMode="auto">
            <a:xfrm>
              <a:off x="3238" y="284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0" name="Freeform 459"/>
            <p:cNvSpPr>
              <a:spLocks/>
            </p:cNvSpPr>
            <p:nvPr/>
          </p:nvSpPr>
          <p:spPr bwMode="auto">
            <a:xfrm>
              <a:off x="3184" y="282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2" y="17"/>
                  </a:lnTo>
                  <a:lnTo>
                    <a:pt x="182" y="7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7" y="17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2"/>
                  </a:lnTo>
                  <a:lnTo>
                    <a:pt x="31" y="221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60" y="269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9" y="221"/>
                  </a:lnTo>
                  <a:lnTo>
                    <a:pt x="253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1" name="Line 460"/>
            <p:cNvSpPr>
              <a:spLocks noChangeShapeType="1"/>
            </p:cNvSpPr>
            <p:nvPr/>
          </p:nvSpPr>
          <p:spPr bwMode="auto">
            <a:xfrm>
              <a:off x="2728" y="284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2" name="Freeform 461"/>
            <p:cNvSpPr>
              <a:spLocks/>
            </p:cNvSpPr>
            <p:nvPr/>
          </p:nvSpPr>
          <p:spPr bwMode="auto">
            <a:xfrm>
              <a:off x="2674" y="2817"/>
              <a:ext cx="54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6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1" y="68"/>
                  </a:lnTo>
                  <a:lnTo>
                    <a:pt x="237" y="48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0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6" y="19"/>
                  </a:lnTo>
                  <a:lnTo>
                    <a:pt x="46" y="32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6" y="89"/>
                  </a:lnTo>
                  <a:lnTo>
                    <a:pt x="1" y="112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6" y="181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6" y="240"/>
                  </a:lnTo>
                  <a:lnTo>
                    <a:pt x="66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0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7" y="223"/>
                  </a:lnTo>
                  <a:lnTo>
                    <a:pt x="251" y="203"/>
                  </a:lnTo>
                  <a:lnTo>
                    <a:pt x="261" y="181"/>
                  </a:lnTo>
                  <a:lnTo>
                    <a:pt x="268" y="161"/>
                  </a:lnTo>
                  <a:lnTo>
                    <a:pt x="269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3" name="Line 462"/>
            <p:cNvSpPr>
              <a:spLocks noChangeShapeType="1"/>
            </p:cNvSpPr>
            <p:nvPr/>
          </p:nvSpPr>
          <p:spPr bwMode="auto">
            <a:xfrm>
              <a:off x="3137" y="26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4" name="Freeform 463"/>
            <p:cNvSpPr>
              <a:spLocks/>
            </p:cNvSpPr>
            <p:nvPr/>
          </p:nvSpPr>
          <p:spPr bwMode="auto">
            <a:xfrm>
              <a:off x="3083" y="2626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1" y="67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7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1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8"/>
                  </a:lnTo>
                  <a:lnTo>
                    <a:pt x="67" y="251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2" y="251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1" y="202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5" name="Line 464"/>
            <p:cNvSpPr>
              <a:spLocks noChangeShapeType="1"/>
            </p:cNvSpPr>
            <p:nvPr/>
          </p:nvSpPr>
          <p:spPr bwMode="auto">
            <a:xfrm>
              <a:off x="2792" y="306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6" name="Freeform 465"/>
            <p:cNvSpPr>
              <a:spLocks/>
            </p:cNvSpPr>
            <p:nvPr/>
          </p:nvSpPr>
          <p:spPr bwMode="auto">
            <a:xfrm>
              <a:off x="2738" y="3036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4"/>
                  </a:moveTo>
                  <a:lnTo>
                    <a:pt x="269" y="111"/>
                  </a:lnTo>
                  <a:lnTo>
                    <a:pt x="264" y="88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3" y="8"/>
                  </a:lnTo>
                  <a:lnTo>
                    <a:pt x="160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3" y="49"/>
                  </a:lnTo>
                  <a:lnTo>
                    <a:pt x="18" y="67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3" y="223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7" y="272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4" y="182"/>
                  </a:lnTo>
                  <a:lnTo>
                    <a:pt x="269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7" name="Line 466"/>
            <p:cNvSpPr>
              <a:spLocks noChangeShapeType="1"/>
            </p:cNvSpPr>
            <p:nvPr/>
          </p:nvSpPr>
          <p:spPr bwMode="auto">
            <a:xfrm>
              <a:off x="3032" y="23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8" name="Freeform 467"/>
            <p:cNvSpPr>
              <a:spLocks/>
            </p:cNvSpPr>
            <p:nvPr/>
          </p:nvSpPr>
          <p:spPr bwMode="auto">
            <a:xfrm>
              <a:off x="2978" y="235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90" y="9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499" name="Line 468"/>
            <p:cNvSpPr>
              <a:spLocks noChangeShapeType="1"/>
            </p:cNvSpPr>
            <p:nvPr/>
          </p:nvSpPr>
          <p:spPr bwMode="auto">
            <a:xfrm>
              <a:off x="3328" y="231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0" name="Freeform 469"/>
            <p:cNvSpPr>
              <a:spLocks/>
            </p:cNvSpPr>
            <p:nvPr/>
          </p:nvSpPr>
          <p:spPr bwMode="auto">
            <a:xfrm>
              <a:off x="3274" y="2287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5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2" y="18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3" y="113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1" name="Line 470"/>
            <p:cNvSpPr>
              <a:spLocks noChangeShapeType="1"/>
            </p:cNvSpPr>
            <p:nvPr/>
          </p:nvSpPr>
          <p:spPr bwMode="auto">
            <a:xfrm>
              <a:off x="2956" y="268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2" name="Freeform 471"/>
            <p:cNvSpPr>
              <a:spLocks/>
            </p:cNvSpPr>
            <p:nvPr/>
          </p:nvSpPr>
          <p:spPr bwMode="auto">
            <a:xfrm>
              <a:off x="2902" y="2654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3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4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4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3" name="Line 472"/>
            <p:cNvSpPr>
              <a:spLocks noChangeShapeType="1"/>
            </p:cNvSpPr>
            <p:nvPr/>
          </p:nvSpPr>
          <p:spPr bwMode="auto">
            <a:xfrm>
              <a:off x="2894" y="235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4" name="Freeform 473"/>
            <p:cNvSpPr>
              <a:spLocks/>
            </p:cNvSpPr>
            <p:nvPr/>
          </p:nvSpPr>
          <p:spPr bwMode="auto">
            <a:xfrm>
              <a:off x="2840" y="232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70" y="111"/>
                  </a:lnTo>
                  <a:lnTo>
                    <a:pt x="264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7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3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3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7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4" y="182"/>
                  </a:lnTo>
                  <a:lnTo>
                    <a:pt x="270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5" name="Line 474"/>
            <p:cNvSpPr>
              <a:spLocks noChangeShapeType="1"/>
            </p:cNvSpPr>
            <p:nvPr/>
          </p:nvSpPr>
          <p:spPr bwMode="auto">
            <a:xfrm>
              <a:off x="2793" y="285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6" name="Freeform 475"/>
            <p:cNvSpPr>
              <a:spLocks/>
            </p:cNvSpPr>
            <p:nvPr/>
          </p:nvSpPr>
          <p:spPr bwMode="auto">
            <a:xfrm>
              <a:off x="2739" y="2825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3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8" y="18"/>
                  </a:lnTo>
                  <a:lnTo>
                    <a:pt x="48" y="33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9" y="264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7" name="Line 476"/>
            <p:cNvSpPr>
              <a:spLocks noChangeShapeType="1"/>
            </p:cNvSpPr>
            <p:nvPr/>
          </p:nvSpPr>
          <p:spPr bwMode="auto">
            <a:xfrm>
              <a:off x="2643" y="26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8" name="Freeform 477"/>
            <p:cNvSpPr>
              <a:spLocks/>
            </p:cNvSpPr>
            <p:nvPr/>
          </p:nvSpPr>
          <p:spPr bwMode="auto">
            <a:xfrm>
              <a:off x="2588" y="2608"/>
              <a:ext cx="55" cy="55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68" y="113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9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2" y="113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9" y="252"/>
                  </a:lnTo>
                  <a:lnTo>
                    <a:pt x="89" y="262"/>
                  </a:lnTo>
                  <a:lnTo>
                    <a:pt x="111" y="270"/>
                  </a:lnTo>
                  <a:lnTo>
                    <a:pt x="136" y="271"/>
                  </a:lnTo>
                  <a:lnTo>
                    <a:pt x="159" y="270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09" name="Line 478"/>
            <p:cNvSpPr>
              <a:spLocks noChangeShapeType="1"/>
            </p:cNvSpPr>
            <p:nvPr/>
          </p:nvSpPr>
          <p:spPr bwMode="auto">
            <a:xfrm>
              <a:off x="3274" y="281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0" name="Freeform 479"/>
            <p:cNvSpPr>
              <a:spLocks/>
            </p:cNvSpPr>
            <p:nvPr/>
          </p:nvSpPr>
          <p:spPr bwMode="auto">
            <a:xfrm>
              <a:off x="3220" y="2787"/>
              <a:ext cx="54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8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8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6" y="271"/>
                  </a:lnTo>
                  <a:lnTo>
                    <a:pt x="160" y="269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38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1" name="Line 480"/>
            <p:cNvSpPr>
              <a:spLocks noChangeShapeType="1"/>
            </p:cNvSpPr>
            <p:nvPr/>
          </p:nvSpPr>
          <p:spPr bwMode="auto">
            <a:xfrm>
              <a:off x="3100" y="365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2" name="Freeform 481"/>
            <p:cNvSpPr>
              <a:spLocks/>
            </p:cNvSpPr>
            <p:nvPr/>
          </p:nvSpPr>
          <p:spPr bwMode="auto">
            <a:xfrm>
              <a:off x="3046" y="3630"/>
              <a:ext cx="54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6"/>
                  </a:moveTo>
                  <a:lnTo>
                    <a:pt x="269" y="113"/>
                  </a:lnTo>
                  <a:lnTo>
                    <a:pt x="263" y="89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2" y="9"/>
                  </a:lnTo>
                  <a:lnTo>
                    <a:pt x="161" y="3"/>
                  </a:lnTo>
                  <a:lnTo>
                    <a:pt x="137" y="0"/>
                  </a:lnTo>
                  <a:lnTo>
                    <a:pt x="112" y="3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9"/>
                  </a:lnTo>
                  <a:lnTo>
                    <a:pt x="9" y="89"/>
                  </a:lnTo>
                  <a:lnTo>
                    <a:pt x="4" y="113"/>
                  </a:lnTo>
                  <a:lnTo>
                    <a:pt x="0" y="136"/>
                  </a:lnTo>
                  <a:lnTo>
                    <a:pt x="4" y="160"/>
                  </a:lnTo>
                  <a:lnTo>
                    <a:pt x="9" y="183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2" y="269"/>
                  </a:lnTo>
                  <a:lnTo>
                    <a:pt x="137" y="271"/>
                  </a:lnTo>
                  <a:lnTo>
                    <a:pt x="161" y="269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69" y="160"/>
                  </a:lnTo>
                  <a:lnTo>
                    <a:pt x="272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3" name="Line 482"/>
            <p:cNvSpPr>
              <a:spLocks noChangeShapeType="1"/>
            </p:cNvSpPr>
            <p:nvPr/>
          </p:nvSpPr>
          <p:spPr bwMode="auto">
            <a:xfrm>
              <a:off x="3462" y="25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4" name="Freeform 483"/>
            <p:cNvSpPr>
              <a:spLocks/>
            </p:cNvSpPr>
            <p:nvPr/>
          </p:nvSpPr>
          <p:spPr bwMode="auto">
            <a:xfrm>
              <a:off x="3408" y="2520"/>
              <a:ext cx="54" cy="54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w 272"/>
                <a:gd name="T31" fmla="*/ 0 h 271"/>
                <a:gd name="T32" fmla="*/ 0 w 272"/>
                <a:gd name="T33" fmla="*/ 0 h 271"/>
                <a:gd name="T34" fmla="*/ 0 w 272"/>
                <a:gd name="T35" fmla="*/ 0 h 271"/>
                <a:gd name="T36" fmla="*/ 0 w 272"/>
                <a:gd name="T37" fmla="*/ 0 h 271"/>
                <a:gd name="T38" fmla="*/ 0 w 272"/>
                <a:gd name="T39" fmla="*/ 0 h 271"/>
                <a:gd name="T40" fmla="*/ 0 w 272"/>
                <a:gd name="T41" fmla="*/ 0 h 271"/>
                <a:gd name="T42" fmla="*/ 0 w 272"/>
                <a:gd name="T43" fmla="*/ 0 h 271"/>
                <a:gd name="T44" fmla="*/ 0 w 272"/>
                <a:gd name="T45" fmla="*/ 0 h 271"/>
                <a:gd name="T46" fmla="*/ 0 w 272"/>
                <a:gd name="T47" fmla="*/ 0 h 271"/>
                <a:gd name="T48" fmla="*/ 0 w 272"/>
                <a:gd name="T49" fmla="*/ 0 h 271"/>
                <a:gd name="T50" fmla="*/ 0 w 272"/>
                <a:gd name="T51" fmla="*/ 0 h 271"/>
                <a:gd name="T52" fmla="*/ 0 w 272"/>
                <a:gd name="T53" fmla="*/ 0 h 271"/>
                <a:gd name="T54" fmla="*/ 0 w 272"/>
                <a:gd name="T55" fmla="*/ 0 h 271"/>
                <a:gd name="T56" fmla="*/ 0 w 272"/>
                <a:gd name="T57" fmla="*/ 0 h 271"/>
                <a:gd name="T58" fmla="*/ 0 w 272"/>
                <a:gd name="T59" fmla="*/ 0 h 271"/>
                <a:gd name="T60" fmla="*/ 0 w 272"/>
                <a:gd name="T61" fmla="*/ 0 h 271"/>
                <a:gd name="T62" fmla="*/ 0 w 272"/>
                <a:gd name="T63" fmla="*/ 0 h 271"/>
                <a:gd name="T64" fmla="*/ 0 w 272"/>
                <a:gd name="T65" fmla="*/ 0 h 271"/>
                <a:gd name="T66" fmla="*/ 0 w 272"/>
                <a:gd name="T67" fmla="*/ 0 h 271"/>
                <a:gd name="T68" fmla="*/ 0 w 272"/>
                <a:gd name="T69" fmla="*/ 0 h 271"/>
                <a:gd name="T70" fmla="*/ 0 w 272"/>
                <a:gd name="T71" fmla="*/ 0 h 271"/>
                <a:gd name="T72" fmla="*/ 0 w 272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1"/>
                <a:gd name="T113" fmla="*/ 272 w 272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1">
                  <a:moveTo>
                    <a:pt x="272" y="135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9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91" y="8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60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91" y="262"/>
                  </a:lnTo>
                  <a:lnTo>
                    <a:pt x="111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0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5" name="Line 484"/>
            <p:cNvSpPr>
              <a:spLocks noChangeShapeType="1"/>
            </p:cNvSpPr>
            <p:nvPr/>
          </p:nvSpPr>
          <p:spPr bwMode="auto">
            <a:xfrm>
              <a:off x="2929" y="279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6" name="Freeform 485"/>
            <p:cNvSpPr>
              <a:spLocks/>
            </p:cNvSpPr>
            <p:nvPr/>
          </p:nvSpPr>
          <p:spPr bwMode="auto">
            <a:xfrm>
              <a:off x="2875" y="2770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1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9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60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7" name="Line 486"/>
            <p:cNvSpPr>
              <a:spLocks noChangeShapeType="1"/>
            </p:cNvSpPr>
            <p:nvPr/>
          </p:nvSpPr>
          <p:spPr bwMode="auto">
            <a:xfrm>
              <a:off x="3152" y="291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8" name="Freeform 487"/>
            <p:cNvSpPr>
              <a:spLocks/>
            </p:cNvSpPr>
            <p:nvPr/>
          </p:nvSpPr>
          <p:spPr bwMode="auto">
            <a:xfrm>
              <a:off x="3098" y="2892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8"/>
                  </a:lnTo>
                  <a:lnTo>
                    <a:pt x="238" y="222"/>
                  </a:lnTo>
                  <a:lnTo>
                    <a:pt x="252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19" name="Line 488"/>
            <p:cNvSpPr>
              <a:spLocks noChangeShapeType="1"/>
            </p:cNvSpPr>
            <p:nvPr/>
          </p:nvSpPr>
          <p:spPr bwMode="auto">
            <a:xfrm>
              <a:off x="2659" y="170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0" name="Freeform 489"/>
            <p:cNvSpPr>
              <a:spLocks/>
            </p:cNvSpPr>
            <p:nvPr/>
          </p:nvSpPr>
          <p:spPr bwMode="auto">
            <a:xfrm>
              <a:off x="2605" y="167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1" name="Line 490"/>
            <p:cNvSpPr>
              <a:spLocks noChangeShapeType="1"/>
            </p:cNvSpPr>
            <p:nvPr/>
          </p:nvSpPr>
          <p:spPr bwMode="auto">
            <a:xfrm>
              <a:off x="2944" y="27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2" name="Freeform 491"/>
            <p:cNvSpPr>
              <a:spLocks/>
            </p:cNvSpPr>
            <p:nvPr/>
          </p:nvSpPr>
          <p:spPr bwMode="auto">
            <a:xfrm>
              <a:off x="2890" y="275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7" y="89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5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4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1" y="264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8" y="222"/>
                  </a:lnTo>
                  <a:lnTo>
                    <a:pt x="252" y="205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3" name="Line 492"/>
            <p:cNvSpPr>
              <a:spLocks noChangeShapeType="1"/>
            </p:cNvSpPr>
            <p:nvPr/>
          </p:nvSpPr>
          <p:spPr bwMode="auto">
            <a:xfrm>
              <a:off x="3290" y="329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4" name="Freeform 493"/>
            <p:cNvSpPr>
              <a:spLocks/>
            </p:cNvSpPr>
            <p:nvPr/>
          </p:nvSpPr>
          <p:spPr bwMode="auto">
            <a:xfrm>
              <a:off x="3236" y="326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59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9" y="17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4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9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6" y="270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5" name="Line 494"/>
            <p:cNvSpPr>
              <a:spLocks noChangeShapeType="1"/>
            </p:cNvSpPr>
            <p:nvPr/>
          </p:nvSpPr>
          <p:spPr bwMode="auto">
            <a:xfrm>
              <a:off x="2777" y="300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6" name="Freeform 495"/>
            <p:cNvSpPr>
              <a:spLocks/>
            </p:cNvSpPr>
            <p:nvPr/>
          </p:nvSpPr>
          <p:spPr bwMode="auto">
            <a:xfrm>
              <a:off x="2723" y="298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6" y="181"/>
                  </a:lnTo>
                  <a:lnTo>
                    <a:pt x="17" y="202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3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3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2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7" name="Line 496"/>
            <p:cNvSpPr>
              <a:spLocks noChangeShapeType="1"/>
            </p:cNvSpPr>
            <p:nvPr/>
          </p:nvSpPr>
          <p:spPr bwMode="auto">
            <a:xfrm>
              <a:off x="2738" y="206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8" name="Freeform 497"/>
            <p:cNvSpPr>
              <a:spLocks/>
            </p:cNvSpPr>
            <p:nvPr/>
          </p:nvSpPr>
          <p:spPr bwMode="auto">
            <a:xfrm>
              <a:off x="2684" y="2040"/>
              <a:ext cx="54" cy="55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9" y="114"/>
                  </a:lnTo>
                  <a:lnTo>
                    <a:pt x="264" y="90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0" y="3"/>
                  </a:lnTo>
                  <a:lnTo>
                    <a:pt x="137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8" y="69"/>
                  </a:lnTo>
                  <a:lnTo>
                    <a:pt x="9" y="90"/>
                  </a:lnTo>
                  <a:lnTo>
                    <a:pt x="3" y="114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7" y="272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4" y="183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29" name="Line 498"/>
            <p:cNvSpPr>
              <a:spLocks noChangeShapeType="1"/>
            </p:cNvSpPr>
            <p:nvPr/>
          </p:nvSpPr>
          <p:spPr bwMode="auto">
            <a:xfrm>
              <a:off x="3927" y="323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0" name="Freeform 499"/>
            <p:cNvSpPr>
              <a:spLocks/>
            </p:cNvSpPr>
            <p:nvPr/>
          </p:nvSpPr>
          <p:spPr bwMode="auto">
            <a:xfrm>
              <a:off x="3873" y="321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1" name="Line 500"/>
            <p:cNvSpPr>
              <a:spLocks noChangeShapeType="1"/>
            </p:cNvSpPr>
            <p:nvPr/>
          </p:nvSpPr>
          <p:spPr bwMode="auto">
            <a:xfrm>
              <a:off x="3047" y="234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2" name="Freeform 501"/>
            <p:cNvSpPr>
              <a:spLocks/>
            </p:cNvSpPr>
            <p:nvPr/>
          </p:nvSpPr>
          <p:spPr bwMode="auto">
            <a:xfrm>
              <a:off x="2992" y="2315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9" y="110"/>
                  </a:lnTo>
                  <a:lnTo>
                    <a:pt x="263" y="87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4" y="17"/>
                  </a:lnTo>
                  <a:lnTo>
                    <a:pt x="183" y="8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90" y="8"/>
                  </a:lnTo>
                  <a:lnTo>
                    <a:pt x="68" y="17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7"/>
                  </a:lnTo>
                  <a:lnTo>
                    <a:pt x="4" y="110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61" y="268"/>
                  </a:lnTo>
                  <a:lnTo>
                    <a:pt x="183" y="262"/>
                  </a:lnTo>
                  <a:lnTo>
                    <a:pt x="204" y="252"/>
                  </a:lnTo>
                  <a:lnTo>
                    <a:pt x="223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3" name="Line 502"/>
            <p:cNvSpPr>
              <a:spLocks noChangeShapeType="1"/>
            </p:cNvSpPr>
            <p:nvPr/>
          </p:nvSpPr>
          <p:spPr bwMode="auto">
            <a:xfrm>
              <a:off x="3015" y="33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4" name="Freeform 503"/>
            <p:cNvSpPr>
              <a:spLocks/>
            </p:cNvSpPr>
            <p:nvPr/>
          </p:nvSpPr>
          <p:spPr bwMode="auto">
            <a:xfrm>
              <a:off x="2961" y="3321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7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5" name="Line 504"/>
            <p:cNvSpPr>
              <a:spLocks noChangeShapeType="1"/>
            </p:cNvSpPr>
            <p:nvPr/>
          </p:nvSpPr>
          <p:spPr bwMode="auto">
            <a:xfrm>
              <a:off x="3222" y="240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6" name="Freeform 505"/>
            <p:cNvSpPr>
              <a:spLocks/>
            </p:cNvSpPr>
            <p:nvPr/>
          </p:nvSpPr>
          <p:spPr bwMode="auto">
            <a:xfrm>
              <a:off x="3168" y="2378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0"/>
                  </a:lnTo>
                  <a:lnTo>
                    <a:pt x="263" y="87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7"/>
                  </a:lnTo>
                  <a:lnTo>
                    <a:pt x="1" y="110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7" name="Line 506"/>
            <p:cNvSpPr>
              <a:spLocks noChangeShapeType="1"/>
            </p:cNvSpPr>
            <p:nvPr/>
          </p:nvSpPr>
          <p:spPr bwMode="auto">
            <a:xfrm>
              <a:off x="3098" y="233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8" name="Freeform 507"/>
            <p:cNvSpPr>
              <a:spLocks/>
            </p:cNvSpPr>
            <p:nvPr/>
          </p:nvSpPr>
          <p:spPr bwMode="auto">
            <a:xfrm>
              <a:off x="3044" y="2306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70" y="112"/>
                  </a:lnTo>
                  <a:lnTo>
                    <a:pt x="263" y="89"/>
                  </a:lnTo>
                  <a:lnTo>
                    <a:pt x="252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60"/>
                  </a:lnTo>
                  <a:lnTo>
                    <a:pt x="8" y="183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7" y="270"/>
                  </a:lnTo>
                  <a:lnTo>
                    <a:pt x="160" y="269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3" y="183"/>
                  </a:lnTo>
                  <a:lnTo>
                    <a:pt x="270" y="160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39" name="Line 508"/>
            <p:cNvSpPr>
              <a:spLocks noChangeShapeType="1"/>
            </p:cNvSpPr>
            <p:nvPr/>
          </p:nvSpPr>
          <p:spPr bwMode="auto">
            <a:xfrm>
              <a:off x="3464" y="27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0" name="Freeform 509"/>
            <p:cNvSpPr>
              <a:spLocks/>
            </p:cNvSpPr>
            <p:nvPr/>
          </p:nvSpPr>
          <p:spPr bwMode="auto">
            <a:xfrm>
              <a:off x="3410" y="2772"/>
              <a:ext cx="54" cy="54"/>
            </a:xfrm>
            <a:custGeom>
              <a:avLst/>
              <a:gdLst>
                <a:gd name="T0" fmla="*/ 0 w 270"/>
                <a:gd name="T1" fmla="*/ 0 h 269"/>
                <a:gd name="T2" fmla="*/ 0 w 270"/>
                <a:gd name="T3" fmla="*/ 0 h 269"/>
                <a:gd name="T4" fmla="*/ 0 w 270"/>
                <a:gd name="T5" fmla="*/ 0 h 269"/>
                <a:gd name="T6" fmla="*/ 0 w 270"/>
                <a:gd name="T7" fmla="*/ 0 h 269"/>
                <a:gd name="T8" fmla="*/ 0 w 270"/>
                <a:gd name="T9" fmla="*/ 0 h 269"/>
                <a:gd name="T10" fmla="*/ 0 w 270"/>
                <a:gd name="T11" fmla="*/ 0 h 269"/>
                <a:gd name="T12" fmla="*/ 0 w 270"/>
                <a:gd name="T13" fmla="*/ 0 h 269"/>
                <a:gd name="T14" fmla="*/ 0 w 270"/>
                <a:gd name="T15" fmla="*/ 0 h 269"/>
                <a:gd name="T16" fmla="*/ 0 w 270"/>
                <a:gd name="T17" fmla="*/ 0 h 269"/>
                <a:gd name="T18" fmla="*/ 0 w 270"/>
                <a:gd name="T19" fmla="*/ 0 h 269"/>
                <a:gd name="T20" fmla="*/ 0 w 270"/>
                <a:gd name="T21" fmla="*/ 0 h 269"/>
                <a:gd name="T22" fmla="*/ 0 w 270"/>
                <a:gd name="T23" fmla="*/ 0 h 269"/>
                <a:gd name="T24" fmla="*/ 0 w 270"/>
                <a:gd name="T25" fmla="*/ 0 h 269"/>
                <a:gd name="T26" fmla="*/ 0 w 270"/>
                <a:gd name="T27" fmla="*/ 0 h 269"/>
                <a:gd name="T28" fmla="*/ 0 w 270"/>
                <a:gd name="T29" fmla="*/ 0 h 269"/>
                <a:gd name="T30" fmla="*/ 0 w 270"/>
                <a:gd name="T31" fmla="*/ 0 h 269"/>
                <a:gd name="T32" fmla="*/ 0 w 270"/>
                <a:gd name="T33" fmla="*/ 0 h 269"/>
                <a:gd name="T34" fmla="*/ 0 w 270"/>
                <a:gd name="T35" fmla="*/ 0 h 269"/>
                <a:gd name="T36" fmla="*/ 0 w 270"/>
                <a:gd name="T37" fmla="*/ 0 h 269"/>
                <a:gd name="T38" fmla="*/ 0 w 270"/>
                <a:gd name="T39" fmla="*/ 0 h 269"/>
                <a:gd name="T40" fmla="*/ 0 w 270"/>
                <a:gd name="T41" fmla="*/ 0 h 269"/>
                <a:gd name="T42" fmla="*/ 0 w 270"/>
                <a:gd name="T43" fmla="*/ 0 h 269"/>
                <a:gd name="T44" fmla="*/ 0 w 270"/>
                <a:gd name="T45" fmla="*/ 0 h 269"/>
                <a:gd name="T46" fmla="*/ 0 w 270"/>
                <a:gd name="T47" fmla="*/ 0 h 269"/>
                <a:gd name="T48" fmla="*/ 0 w 270"/>
                <a:gd name="T49" fmla="*/ 0 h 269"/>
                <a:gd name="T50" fmla="*/ 0 w 270"/>
                <a:gd name="T51" fmla="*/ 0 h 269"/>
                <a:gd name="T52" fmla="*/ 0 w 270"/>
                <a:gd name="T53" fmla="*/ 0 h 269"/>
                <a:gd name="T54" fmla="*/ 0 w 270"/>
                <a:gd name="T55" fmla="*/ 0 h 269"/>
                <a:gd name="T56" fmla="*/ 0 w 270"/>
                <a:gd name="T57" fmla="*/ 0 h 269"/>
                <a:gd name="T58" fmla="*/ 0 w 270"/>
                <a:gd name="T59" fmla="*/ 0 h 269"/>
                <a:gd name="T60" fmla="*/ 0 w 270"/>
                <a:gd name="T61" fmla="*/ 0 h 269"/>
                <a:gd name="T62" fmla="*/ 0 w 270"/>
                <a:gd name="T63" fmla="*/ 0 h 269"/>
                <a:gd name="T64" fmla="*/ 0 w 270"/>
                <a:gd name="T65" fmla="*/ 0 h 269"/>
                <a:gd name="T66" fmla="*/ 0 w 270"/>
                <a:gd name="T67" fmla="*/ 0 h 269"/>
                <a:gd name="T68" fmla="*/ 0 w 270"/>
                <a:gd name="T69" fmla="*/ 0 h 269"/>
                <a:gd name="T70" fmla="*/ 0 w 270"/>
                <a:gd name="T71" fmla="*/ 0 h 269"/>
                <a:gd name="T72" fmla="*/ 0 w 270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69"/>
                <a:gd name="T113" fmla="*/ 270 w 270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69">
                  <a:moveTo>
                    <a:pt x="270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7"/>
                  </a:lnTo>
                  <a:lnTo>
                    <a:pt x="222" y="31"/>
                  </a:lnTo>
                  <a:lnTo>
                    <a:pt x="203" y="17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9" y="31"/>
                  </a:lnTo>
                  <a:lnTo>
                    <a:pt x="32" y="47"/>
                  </a:lnTo>
                  <a:lnTo>
                    <a:pt x="18" y="66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1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1" name="Line 510"/>
            <p:cNvSpPr>
              <a:spLocks noChangeShapeType="1"/>
            </p:cNvSpPr>
            <p:nvPr/>
          </p:nvSpPr>
          <p:spPr bwMode="auto">
            <a:xfrm>
              <a:off x="3209" y="262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2" name="Freeform 511"/>
            <p:cNvSpPr>
              <a:spLocks/>
            </p:cNvSpPr>
            <p:nvPr/>
          </p:nvSpPr>
          <p:spPr bwMode="auto">
            <a:xfrm>
              <a:off x="3155" y="2597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2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60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0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60" y="269"/>
                  </a:lnTo>
                  <a:lnTo>
                    <a:pt x="182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3" name="Line 512"/>
            <p:cNvSpPr>
              <a:spLocks noChangeShapeType="1"/>
            </p:cNvSpPr>
            <p:nvPr/>
          </p:nvSpPr>
          <p:spPr bwMode="auto">
            <a:xfrm>
              <a:off x="3183" y="29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4" name="Freeform 513"/>
            <p:cNvSpPr>
              <a:spLocks/>
            </p:cNvSpPr>
            <p:nvPr/>
          </p:nvSpPr>
          <p:spPr bwMode="auto">
            <a:xfrm>
              <a:off x="3129" y="296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7" y="68"/>
                  </a:lnTo>
                  <a:lnTo>
                    <a:pt x="8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7" y="203"/>
                  </a:lnTo>
                  <a:lnTo>
                    <a:pt x="32" y="223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5" name="Line 514"/>
            <p:cNvSpPr>
              <a:spLocks noChangeShapeType="1"/>
            </p:cNvSpPr>
            <p:nvPr/>
          </p:nvSpPr>
          <p:spPr bwMode="auto">
            <a:xfrm>
              <a:off x="2919" y="340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6" name="Freeform 515"/>
            <p:cNvSpPr>
              <a:spLocks/>
            </p:cNvSpPr>
            <p:nvPr/>
          </p:nvSpPr>
          <p:spPr bwMode="auto">
            <a:xfrm>
              <a:off x="2865" y="3375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1" y="3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3" y="113"/>
                  </a:lnTo>
                  <a:lnTo>
                    <a:pt x="0" y="136"/>
                  </a:lnTo>
                  <a:lnTo>
                    <a:pt x="3" y="161"/>
                  </a:lnTo>
                  <a:lnTo>
                    <a:pt x="8" y="184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70"/>
                  </a:lnTo>
                  <a:lnTo>
                    <a:pt x="136" y="271"/>
                  </a:lnTo>
                  <a:lnTo>
                    <a:pt x="160" y="270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2" y="184"/>
                  </a:lnTo>
                  <a:lnTo>
                    <a:pt x="268" y="161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7" name="Line 516"/>
            <p:cNvSpPr>
              <a:spLocks noChangeShapeType="1"/>
            </p:cNvSpPr>
            <p:nvPr/>
          </p:nvSpPr>
          <p:spPr bwMode="auto">
            <a:xfrm>
              <a:off x="3282" y="351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8" name="Freeform 517"/>
            <p:cNvSpPr>
              <a:spLocks/>
            </p:cNvSpPr>
            <p:nvPr/>
          </p:nvSpPr>
          <p:spPr bwMode="auto">
            <a:xfrm>
              <a:off x="3228" y="3485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0"/>
                  </a:lnTo>
                  <a:lnTo>
                    <a:pt x="261" y="87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1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7" y="68"/>
                  </a:lnTo>
                  <a:lnTo>
                    <a:pt x="7" y="87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1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8" y="221"/>
                  </a:lnTo>
                  <a:lnTo>
                    <a:pt x="252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49" name="Line 518"/>
            <p:cNvSpPr>
              <a:spLocks noChangeShapeType="1"/>
            </p:cNvSpPr>
            <p:nvPr/>
          </p:nvSpPr>
          <p:spPr bwMode="auto">
            <a:xfrm>
              <a:off x="2488" y="32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0" name="Freeform 519"/>
            <p:cNvSpPr>
              <a:spLocks/>
            </p:cNvSpPr>
            <p:nvPr/>
          </p:nvSpPr>
          <p:spPr bwMode="auto">
            <a:xfrm>
              <a:off x="2434" y="3209"/>
              <a:ext cx="54" cy="54"/>
            </a:xfrm>
            <a:custGeom>
              <a:avLst/>
              <a:gdLst>
                <a:gd name="T0" fmla="*/ 0 w 271"/>
                <a:gd name="T1" fmla="*/ 0 h 269"/>
                <a:gd name="T2" fmla="*/ 0 w 271"/>
                <a:gd name="T3" fmla="*/ 0 h 269"/>
                <a:gd name="T4" fmla="*/ 0 w 271"/>
                <a:gd name="T5" fmla="*/ 0 h 269"/>
                <a:gd name="T6" fmla="*/ 0 w 271"/>
                <a:gd name="T7" fmla="*/ 0 h 269"/>
                <a:gd name="T8" fmla="*/ 0 w 271"/>
                <a:gd name="T9" fmla="*/ 0 h 269"/>
                <a:gd name="T10" fmla="*/ 0 w 271"/>
                <a:gd name="T11" fmla="*/ 0 h 269"/>
                <a:gd name="T12" fmla="*/ 0 w 271"/>
                <a:gd name="T13" fmla="*/ 0 h 269"/>
                <a:gd name="T14" fmla="*/ 0 w 271"/>
                <a:gd name="T15" fmla="*/ 0 h 269"/>
                <a:gd name="T16" fmla="*/ 0 w 271"/>
                <a:gd name="T17" fmla="*/ 0 h 269"/>
                <a:gd name="T18" fmla="*/ 0 w 271"/>
                <a:gd name="T19" fmla="*/ 0 h 269"/>
                <a:gd name="T20" fmla="*/ 0 w 271"/>
                <a:gd name="T21" fmla="*/ 0 h 269"/>
                <a:gd name="T22" fmla="*/ 0 w 271"/>
                <a:gd name="T23" fmla="*/ 0 h 269"/>
                <a:gd name="T24" fmla="*/ 0 w 271"/>
                <a:gd name="T25" fmla="*/ 0 h 269"/>
                <a:gd name="T26" fmla="*/ 0 w 271"/>
                <a:gd name="T27" fmla="*/ 0 h 269"/>
                <a:gd name="T28" fmla="*/ 0 w 271"/>
                <a:gd name="T29" fmla="*/ 0 h 269"/>
                <a:gd name="T30" fmla="*/ 0 w 271"/>
                <a:gd name="T31" fmla="*/ 0 h 269"/>
                <a:gd name="T32" fmla="*/ 0 w 271"/>
                <a:gd name="T33" fmla="*/ 0 h 269"/>
                <a:gd name="T34" fmla="*/ 0 w 271"/>
                <a:gd name="T35" fmla="*/ 0 h 269"/>
                <a:gd name="T36" fmla="*/ 0 w 271"/>
                <a:gd name="T37" fmla="*/ 0 h 269"/>
                <a:gd name="T38" fmla="*/ 0 w 271"/>
                <a:gd name="T39" fmla="*/ 0 h 269"/>
                <a:gd name="T40" fmla="*/ 0 w 271"/>
                <a:gd name="T41" fmla="*/ 0 h 269"/>
                <a:gd name="T42" fmla="*/ 0 w 271"/>
                <a:gd name="T43" fmla="*/ 0 h 269"/>
                <a:gd name="T44" fmla="*/ 0 w 271"/>
                <a:gd name="T45" fmla="*/ 0 h 269"/>
                <a:gd name="T46" fmla="*/ 0 w 271"/>
                <a:gd name="T47" fmla="*/ 0 h 269"/>
                <a:gd name="T48" fmla="*/ 0 w 271"/>
                <a:gd name="T49" fmla="*/ 0 h 269"/>
                <a:gd name="T50" fmla="*/ 0 w 271"/>
                <a:gd name="T51" fmla="*/ 0 h 269"/>
                <a:gd name="T52" fmla="*/ 0 w 271"/>
                <a:gd name="T53" fmla="*/ 0 h 269"/>
                <a:gd name="T54" fmla="*/ 0 w 271"/>
                <a:gd name="T55" fmla="*/ 0 h 269"/>
                <a:gd name="T56" fmla="*/ 0 w 271"/>
                <a:gd name="T57" fmla="*/ 0 h 269"/>
                <a:gd name="T58" fmla="*/ 0 w 271"/>
                <a:gd name="T59" fmla="*/ 0 h 269"/>
                <a:gd name="T60" fmla="*/ 0 w 271"/>
                <a:gd name="T61" fmla="*/ 0 h 269"/>
                <a:gd name="T62" fmla="*/ 0 w 271"/>
                <a:gd name="T63" fmla="*/ 0 h 269"/>
                <a:gd name="T64" fmla="*/ 0 w 271"/>
                <a:gd name="T65" fmla="*/ 0 h 269"/>
                <a:gd name="T66" fmla="*/ 0 w 271"/>
                <a:gd name="T67" fmla="*/ 0 h 269"/>
                <a:gd name="T68" fmla="*/ 0 w 271"/>
                <a:gd name="T69" fmla="*/ 0 h 269"/>
                <a:gd name="T70" fmla="*/ 0 w 271"/>
                <a:gd name="T71" fmla="*/ 0 h 269"/>
                <a:gd name="T72" fmla="*/ 0 w 271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69"/>
                <a:gd name="T113" fmla="*/ 271 w 271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69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2" y="1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2" y="268"/>
                  </a:lnTo>
                  <a:lnTo>
                    <a:pt x="135" y="269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1" name="Line 520"/>
            <p:cNvSpPr>
              <a:spLocks noChangeShapeType="1"/>
            </p:cNvSpPr>
            <p:nvPr/>
          </p:nvSpPr>
          <p:spPr bwMode="auto">
            <a:xfrm>
              <a:off x="3450" y="300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2" name="Freeform 521"/>
            <p:cNvSpPr>
              <a:spLocks/>
            </p:cNvSpPr>
            <p:nvPr/>
          </p:nvSpPr>
          <p:spPr bwMode="auto">
            <a:xfrm>
              <a:off x="3396" y="297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3" name="Line 522"/>
            <p:cNvSpPr>
              <a:spLocks noChangeShapeType="1"/>
            </p:cNvSpPr>
            <p:nvPr/>
          </p:nvSpPr>
          <p:spPr bwMode="auto">
            <a:xfrm>
              <a:off x="2870" y="191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4" name="Freeform 523"/>
            <p:cNvSpPr>
              <a:spLocks/>
            </p:cNvSpPr>
            <p:nvPr/>
          </p:nvSpPr>
          <p:spPr bwMode="auto">
            <a:xfrm>
              <a:off x="2816" y="188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0"/>
                  </a:lnTo>
                  <a:lnTo>
                    <a:pt x="263" y="87"/>
                  </a:lnTo>
                  <a:lnTo>
                    <a:pt x="253" y="65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1" y="6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6"/>
                  </a:lnTo>
                  <a:lnTo>
                    <a:pt x="68" y="17"/>
                  </a:lnTo>
                  <a:lnTo>
                    <a:pt x="49" y="30"/>
                  </a:lnTo>
                  <a:lnTo>
                    <a:pt x="32" y="48"/>
                  </a:lnTo>
                  <a:lnTo>
                    <a:pt x="19" y="65"/>
                  </a:lnTo>
                  <a:lnTo>
                    <a:pt x="9" y="87"/>
                  </a:lnTo>
                  <a:lnTo>
                    <a:pt x="2" y="110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1"/>
                  </a:lnTo>
                  <a:lnTo>
                    <a:pt x="49" y="237"/>
                  </a:lnTo>
                  <a:lnTo>
                    <a:pt x="68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3" y="237"/>
                  </a:lnTo>
                  <a:lnTo>
                    <a:pt x="240" y="221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5" name="Line 524"/>
            <p:cNvSpPr>
              <a:spLocks noChangeShapeType="1"/>
            </p:cNvSpPr>
            <p:nvPr/>
          </p:nvSpPr>
          <p:spPr bwMode="auto">
            <a:xfrm>
              <a:off x="2948" y="29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6" name="Freeform 525"/>
            <p:cNvSpPr>
              <a:spLocks/>
            </p:cNvSpPr>
            <p:nvPr/>
          </p:nvSpPr>
          <p:spPr bwMode="auto">
            <a:xfrm>
              <a:off x="2894" y="290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8" y="47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8" y="17"/>
                  </a:lnTo>
                  <a:lnTo>
                    <a:pt x="48" y="32"/>
                  </a:lnTo>
                  <a:lnTo>
                    <a:pt x="32" y="47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9" y="268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38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7" name="Line 526"/>
            <p:cNvSpPr>
              <a:spLocks noChangeShapeType="1"/>
            </p:cNvSpPr>
            <p:nvPr/>
          </p:nvSpPr>
          <p:spPr bwMode="auto">
            <a:xfrm>
              <a:off x="3705" y="319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8" name="Freeform 527"/>
            <p:cNvSpPr>
              <a:spLocks/>
            </p:cNvSpPr>
            <p:nvPr/>
          </p:nvSpPr>
          <p:spPr bwMode="auto">
            <a:xfrm>
              <a:off x="3651" y="3164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1" y="1"/>
                  </a:lnTo>
                  <a:lnTo>
                    <a:pt x="89" y="7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59" name="Line 528"/>
            <p:cNvSpPr>
              <a:spLocks noChangeShapeType="1"/>
            </p:cNvSpPr>
            <p:nvPr/>
          </p:nvSpPr>
          <p:spPr bwMode="auto">
            <a:xfrm>
              <a:off x="3761" y="346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0" name="Freeform 529"/>
            <p:cNvSpPr>
              <a:spLocks/>
            </p:cNvSpPr>
            <p:nvPr/>
          </p:nvSpPr>
          <p:spPr bwMode="auto">
            <a:xfrm>
              <a:off x="3707" y="343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9" y="111"/>
                  </a:lnTo>
                  <a:lnTo>
                    <a:pt x="264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8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8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8" y="68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38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69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1" name="Line 530"/>
            <p:cNvSpPr>
              <a:spLocks noChangeShapeType="1"/>
            </p:cNvSpPr>
            <p:nvPr/>
          </p:nvSpPr>
          <p:spPr bwMode="auto">
            <a:xfrm>
              <a:off x="3268" y="25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2" name="Freeform 531"/>
            <p:cNvSpPr>
              <a:spLocks/>
            </p:cNvSpPr>
            <p:nvPr/>
          </p:nvSpPr>
          <p:spPr bwMode="auto">
            <a:xfrm>
              <a:off x="3214" y="2558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6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7" y="89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59"/>
                  </a:lnTo>
                  <a:lnTo>
                    <a:pt x="7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6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3" name="Line 532"/>
            <p:cNvSpPr>
              <a:spLocks noChangeShapeType="1"/>
            </p:cNvSpPr>
            <p:nvPr/>
          </p:nvSpPr>
          <p:spPr bwMode="auto">
            <a:xfrm>
              <a:off x="3007" y="287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4" name="Freeform 533"/>
            <p:cNvSpPr>
              <a:spLocks/>
            </p:cNvSpPr>
            <p:nvPr/>
          </p:nvSpPr>
          <p:spPr bwMode="auto">
            <a:xfrm>
              <a:off x="2953" y="2849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8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7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7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5" name="Line 534"/>
            <p:cNvSpPr>
              <a:spLocks noChangeShapeType="1"/>
            </p:cNvSpPr>
            <p:nvPr/>
          </p:nvSpPr>
          <p:spPr bwMode="auto">
            <a:xfrm>
              <a:off x="3632" y="28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6" name="Freeform 535"/>
            <p:cNvSpPr>
              <a:spLocks/>
            </p:cNvSpPr>
            <p:nvPr/>
          </p:nvSpPr>
          <p:spPr bwMode="auto">
            <a:xfrm>
              <a:off x="3577" y="2828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3"/>
                  </a:lnTo>
                  <a:lnTo>
                    <a:pt x="204" y="19"/>
                  </a:lnTo>
                  <a:lnTo>
                    <a:pt x="183" y="9"/>
                  </a:lnTo>
                  <a:lnTo>
                    <a:pt x="161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90" y="9"/>
                  </a:lnTo>
                  <a:lnTo>
                    <a:pt x="69" y="19"/>
                  </a:lnTo>
                  <a:lnTo>
                    <a:pt x="49" y="33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4" y="112"/>
                  </a:lnTo>
                  <a:lnTo>
                    <a:pt x="0" y="135"/>
                  </a:lnTo>
                  <a:lnTo>
                    <a:pt x="4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40"/>
                  </a:lnTo>
                  <a:lnTo>
                    <a:pt x="69" y="253"/>
                  </a:lnTo>
                  <a:lnTo>
                    <a:pt x="90" y="264"/>
                  </a:lnTo>
                  <a:lnTo>
                    <a:pt x="112" y="269"/>
                  </a:lnTo>
                  <a:lnTo>
                    <a:pt x="137" y="270"/>
                  </a:lnTo>
                  <a:lnTo>
                    <a:pt x="161" y="269"/>
                  </a:lnTo>
                  <a:lnTo>
                    <a:pt x="183" y="264"/>
                  </a:lnTo>
                  <a:lnTo>
                    <a:pt x="204" y="253"/>
                  </a:lnTo>
                  <a:lnTo>
                    <a:pt x="223" y="240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70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7" name="Line 536"/>
            <p:cNvSpPr>
              <a:spLocks noChangeShapeType="1"/>
            </p:cNvSpPr>
            <p:nvPr/>
          </p:nvSpPr>
          <p:spPr bwMode="auto">
            <a:xfrm>
              <a:off x="2683" y="27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8" name="Freeform 537"/>
            <p:cNvSpPr>
              <a:spLocks/>
            </p:cNvSpPr>
            <p:nvPr/>
          </p:nvSpPr>
          <p:spPr bwMode="auto">
            <a:xfrm>
              <a:off x="2628" y="2722"/>
              <a:ext cx="55" cy="55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8" y="112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4" y="253"/>
                  </a:lnTo>
                  <a:lnTo>
                    <a:pt x="222" y="239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69" name="Line 538"/>
            <p:cNvSpPr>
              <a:spLocks noChangeShapeType="1"/>
            </p:cNvSpPr>
            <p:nvPr/>
          </p:nvSpPr>
          <p:spPr bwMode="auto">
            <a:xfrm>
              <a:off x="2380" y="224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0" name="Freeform 539"/>
            <p:cNvSpPr>
              <a:spLocks/>
            </p:cNvSpPr>
            <p:nvPr/>
          </p:nvSpPr>
          <p:spPr bwMode="auto">
            <a:xfrm>
              <a:off x="2326" y="222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9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3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3" y="1"/>
                  </a:lnTo>
                  <a:lnTo>
                    <a:pt x="90" y="7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9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3"/>
                  </a:lnTo>
                  <a:lnTo>
                    <a:pt x="90" y="263"/>
                  </a:lnTo>
                  <a:lnTo>
                    <a:pt x="113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1" name="Line 540"/>
            <p:cNvSpPr>
              <a:spLocks noChangeShapeType="1"/>
            </p:cNvSpPr>
            <p:nvPr/>
          </p:nvSpPr>
          <p:spPr bwMode="auto">
            <a:xfrm>
              <a:off x="3173" y="30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2" name="Freeform 541"/>
            <p:cNvSpPr>
              <a:spLocks/>
            </p:cNvSpPr>
            <p:nvPr/>
          </p:nvSpPr>
          <p:spPr bwMode="auto">
            <a:xfrm>
              <a:off x="3119" y="3013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2" y="253"/>
                  </a:lnTo>
                  <a:lnTo>
                    <a:pt x="222" y="238"/>
                  </a:lnTo>
                  <a:lnTo>
                    <a:pt x="238" y="222"/>
                  </a:lnTo>
                  <a:lnTo>
                    <a:pt x="252" y="202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3" name="Line 542"/>
            <p:cNvSpPr>
              <a:spLocks noChangeShapeType="1"/>
            </p:cNvSpPr>
            <p:nvPr/>
          </p:nvSpPr>
          <p:spPr bwMode="auto">
            <a:xfrm>
              <a:off x="2578" y="24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4" name="Freeform 543"/>
            <p:cNvSpPr>
              <a:spLocks/>
            </p:cNvSpPr>
            <p:nvPr/>
          </p:nvSpPr>
          <p:spPr bwMode="auto">
            <a:xfrm>
              <a:off x="2523" y="2409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1"/>
                  </a:lnTo>
                  <a:lnTo>
                    <a:pt x="264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3" y="17"/>
                  </a:lnTo>
                  <a:lnTo>
                    <a:pt x="183" y="9"/>
                  </a:lnTo>
                  <a:lnTo>
                    <a:pt x="159" y="2"/>
                  </a:lnTo>
                  <a:lnTo>
                    <a:pt x="138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7"/>
                  </a:lnTo>
                  <a:lnTo>
                    <a:pt x="49" y="32"/>
                  </a:lnTo>
                  <a:lnTo>
                    <a:pt x="33" y="48"/>
                  </a:lnTo>
                  <a:lnTo>
                    <a:pt x="19" y="68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3" y="222"/>
                  </a:lnTo>
                  <a:lnTo>
                    <a:pt x="49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8"/>
                  </a:lnTo>
                  <a:lnTo>
                    <a:pt x="138" y="270"/>
                  </a:lnTo>
                  <a:lnTo>
                    <a:pt x="159" y="268"/>
                  </a:lnTo>
                  <a:lnTo>
                    <a:pt x="183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4" y="181"/>
                  </a:lnTo>
                  <a:lnTo>
                    <a:pt x="270" y="158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5" name="Line 544"/>
            <p:cNvSpPr>
              <a:spLocks noChangeShapeType="1"/>
            </p:cNvSpPr>
            <p:nvPr/>
          </p:nvSpPr>
          <p:spPr bwMode="auto">
            <a:xfrm>
              <a:off x="3345" y="343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6" name="Freeform 545"/>
            <p:cNvSpPr>
              <a:spLocks/>
            </p:cNvSpPr>
            <p:nvPr/>
          </p:nvSpPr>
          <p:spPr bwMode="auto">
            <a:xfrm>
              <a:off x="3291" y="3408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2" y="32"/>
                  </a:lnTo>
                  <a:lnTo>
                    <a:pt x="203" y="17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7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7" name="Line 546"/>
            <p:cNvSpPr>
              <a:spLocks noChangeShapeType="1"/>
            </p:cNvSpPr>
            <p:nvPr/>
          </p:nvSpPr>
          <p:spPr bwMode="auto">
            <a:xfrm>
              <a:off x="3048" y="29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8" name="Freeform 547"/>
            <p:cNvSpPr>
              <a:spLocks/>
            </p:cNvSpPr>
            <p:nvPr/>
          </p:nvSpPr>
          <p:spPr bwMode="auto">
            <a:xfrm>
              <a:off x="2994" y="2923"/>
              <a:ext cx="54" cy="54"/>
            </a:xfrm>
            <a:custGeom>
              <a:avLst/>
              <a:gdLst>
                <a:gd name="T0" fmla="*/ 0 w 269"/>
                <a:gd name="T1" fmla="*/ 0 h 270"/>
                <a:gd name="T2" fmla="*/ 0 w 269"/>
                <a:gd name="T3" fmla="*/ 0 h 270"/>
                <a:gd name="T4" fmla="*/ 0 w 269"/>
                <a:gd name="T5" fmla="*/ 0 h 270"/>
                <a:gd name="T6" fmla="*/ 0 w 269"/>
                <a:gd name="T7" fmla="*/ 0 h 270"/>
                <a:gd name="T8" fmla="*/ 0 w 269"/>
                <a:gd name="T9" fmla="*/ 0 h 270"/>
                <a:gd name="T10" fmla="*/ 0 w 269"/>
                <a:gd name="T11" fmla="*/ 0 h 270"/>
                <a:gd name="T12" fmla="*/ 0 w 269"/>
                <a:gd name="T13" fmla="*/ 0 h 270"/>
                <a:gd name="T14" fmla="*/ 0 w 269"/>
                <a:gd name="T15" fmla="*/ 0 h 270"/>
                <a:gd name="T16" fmla="*/ 0 w 269"/>
                <a:gd name="T17" fmla="*/ 0 h 270"/>
                <a:gd name="T18" fmla="*/ 0 w 269"/>
                <a:gd name="T19" fmla="*/ 0 h 270"/>
                <a:gd name="T20" fmla="*/ 0 w 269"/>
                <a:gd name="T21" fmla="*/ 0 h 270"/>
                <a:gd name="T22" fmla="*/ 0 w 269"/>
                <a:gd name="T23" fmla="*/ 0 h 270"/>
                <a:gd name="T24" fmla="*/ 0 w 269"/>
                <a:gd name="T25" fmla="*/ 0 h 270"/>
                <a:gd name="T26" fmla="*/ 0 w 269"/>
                <a:gd name="T27" fmla="*/ 0 h 270"/>
                <a:gd name="T28" fmla="*/ 0 w 269"/>
                <a:gd name="T29" fmla="*/ 0 h 270"/>
                <a:gd name="T30" fmla="*/ 0 w 269"/>
                <a:gd name="T31" fmla="*/ 0 h 270"/>
                <a:gd name="T32" fmla="*/ 0 w 269"/>
                <a:gd name="T33" fmla="*/ 0 h 270"/>
                <a:gd name="T34" fmla="*/ 0 w 269"/>
                <a:gd name="T35" fmla="*/ 0 h 270"/>
                <a:gd name="T36" fmla="*/ 0 w 269"/>
                <a:gd name="T37" fmla="*/ 0 h 270"/>
                <a:gd name="T38" fmla="*/ 0 w 269"/>
                <a:gd name="T39" fmla="*/ 0 h 270"/>
                <a:gd name="T40" fmla="*/ 0 w 269"/>
                <a:gd name="T41" fmla="*/ 0 h 270"/>
                <a:gd name="T42" fmla="*/ 0 w 269"/>
                <a:gd name="T43" fmla="*/ 0 h 270"/>
                <a:gd name="T44" fmla="*/ 0 w 269"/>
                <a:gd name="T45" fmla="*/ 0 h 270"/>
                <a:gd name="T46" fmla="*/ 0 w 269"/>
                <a:gd name="T47" fmla="*/ 0 h 270"/>
                <a:gd name="T48" fmla="*/ 0 w 269"/>
                <a:gd name="T49" fmla="*/ 0 h 270"/>
                <a:gd name="T50" fmla="*/ 0 w 269"/>
                <a:gd name="T51" fmla="*/ 0 h 270"/>
                <a:gd name="T52" fmla="*/ 0 w 269"/>
                <a:gd name="T53" fmla="*/ 0 h 270"/>
                <a:gd name="T54" fmla="*/ 0 w 269"/>
                <a:gd name="T55" fmla="*/ 0 h 270"/>
                <a:gd name="T56" fmla="*/ 0 w 269"/>
                <a:gd name="T57" fmla="*/ 0 h 270"/>
                <a:gd name="T58" fmla="*/ 0 w 269"/>
                <a:gd name="T59" fmla="*/ 0 h 270"/>
                <a:gd name="T60" fmla="*/ 0 w 269"/>
                <a:gd name="T61" fmla="*/ 0 h 270"/>
                <a:gd name="T62" fmla="*/ 0 w 269"/>
                <a:gd name="T63" fmla="*/ 0 h 270"/>
                <a:gd name="T64" fmla="*/ 0 w 269"/>
                <a:gd name="T65" fmla="*/ 0 h 270"/>
                <a:gd name="T66" fmla="*/ 0 w 269"/>
                <a:gd name="T67" fmla="*/ 0 h 270"/>
                <a:gd name="T68" fmla="*/ 0 w 269"/>
                <a:gd name="T69" fmla="*/ 0 h 270"/>
                <a:gd name="T70" fmla="*/ 0 w 269"/>
                <a:gd name="T71" fmla="*/ 0 h 270"/>
                <a:gd name="T72" fmla="*/ 0 w 269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0"/>
                <a:gd name="T113" fmla="*/ 269 w 269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0">
                  <a:moveTo>
                    <a:pt x="269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8"/>
                  </a:lnTo>
                  <a:lnTo>
                    <a:pt x="47" y="31"/>
                  </a:lnTo>
                  <a:lnTo>
                    <a:pt x="32" y="48"/>
                  </a:lnTo>
                  <a:lnTo>
                    <a:pt x="17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7" y="202"/>
                  </a:lnTo>
                  <a:lnTo>
                    <a:pt x="32" y="222"/>
                  </a:lnTo>
                  <a:lnTo>
                    <a:pt x="47" y="238"/>
                  </a:lnTo>
                  <a:lnTo>
                    <a:pt x="67" y="251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0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1"/>
                  </a:lnTo>
                  <a:lnTo>
                    <a:pt x="222" y="238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69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79" name="Line 548"/>
            <p:cNvSpPr>
              <a:spLocks noChangeShapeType="1"/>
            </p:cNvSpPr>
            <p:nvPr/>
          </p:nvSpPr>
          <p:spPr bwMode="auto">
            <a:xfrm>
              <a:off x="3038" y="26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0" name="Freeform 549"/>
            <p:cNvSpPr>
              <a:spLocks/>
            </p:cNvSpPr>
            <p:nvPr/>
          </p:nvSpPr>
          <p:spPr bwMode="auto">
            <a:xfrm>
              <a:off x="2984" y="265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9" y="48"/>
                  </a:lnTo>
                  <a:lnTo>
                    <a:pt x="222" y="30"/>
                  </a:lnTo>
                  <a:lnTo>
                    <a:pt x="203" y="17"/>
                  </a:lnTo>
                  <a:lnTo>
                    <a:pt x="181" y="6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6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0" y="48"/>
                  </a:lnTo>
                  <a:lnTo>
                    <a:pt x="17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4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7" y="202"/>
                  </a:lnTo>
                  <a:lnTo>
                    <a:pt x="30" y="222"/>
                  </a:lnTo>
                  <a:lnTo>
                    <a:pt x="48" y="237"/>
                  </a:lnTo>
                  <a:lnTo>
                    <a:pt x="67" y="251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2" y="237"/>
                  </a:lnTo>
                  <a:lnTo>
                    <a:pt x="239" y="222"/>
                  </a:lnTo>
                  <a:lnTo>
                    <a:pt x="252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1" name="Line 550"/>
            <p:cNvSpPr>
              <a:spLocks noChangeShapeType="1"/>
            </p:cNvSpPr>
            <p:nvPr/>
          </p:nvSpPr>
          <p:spPr bwMode="auto">
            <a:xfrm>
              <a:off x="2963" y="162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2" name="Freeform 551"/>
            <p:cNvSpPr>
              <a:spLocks/>
            </p:cNvSpPr>
            <p:nvPr/>
          </p:nvSpPr>
          <p:spPr bwMode="auto">
            <a:xfrm>
              <a:off x="2909" y="1598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1" y="91"/>
                  </a:lnTo>
                  <a:lnTo>
                    <a:pt x="251" y="69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9"/>
                  </a:lnTo>
                  <a:lnTo>
                    <a:pt x="7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7" y="184"/>
                  </a:lnTo>
                  <a:lnTo>
                    <a:pt x="17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71"/>
                  </a:lnTo>
                  <a:lnTo>
                    <a:pt x="135" y="272"/>
                  </a:lnTo>
                  <a:lnTo>
                    <a:pt x="159" y="271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1" y="204"/>
                  </a:lnTo>
                  <a:lnTo>
                    <a:pt x="261" y="184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3" name="Line 552"/>
            <p:cNvSpPr>
              <a:spLocks noChangeShapeType="1"/>
            </p:cNvSpPr>
            <p:nvPr/>
          </p:nvSpPr>
          <p:spPr bwMode="auto">
            <a:xfrm>
              <a:off x="2564" y="225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4" name="Freeform 553"/>
            <p:cNvSpPr>
              <a:spLocks/>
            </p:cNvSpPr>
            <p:nvPr/>
          </p:nvSpPr>
          <p:spPr bwMode="auto">
            <a:xfrm>
              <a:off x="2510" y="2227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3" y="68"/>
                  </a:lnTo>
                  <a:lnTo>
                    <a:pt x="237" y="48"/>
                  </a:lnTo>
                  <a:lnTo>
                    <a:pt x="222" y="33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3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0"/>
                  </a:lnTo>
                  <a:lnTo>
                    <a:pt x="7" y="183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8" y="264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1" y="264"/>
                  </a:lnTo>
                  <a:lnTo>
                    <a:pt x="202" y="253"/>
                  </a:lnTo>
                  <a:lnTo>
                    <a:pt x="222" y="239"/>
                  </a:lnTo>
                  <a:lnTo>
                    <a:pt x="237" y="223"/>
                  </a:lnTo>
                  <a:lnTo>
                    <a:pt x="253" y="204"/>
                  </a:lnTo>
                  <a:lnTo>
                    <a:pt x="262" y="183"/>
                  </a:lnTo>
                  <a:lnTo>
                    <a:pt x="268" y="160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5" name="Line 554"/>
            <p:cNvSpPr>
              <a:spLocks noChangeShapeType="1"/>
            </p:cNvSpPr>
            <p:nvPr/>
          </p:nvSpPr>
          <p:spPr bwMode="auto">
            <a:xfrm>
              <a:off x="2409" y="23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6" name="Freeform 555"/>
            <p:cNvSpPr>
              <a:spLocks/>
            </p:cNvSpPr>
            <p:nvPr/>
          </p:nvSpPr>
          <p:spPr bwMode="auto">
            <a:xfrm>
              <a:off x="2354" y="2351"/>
              <a:ext cx="55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7"/>
                  </a:lnTo>
                  <a:lnTo>
                    <a:pt x="67" y="17"/>
                  </a:lnTo>
                  <a:lnTo>
                    <a:pt x="48" y="30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7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7" y="182"/>
                  </a:lnTo>
                  <a:lnTo>
                    <a:pt x="18" y="203"/>
                  </a:lnTo>
                  <a:lnTo>
                    <a:pt x="31" y="221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9" y="261"/>
                  </a:lnTo>
                  <a:lnTo>
                    <a:pt x="112" y="269"/>
                  </a:lnTo>
                  <a:lnTo>
                    <a:pt x="136" y="270"/>
                  </a:lnTo>
                  <a:lnTo>
                    <a:pt x="158" y="269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8" y="221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7" name="Line 556"/>
            <p:cNvSpPr>
              <a:spLocks noChangeShapeType="1"/>
            </p:cNvSpPr>
            <p:nvPr/>
          </p:nvSpPr>
          <p:spPr bwMode="auto">
            <a:xfrm>
              <a:off x="3084" y="326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8" name="Freeform 557"/>
            <p:cNvSpPr>
              <a:spLocks/>
            </p:cNvSpPr>
            <p:nvPr/>
          </p:nvSpPr>
          <p:spPr bwMode="auto">
            <a:xfrm>
              <a:off x="3030" y="324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3" y="17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7" y="17"/>
                  </a:lnTo>
                  <a:lnTo>
                    <a:pt x="48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8" y="238"/>
                  </a:lnTo>
                  <a:lnTo>
                    <a:pt x="67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89" name="Line 558"/>
            <p:cNvSpPr>
              <a:spLocks noChangeShapeType="1"/>
            </p:cNvSpPr>
            <p:nvPr/>
          </p:nvSpPr>
          <p:spPr bwMode="auto">
            <a:xfrm>
              <a:off x="2962" y="169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0" name="Freeform 559"/>
            <p:cNvSpPr>
              <a:spLocks/>
            </p:cNvSpPr>
            <p:nvPr/>
          </p:nvSpPr>
          <p:spPr bwMode="auto">
            <a:xfrm>
              <a:off x="2908" y="1672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6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7"/>
                  </a:lnTo>
                  <a:lnTo>
                    <a:pt x="239" y="49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60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8" y="9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1" y="49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8" y="183"/>
                  </a:lnTo>
                  <a:lnTo>
                    <a:pt x="18" y="204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9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1" name="Line 560"/>
            <p:cNvSpPr>
              <a:spLocks noChangeShapeType="1"/>
            </p:cNvSpPr>
            <p:nvPr/>
          </p:nvSpPr>
          <p:spPr bwMode="auto">
            <a:xfrm>
              <a:off x="3183" y="200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2" name="Freeform 561"/>
            <p:cNvSpPr>
              <a:spLocks/>
            </p:cNvSpPr>
            <p:nvPr/>
          </p:nvSpPr>
          <p:spPr bwMode="auto">
            <a:xfrm>
              <a:off x="3129" y="1980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2" y="91"/>
                  </a:lnTo>
                  <a:lnTo>
                    <a:pt x="252" y="69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7" y="69"/>
                  </a:lnTo>
                  <a:lnTo>
                    <a:pt x="8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8" y="183"/>
                  </a:lnTo>
                  <a:lnTo>
                    <a:pt x="17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9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3" name="Line 562"/>
            <p:cNvSpPr>
              <a:spLocks noChangeShapeType="1"/>
            </p:cNvSpPr>
            <p:nvPr/>
          </p:nvSpPr>
          <p:spPr bwMode="auto">
            <a:xfrm>
              <a:off x="2709" y="319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4" name="Freeform 563"/>
            <p:cNvSpPr>
              <a:spLocks/>
            </p:cNvSpPr>
            <p:nvPr/>
          </p:nvSpPr>
          <p:spPr bwMode="auto">
            <a:xfrm>
              <a:off x="2655" y="3164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9" y="111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2" y="18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9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39"/>
                  </a:lnTo>
                  <a:lnTo>
                    <a:pt x="67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1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2" y="252"/>
                  </a:lnTo>
                  <a:lnTo>
                    <a:pt x="222" y="239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5" name="Line 564"/>
            <p:cNvSpPr>
              <a:spLocks noChangeShapeType="1"/>
            </p:cNvSpPr>
            <p:nvPr/>
          </p:nvSpPr>
          <p:spPr bwMode="auto">
            <a:xfrm>
              <a:off x="2614" y="322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6" name="Freeform 565"/>
            <p:cNvSpPr>
              <a:spLocks/>
            </p:cNvSpPr>
            <p:nvPr/>
          </p:nvSpPr>
          <p:spPr bwMode="auto">
            <a:xfrm>
              <a:off x="2560" y="3201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6"/>
                  </a:moveTo>
                  <a:lnTo>
                    <a:pt x="269" y="112"/>
                  </a:lnTo>
                  <a:lnTo>
                    <a:pt x="262" y="90"/>
                  </a:lnTo>
                  <a:lnTo>
                    <a:pt x="251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6" y="0"/>
                  </a:lnTo>
                  <a:lnTo>
                    <a:pt x="112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8" y="90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1"/>
                  </a:lnTo>
                  <a:lnTo>
                    <a:pt x="8" y="184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2" y="184"/>
                  </a:lnTo>
                  <a:lnTo>
                    <a:pt x="269" y="161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7" name="Line 566"/>
            <p:cNvSpPr>
              <a:spLocks noChangeShapeType="1"/>
            </p:cNvSpPr>
            <p:nvPr/>
          </p:nvSpPr>
          <p:spPr bwMode="auto">
            <a:xfrm>
              <a:off x="2940" y="28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8" name="Freeform 567"/>
            <p:cNvSpPr>
              <a:spLocks/>
            </p:cNvSpPr>
            <p:nvPr/>
          </p:nvSpPr>
          <p:spPr bwMode="auto">
            <a:xfrm>
              <a:off x="2886" y="2824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8" y="113"/>
                  </a:lnTo>
                  <a:lnTo>
                    <a:pt x="262" y="90"/>
                  </a:lnTo>
                  <a:lnTo>
                    <a:pt x="252" y="68"/>
                  </a:lnTo>
                  <a:lnTo>
                    <a:pt x="238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8" y="68"/>
                  </a:lnTo>
                  <a:lnTo>
                    <a:pt x="7" y="90"/>
                  </a:lnTo>
                  <a:lnTo>
                    <a:pt x="1" y="113"/>
                  </a:lnTo>
                  <a:lnTo>
                    <a:pt x="0" y="136"/>
                  </a:lnTo>
                  <a:lnTo>
                    <a:pt x="1" y="161"/>
                  </a:lnTo>
                  <a:lnTo>
                    <a:pt x="7" y="183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599" name="Line 568"/>
            <p:cNvSpPr>
              <a:spLocks noChangeShapeType="1"/>
            </p:cNvSpPr>
            <p:nvPr/>
          </p:nvSpPr>
          <p:spPr bwMode="auto">
            <a:xfrm>
              <a:off x="2667" y="31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0" name="Freeform 569"/>
            <p:cNvSpPr>
              <a:spLocks/>
            </p:cNvSpPr>
            <p:nvPr/>
          </p:nvSpPr>
          <p:spPr bwMode="auto">
            <a:xfrm>
              <a:off x="2613" y="3113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4"/>
                  </a:moveTo>
                  <a:lnTo>
                    <a:pt x="269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4" y="17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7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4" y="111"/>
                  </a:lnTo>
                  <a:lnTo>
                    <a:pt x="0" y="134"/>
                  </a:lnTo>
                  <a:lnTo>
                    <a:pt x="4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7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9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1" name="Line 570"/>
            <p:cNvSpPr>
              <a:spLocks noChangeShapeType="1"/>
            </p:cNvSpPr>
            <p:nvPr/>
          </p:nvSpPr>
          <p:spPr bwMode="auto">
            <a:xfrm>
              <a:off x="3037" y="21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2" name="Freeform 571"/>
            <p:cNvSpPr>
              <a:spLocks/>
            </p:cNvSpPr>
            <p:nvPr/>
          </p:nvSpPr>
          <p:spPr bwMode="auto">
            <a:xfrm>
              <a:off x="2983" y="2151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3" y="2"/>
                  </a:lnTo>
                  <a:lnTo>
                    <a:pt x="90" y="9"/>
                  </a:lnTo>
                  <a:lnTo>
                    <a:pt x="68" y="17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3" y="269"/>
                  </a:lnTo>
                  <a:lnTo>
                    <a:pt x="135" y="270"/>
                  </a:lnTo>
                  <a:lnTo>
                    <a:pt x="159" y="269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3" name="Line 572"/>
            <p:cNvSpPr>
              <a:spLocks noChangeShapeType="1"/>
            </p:cNvSpPr>
            <p:nvPr/>
          </p:nvSpPr>
          <p:spPr bwMode="auto">
            <a:xfrm>
              <a:off x="3091" y="232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4" name="Freeform 573"/>
            <p:cNvSpPr>
              <a:spLocks/>
            </p:cNvSpPr>
            <p:nvPr/>
          </p:nvSpPr>
          <p:spPr bwMode="auto">
            <a:xfrm>
              <a:off x="3038" y="2296"/>
              <a:ext cx="53" cy="54"/>
            </a:xfrm>
            <a:custGeom>
              <a:avLst/>
              <a:gdLst>
                <a:gd name="T0" fmla="*/ 0 w 269"/>
                <a:gd name="T1" fmla="*/ 0 h 271"/>
                <a:gd name="T2" fmla="*/ 0 w 269"/>
                <a:gd name="T3" fmla="*/ 0 h 271"/>
                <a:gd name="T4" fmla="*/ 0 w 269"/>
                <a:gd name="T5" fmla="*/ 0 h 271"/>
                <a:gd name="T6" fmla="*/ 0 w 269"/>
                <a:gd name="T7" fmla="*/ 0 h 271"/>
                <a:gd name="T8" fmla="*/ 0 w 269"/>
                <a:gd name="T9" fmla="*/ 0 h 271"/>
                <a:gd name="T10" fmla="*/ 0 w 269"/>
                <a:gd name="T11" fmla="*/ 0 h 271"/>
                <a:gd name="T12" fmla="*/ 0 w 269"/>
                <a:gd name="T13" fmla="*/ 0 h 271"/>
                <a:gd name="T14" fmla="*/ 0 w 269"/>
                <a:gd name="T15" fmla="*/ 0 h 271"/>
                <a:gd name="T16" fmla="*/ 0 w 269"/>
                <a:gd name="T17" fmla="*/ 0 h 271"/>
                <a:gd name="T18" fmla="*/ 0 w 269"/>
                <a:gd name="T19" fmla="*/ 0 h 271"/>
                <a:gd name="T20" fmla="*/ 0 w 269"/>
                <a:gd name="T21" fmla="*/ 0 h 271"/>
                <a:gd name="T22" fmla="*/ 0 w 269"/>
                <a:gd name="T23" fmla="*/ 0 h 271"/>
                <a:gd name="T24" fmla="*/ 0 w 269"/>
                <a:gd name="T25" fmla="*/ 0 h 271"/>
                <a:gd name="T26" fmla="*/ 0 w 269"/>
                <a:gd name="T27" fmla="*/ 0 h 271"/>
                <a:gd name="T28" fmla="*/ 0 w 269"/>
                <a:gd name="T29" fmla="*/ 0 h 271"/>
                <a:gd name="T30" fmla="*/ 0 w 269"/>
                <a:gd name="T31" fmla="*/ 0 h 271"/>
                <a:gd name="T32" fmla="*/ 0 w 269"/>
                <a:gd name="T33" fmla="*/ 0 h 271"/>
                <a:gd name="T34" fmla="*/ 0 w 269"/>
                <a:gd name="T35" fmla="*/ 0 h 271"/>
                <a:gd name="T36" fmla="*/ 0 w 269"/>
                <a:gd name="T37" fmla="*/ 0 h 271"/>
                <a:gd name="T38" fmla="*/ 0 w 269"/>
                <a:gd name="T39" fmla="*/ 0 h 271"/>
                <a:gd name="T40" fmla="*/ 0 w 269"/>
                <a:gd name="T41" fmla="*/ 0 h 271"/>
                <a:gd name="T42" fmla="*/ 0 w 269"/>
                <a:gd name="T43" fmla="*/ 0 h 271"/>
                <a:gd name="T44" fmla="*/ 0 w 269"/>
                <a:gd name="T45" fmla="*/ 0 h 271"/>
                <a:gd name="T46" fmla="*/ 0 w 269"/>
                <a:gd name="T47" fmla="*/ 0 h 271"/>
                <a:gd name="T48" fmla="*/ 0 w 269"/>
                <a:gd name="T49" fmla="*/ 0 h 271"/>
                <a:gd name="T50" fmla="*/ 0 w 269"/>
                <a:gd name="T51" fmla="*/ 0 h 271"/>
                <a:gd name="T52" fmla="*/ 0 w 269"/>
                <a:gd name="T53" fmla="*/ 0 h 271"/>
                <a:gd name="T54" fmla="*/ 0 w 269"/>
                <a:gd name="T55" fmla="*/ 0 h 271"/>
                <a:gd name="T56" fmla="*/ 0 w 269"/>
                <a:gd name="T57" fmla="*/ 0 h 271"/>
                <a:gd name="T58" fmla="*/ 0 w 269"/>
                <a:gd name="T59" fmla="*/ 0 h 271"/>
                <a:gd name="T60" fmla="*/ 0 w 269"/>
                <a:gd name="T61" fmla="*/ 0 h 271"/>
                <a:gd name="T62" fmla="*/ 0 w 269"/>
                <a:gd name="T63" fmla="*/ 0 h 271"/>
                <a:gd name="T64" fmla="*/ 0 w 269"/>
                <a:gd name="T65" fmla="*/ 0 h 271"/>
                <a:gd name="T66" fmla="*/ 0 w 269"/>
                <a:gd name="T67" fmla="*/ 0 h 271"/>
                <a:gd name="T68" fmla="*/ 0 w 269"/>
                <a:gd name="T69" fmla="*/ 0 h 271"/>
                <a:gd name="T70" fmla="*/ 0 w 269"/>
                <a:gd name="T71" fmla="*/ 0 h 271"/>
                <a:gd name="T72" fmla="*/ 0 w 269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9"/>
                <a:gd name="T112" fmla="*/ 0 h 271"/>
                <a:gd name="T113" fmla="*/ 269 w 269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9" h="271">
                  <a:moveTo>
                    <a:pt x="269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2" y="67"/>
                  </a:lnTo>
                  <a:lnTo>
                    <a:pt x="238" y="48"/>
                  </a:lnTo>
                  <a:lnTo>
                    <a:pt x="221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7" y="8"/>
                  </a:lnTo>
                  <a:lnTo>
                    <a:pt x="65" y="19"/>
                  </a:lnTo>
                  <a:lnTo>
                    <a:pt x="47" y="32"/>
                  </a:lnTo>
                  <a:lnTo>
                    <a:pt x="31" y="48"/>
                  </a:lnTo>
                  <a:lnTo>
                    <a:pt x="17" y="67"/>
                  </a:lnTo>
                  <a:lnTo>
                    <a:pt x="7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7" y="181"/>
                  </a:lnTo>
                  <a:lnTo>
                    <a:pt x="17" y="203"/>
                  </a:lnTo>
                  <a:lnTo>
                    <a:pt x="31" y="223"/>
                  </a:lnTo>
                  <a:lnTo>
                    <a:pt x="47" y="238"/>
                  </a:lnTo>
                  <a:lnTo>
                    <a:pt x="65" y="253"/>
                  </a:lnTo>
                  <a:lnTo>
                    <a:pt x="87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1" y="238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69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5" name="Line 574"/>
            <p:cNvSpPr>
              <a:spLocks noChangeShapeType="1"/>
            </p:cNvSpPr>
            <p:nvPr/>
          </p:nvSpPr>
          <p:spPr bwMode="auto">
            <a:xfrm>
              <a:off x="2886" y="20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6" name="Freeform 575"/>
            <p:cNvSpPr>
              <a:spLocks/>
            </p:cNvSpPr>
            <p:nvPr/>
          </p:nvSpPr>
          <p:spPr bwMode="auto">
            <a:xfrm>
              <a:off x="2832" y="2065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7"/>
                  </a:moveTo>
                  <a:lnTo>
                    <a:pt x="268" y="112"/>
                  </a:lnTo>
                  <a:lnTo>
                    <a:pt x="263" y="91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6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9"/>
                  </a:lnTo>
                  <a:lnTo>
                    <a:pt x="9" y="91"/>
                  </a:lnTo>
                  <a:lnTo>
                    <a:pt x="2" y="112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9" y="182"/>
                  </a:lnTo>
                  <a:lnTo>
                    <a:pt x="18" y="204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70"/>
                  </a:lnTo>
                  <a:lnTo>
                    <a:pt x="136" y="272"/>
                  </a:lnTo>
                  <a:lnTo>
                    <a:pt x="159" y="270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3" y="182"/>
                  </a:lnTo>
                  <a:lnTo>
                    <a:pt x="268" y="161"/>
                  </a:lnTo>
                  <a:lnTo>
                    <a:pt x="271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7" name="Line 576"/>
            <p:cNvSpPr>
              <a:spLocks noChangeShapeType="1"/>
            </p:cNvSpPr>
            <p:nvPr/>
          </p:nvSpPr>
          <p:spPr bwMode="auto">
            <a:xfrm>
              <a:off x="2908" y="176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8" name="Freeform 577"/>
            <p:cNvSpPr>
              <a:spLocks/>
            </p:cNvSpPr>
            <p:nvPr/>
          </p:nvSpPr>
          <p:spPr bwMode="auto">
            <a:xfrm>
              <a:off x="2854" y="1734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9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8" y="18"/>
                  </a:lnTo>
                  <a:lnTo>
                    <a:pt x="49" y="31"/>
                  </a:lnTo>
                  <a:lnTo>
                    <a:pt x="32" y="49"/>
                  </a:lnTo>
                  <a:lnTo>
                    <a:pt x="18" y="66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8" y="202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2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09" name="Line 578"/>
            <p:cNvSpPr>
              <a:spLocks noChangeShapeType="1"/>
            </p:cNvSpPr>
            <p:nvPr/>
          </p:nvSpPr>
          <p:spPr bwMode="auto">
            <a:xfrm>
              <a:off x="3298" y="28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0" name="Freeform 579"/>
            <p:cNvSpPr>
              <a:spLocks/>
            </p:cNvSpPr>
            <p:nvPr/>
          </p:nvSpPr>
          <p:spPr bwMode="auto">
            <a:xfrm>
              <a:off x="3244" y="2842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3" y="17"/>
                  </a:lnTo>
                  <a:lnTo>
                    <a:pt x="182" y="8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8"/>
                  </a:lnTo>
                  <a:lnTo>
                    <a:pt x="68" y="17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90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39" y="221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1" name="Line 580"/>
            <p:cNvSpPr>
              <a:spLocks noChangeShapeType="1"/>
            </p:cNvSpPr>
            <p:nvPr/>
          </p:nvSpPr>
          <p:spPr bwMode="auto">
            <a:xfrm>
              <a:off x="3011" y="30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2" name="Freeform 581"/>
            <p:cNvSpPr>
              <a:spLocks/>
            </p:cNvSpPr>
            <p:nvPr/>
          </p:nvSpPr>
          <p:spPr bwMode="auto">
            <a:xfrm>
              <a:off x="2957" y="3026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9" y="48"/>
                  </a:lnTo>
                  <a:lnTo>
                    <a:pt x="222" y="33"/>
                  </a:lnTo>
                  <a:lnTo>
                    <a:pt x="203" y="19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6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3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1" y="269"/>
                  </a:lnTo>
                  <a:lnTo>
                    <a:pt x="136" y="270"/>
                  </a:lnTo>
                  <a:lnTo>
                    <a:pt x="160" y="269"/>
                  </a:lnTo>
                  <a:lnTo>
                    <a:pt x="183" y="264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9" y="222"/>
                  </a:lnTo>
                  <a:lnTo>
                    <a:pt x="252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3" name="Line 582"/>
            <p:cNvSpPr>
              <a:spLocks noChangeShapeType="1"/>
            </p:cNvSpPr>
            <p:nvPr/>
          </p:nvSpPr>
          <p:spPr bwMode="auto">
            <a:xfrm>
              <a:off x="2961" y="26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4" name="Freeform 583"/>
            <p:cNvSpPr>
              <a:spLocks/>
            </p:cNvSpPr>
            <p:nvPr/>
          </p:nvSpPr>
          <p:spPr bwMode="auto">
            <a:xfrm>
              <a:off x="2907" y="2635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8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8" y="252"/>
                  </a:lnTo>
                  <a:lnTo>
                    <a:pt x="88" y="262"/>
                  </a:lnTo>
                  <a:lnTo>
                    <a:pt x="111" y="269"/>
                  </a:lnTo>
                  <a:lnTo>
                    <a:pt x="135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2" y="238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5" name="Line 584"/>
            <p:cNvSpPr>
              <a:spLocks noChangeShapeType="1"/>
            </p:cNvSpPr>
            <p:nvPr/>
          </p:nvSpPr>
          <p:spPr bwMode="auto">
            <a:xfrm>
              <a:off x="2721" y="309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6" name="Freeform 585"/>
            <p:cNvSpPr>
              <a:spLocks/>
            </p:cNvSpPr>
            <p:nvPr/>
          </p:nvSpPr>
          <p:spPr bwMode="auto">
            <a:xfrm>
              <a:off x="2666" y="3065"/>
              <a:ext cx="55" cy="5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w 272"/>
                <a:gd name="T31" fmla="*/ 0 h 272"/>
                <a:gd name="T32" fmla="*/ 0 w 272"/>
                <a:gd name="T33" fmla="*/ 0 h 272"/>
                <a:gd name="T34" fmla="*/ 0 w 272"/>
                <a:gd name="T35" fmla="*/ 0 h 272"/>
                <a:gd name="T36" fmla="*/ 0 w 272"/>
                <a:gd name="T37" fmla="*/ 0 h 272"/>
                <a:gd name="T38" fmla="*/ 0 w 272"/>
                <a:gd name="T39" fmla="*/ 0 h 272"/>
                <a:gd name="T40" fmla="*/ 0 w 272"/>
                <a:gd name="T41" fmla="*/ 0 h 272"/>
                <a:gd name="T42" fmla="*/ 0 w 272"/>
                <a:gd name="T43" fmla="*/ 0 h 272"/>
                <a:gd name="T44" fmla="*/ 0 w 272"/>
                <a:gd name="T45" fmla="*/ 0 h 272"/>
                <a:gd name="T46" fmla="*/ 0 w 272"/>
                <a:gd name="T47" fmla="*/ 0 h 272"/>
                <a:gd name="T48" fmla="*/ 0 w 272"/>
                <a:gd name="T49" fmla="*/ 0 h 272"/>
                <a:gd name="T50" fmla="*/ 0 w 272"/>
                <a:gd name="T51" fmla="*/ 0 h 272"/>
                <a:gd name="T52" fmla="*/ 0 w 272"/>
                <a:gd name="T53" fmla="*/ 0 h 272"/>
                <a:gd name="T54" fmla="*/ 0 w 272"/>
                <a:gd name="T55" fmla="*/ 0 h 272"/>
                <a:gd name="T56" fmla="*/ 0 w 272"/>
                <a:gd name="T57" fmla="*/ 0 h 272"/>
                <a:gd name="T58" fmla="*/ 0 w 272"/>
                <a:gd name="T59" fmla="*/ 0 h 272"/>
                <a:gd name="T60" fmla="*/ 0 w 272"/>
                <a:gd name="T61" fmla="*/ 0 h 272"/>
                <a:gd name="T62" fmla="*/ 0 w 272"/>
                <a:gd name="T63" fmla="*/ 0 h 272"/>
                <a:gd name="T64" fmla="*/ 0 w 272"/>
                <a:gd name="T65" fmla="*/ 0 h 272"/>
                <a:gd name="T66" fmla="*/ 0 w 272"/>
                <a:gd name="T67" fmla="*/ 0 h 272"/>
                <a:gd name="T68" fmla="*/ 0 w 272"/>
                <a:gd name="T69" fmla="*/ 0 h 272"/>
                <a:gd name="T70" fmla="*/ 0 w 272"/>
                <a:gd name="T71" fmla="*/ 0 h 272"/>
                <a:gd name="T72" fmla="*/ 0 w 272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2"/>
                <a:gd name="T113" fmla="*/ 272 w 27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2">
                  <a:moveTo>
                    <a:pt x="272" y="135"/>
                  </a:moveTo>
                  <a:lnTo>
                    <a:pt x="269" y="112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8" y="3"/>
                  </a:lnTo>
                  <a:lnTo>
                    <a:pt x="136" y="0"/>
                  </a:lnTo>
                  <a:lnTo>
                    <a:pt x="112" y="3"/>
                  </a:lnTo>
                  <a:lnTo>
                    <a:pt x="89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9" y="68"/>
                  </a:lnTo>
                  <a:lnTo>
                    <a:pt x="8" y="90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60"/>
                  </a:lnTo>
                  <a:lnTo>
                    <a:pt x="8" y="183"/>
                  </a:lnTo>
                  <a:lnTo>
                    <a:pt x="19" y="204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6" y="272"/>
                  </a:lnTo>
                  <a:lnTo>
                    <a:pt x="158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3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69" y="160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7" name="Line 586"/>
            <p:cNvSpPr>
              <a:spLocks noChangeShapeType="1"/>
            </p:cNvSpPr>
            <p:nvPr/>
          </p:nvSpPr>
          <p:spPr bwMode="auto">
            <a:xfrm>
              <a:off x="2921" y="32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8" name="Freeform 587"/>
            <p:cNvSpPr>
              <a:spLocks/>
            </p:cNvSpPr>
            <p:nvPr/>
          </p:nvSpPr>
          <p:spPr bwMode="auto">
            <a:xfrm>
              <a:off x="2867" y="3193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9" y="111"/>
                  </a:lnTo>
                  <a:lnTo>
                    <a:pt x="263" y="89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1"/>
                  </a:lnTo>
                  <a:lnTo>
                    <a:pt x="203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6" y="0"/>
                  </a:lnTo>
                  <a:lnTo>
                    <a:pt x="112" y="2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8" y="31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9" y="182"/>
                  </a:lnTo>
                  <a:lnTo>
                    <a:pt x="19" y="203"/>
                  </a:lnTo>
                  <a:lnTo>
                    <a:pt x="32" y="221"/>
                  </a:lnTo>
                  <a:lnTo>
                    <a:pt x="48" y="239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8"/>
                  </a:lnTo>
                  <a:lnTo>
                    <a:pt x="136" y="270"/>
                  </a:lnTo>
                  <a:lnTo>
                    <a:pt x="158" y="268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9"/>
                  </a:lnTo>
                  <a:lnTo>
                    <a:pt x="240" y="221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9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19" name="Line 588"/>
            <p:cNvSpPr>
              <a:spLocks noChangeShapeType="1"/>
            </p:cNvSpPr>
            <p:nvPr/>
          </p:nvSpPr>
          <p:spPr bwMode="auto">
            <a:xfrm>
              <a:off x="3933" y="309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0" name="Freeform 589"/>
            <p:cNvSpPr>
              <a:spLocks/>
            </p:cNvSpPr>
            <p:nvPr/>
          </p:nvSpPr>
          <p:spPr bwMode="auto">
            <a:xfrm>
              <a:off x="3879" y="3070"/>
              <a:ext cx="54" cy="54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w 271"/>
                <a:gd name="T31" fmla="*/ 0 h 272"/>
                <a:gd name="T32" fmla="*/ 0 w 271"/>
                <a:gd name="T33" fmla="*/ 0 h 272"/>
                <a:gd name="T34" fmla="*/ 0 w 271"/>
                <a:gd name="T35" fmla="*/ 0 h 272"/>
                <a:gd name="T36" fmla="*/ 0 w 271"/>
                <a:gd name="T37" fmla="*/ 0 h 272"/>
                <a:gd name="T38" fmla="*/ 0 w 271"/>
                <a:gd name="T39" fmla="*/ 0 h 272"/>
                <a:gd name="T40" fmla="*/ 0 w 271"/>
                <a:gd name="T41" fmla="*/ 0 h 272"/>
                <a:gd name="T42" fmla="*/ 0 w 271"/>
                <a:gd name="T43" fmla="*/ 0 h 272"/>
                <a:gd name="T44" fmla="*/ 0 w 271"/>
                <a:gd name="T45" fmla="*/ 0 h 272"/>
                <a:gd name="T46" fmla="*/ 0 w 271"/>
                <a:gd name="T47" fmla="*/ 0 h 272"/>
                <a:gd name="T48" fmla="*/ 0 w 271"/>
                <a:gd name="T49" fmla="*/ 0 h 272"/>
                <a:gd name="T50" fmla="*/ 0 w 271"/>
                <a:gd name="T51" fmla="*/ 0 h 272"/>
                <a:gd name="T52" fmla="*/ 0 w 271"/>
                <a:gd name="T53" fmla="*/ 0 h 272"/>
                <a:gd name="T54" fmla="*/ 0 w 271"/>
                <a:gd name="T55" fmla="*/ 0 h 272"/>
                <a:gd name="T56" fmla="*/ 0 w 271"/>
                <a:gd name="T57" fmla="*/ 0 h 272"/>
                <a:gd name="T58" fmla="*/ 0 w 271"/>
                <a:gd name="T59" fmla="*/ 0 h 272"/>
                <a:gd name="T60" fmla="*/ 0 w 271"/>
                <a:gd name="T61" fmla="*/ 0 h 272"/>
                <a:gd name="T62" fmla="*/ 0 w 271"/>
                <a:gd name="T63" fmla="*/ 0 h 272"/>
                <a:gd name="T64" fmla="*/ 0 w 271"/>
                <a:gd name="T65" fmla="*/ 0 h 272"/>
                <a:gd name="T66" fmla="*/ 0 w 271"/>
                <a:gd name="T67" fmla="*/ 0 h 272"/>
                <a:gd name="T68" fmla="*/ 0 w 271"/>
                <a:gd name="T69" fmla="*/ 0 h 272"/>
                <a:gd name="T70" fmla="*/ 0 w 271"/>
                <a:gd name="T71" fmla="*/ 0 h 272"/>
                <a:gd name="T72" fmla="*/ 0 w 271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2"/>
                <a:gd name="T113" fmla="*/ 271 w 271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2">
                  <a:moveTo>
                    <a:pt x="271" y="136"/>
                  </a:moveTo>
                  <a:lnTo>
                    <a:pt x="268" y="111"/>
                  </a:lnTo>
                  <a:lnTo>
                    <a:pt x="263" y="91"/>
                  </a:lnTo>
                  <a:lnTo>
                    <a:pt x="253" y="69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4" y="19"/>
                  </a:lnTo>
                  <a:lnTo>
                    <a:pt x="182" y="9"/>
                  </a:lnTo>
                  <a:lnTo>
                    <a:pt x="158" y="3"/>
                  </a:lnTo>
                  <a:lnTo>
                    <a:pt x="135" y="0"/>
                  </a:lnTo>
                  <a:lnTo>
                    <a:pt x="111" y="3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9"/>
                  </a:lnTo>
                  <a:lnTo>
                    <a:pt x="18" y="69"/>
                  </a:lnTo>
                  <a:lnTo>
                    <a:pt x="9" y="91"/>
                  </a:lnTo>
                  <a:lnTo>
                    <a:pt x="3" y="111"/>
                  </a:lnTo>
                  <a:lnTo>
                    <a:pt x="0" y="136"/>
                  </a:lnTo>
                  <a:lnTo>
                    <a:pt x="3" y="160"/>
                  </a:lnTo>
                  <a:lnTo>
                    <a:pt x="9" y="183"/>
                  </a:lnTo>
                  <a:lnTo>
                    <a:pt x="18" y="204"/>
                  </a:lnTo>
                  <a:lnTo>
                    <a:pt x="32" y="223"/>
                  </a:lnTo>
                  <a:lnTo>
                    <a:pt x="49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2"/>
                  </a:lnTo>
                  <a:lnTo>
                    <a:pt x="158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4"/>
                  </a:lnTo>
                  <a:lnTo>
                    <a:pt x="263" y="183"/>
                  </a:lnTo>
                  <a:lnTo>
                    <a:pt x="268" y="160"/>
                  </a:lnTo>
                  <a:lnTo>
                    <a:pt x="271" y="13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1" name="Line 590"/>
            <p:cNvSpPr>
              <a:spLocks noChangeShapeType="1"/>
            </p:cNvSpPr>
            <p:nvPr/>
          </p:nvSpPr>
          <p:spPr bwMode="auto">
            <a:xfrm>
              <a:off x="2699" y="27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2" name="Freeform 591"/>
            <p:cNvSpPr>
              <a:spLocks/>
            </p:cNvSpPr>
            <p:nvPr/>
          </p:nvSpPr>
          <p:spPr bwMode="auto">
            <a:xfrm>
              <a:off x="2645" y="2707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3" y="68"/>
                  </a:lnTo>
                  <a:lnTo>
                    <a:pt x="238" y="48"/>
                  </a:lnTo>
                  <a:lnTo>
                    <a:pt x="222" y="32"/>
                  </a:lnTo>
                  <a:lnTo>
                    <a:pt x="203" y="18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38" y="222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3" name="Line 592"/>
            <p:cNvSpPr>
              <a:spLocks noChangeShapeType="1"/>
            </p:cNvSpPr>
            <p:nvPr/>
          </p:nvSpPr>
          <p:spPr bwMode="auto">
            <a:xfrm>
              <a:off x="3108" y="314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4" name="Freeform 593"/>
            <p:cNvSpPr>
              <a:spLocks/>
            </p:cNvSpPr>
            <p:nvPr/>
          </p:nvSpPr>
          <p:spPr bwMode="auto">
            <a:xfrm>
              <a:off x="3054" y="3118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1"/>
                  </a:lnTo>
                  <a:lnTo>
                    <a:pt x="263" y="90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9" y="90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2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9" y="268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5" name="Line 594"/>
            <p:cNvSpPr>
              <a:spLocks noChangeShapeType="1"/>
            </p:cNvSpPr>
            <p:nvPr/>
          </p:nvSpPr>
          <p:spPr bwMode="auto">
            <a:xfrm>
              <a:off x="2697" y="209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6" name="Freeform 595"/>
            <p:cNvSpPr>
              <a:spLocks/>
            </p:cNvSpPr>
            <p:nvPr/>
          </p:nvSpPr>
          <p:spPr bwMode="auto">
            <a:xfrm>
              <a:off x="2643" y="2062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2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1" y="9"/>
                  </a:lnTo>
                  <a:lnTo>
                    <a:pt x="158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7" y="90"/>
                  </a:lnTo>
                  <a:lnTo>
                    <a:pt x="2" y="112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7" y="182"/>
                  </a:lnTo>
                  <a:lnTo>
                    <a:pt x="17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8" y="269"/>
                  </a:lnTo>
                  <a:lnTo>
                    <a:pt x="181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1" y="204"/>
                  </a:lnTo>
                  <a:lnTo>
                    <a:pt x="261" y="182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7" name="Line 596"/>
            <p:cNvSpPr>
              <a:spLocks noChangeShapeType="1"/>
            </p:cNvSpPr>
            <p:nvPr/>
          </p:nvSpPr>
          <p:spPr bwMode="auto">
            <a:xfrm>
              <a:off x="3253" y="320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8" name="Freeform 597"/>
            <p:cNvSpPr>
              <a:spLocks/>
            </p:cNvSpPr>
            <p:nvPr/>
          </p:nvSpPr>
          <p:spPr bwMode="auto">
            <a:xfrm>
              <a:off x="3199" y="3179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2"/>
                  </a:lnTo>
                  <a:lnTo>
                    <a:pt x="261" y="89"/>
                  </a:lnTo>
                  <a:lnTo>
                    <a:pt x="253" y="68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9"/>
                  </a:lnTo>
                  <a:lnTo>
                    <a:pt x="17" y="68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8" y="182"/>
                  </a:lnTo>
                  <a:lnTo>
                    <a:pt x="17" y="204"/>
                  </a:lnTo>
                  <a:lnTo>
                    <a:pt x="31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1" y="269"/>
                  </a:lnTo>
                  <a:lnTo>
                    <a:pt x="135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3" y="204"/>
                  </a:lnTo>
                  <a:lnTo>
                    <a:pt x="261" y="182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29" name="Line 598"/>
            <p:cNvSpPr>
              <a:spLocks noChangeShapeType="1"/>
            </p:cNvSpPr>
            <p:nvPr/>
          </p:nvSpPr>
          <p:spPr bwMode="auto">
            <a:xfrm>
              <a:off x="3189" y="259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0" name="Freeform 599"/>
            <p:cNvSpPr>
              <a:spLocks/>
            </p:cNvSpPr>
            <p:nvPr/>
          </p:nvSpPr>
          <p:spPr bwMode="auto">
            <a:xfrm>
              <a:off x="3135" y="2563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2"/>
                  </a:lnTo>
                  <a:lnTo>
                    <a:pt x="19" y="202"/>
                  </a:lnTo>
                  <a:lnTo>
                    <a:pt x="32" y="222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1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2"/>
                  </a:lnTo>
                  <a:lnTo>
                    <a:pt x="263" y="182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1" name="Line 600"/>
            <p:cNvSpPr>
              <a:spLocks noChangeShapeType="1"/>
            </p:cNvSpPr>
            <p:nvPr/>
          </p:nvSpPr>
          <p:spPr bwMode="auto">
            <a:xfrm>
              <a:off x="3533" y="307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2" name="Freeform 601"/>
            <p:cNvSpPr>
              <a:spLocks/>
            </p:cNvSpPr>
            <p:nvPr/>
          </p:nvSpPr>
          <p:spPr bwMode="auto">
            <a:xfrm>
              <a:off x="3479" y="304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1"/>
                  </a:lnTo>
                  <a:lnTo>
                    <a:pt x="262" y="88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2" y="31"/>
                  </a:lnTo>
                  <a:lnTo>
                    <a:pt x="202" y="18"/>
                  </a:lnTo>
                  <a:lnTo>
                    <a:pt x="182" y="7"/>
                  </a:lnTo>
                  <a:lnTo>
                    <a:pt x="159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8" y="181"/>
                  </a:lnTo>
                  <a:lnTo>
                    <a:pt x="18" y="202"/>
                  </a:lnTo>
                  <a:lnTo>
                    <a:pt x="31" y="222"/>
                  </a:lnTo>
                  <a:lnTo>
                    <a:pt x="49" y="238"/>
                  </a:lnTo>
                  <a:lnTo>
                    <a:pt x="67" y="252"/>
                  </a:lnTo>
                  <a:lnTo>
                    <a:pt x="88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2" y="261"/>
                  </a:lnTo>
                  <a:lnTo>
                    <a:pt x="202" y="252"/>
                  </a:lnTo>
                  <a:lnTo>
                    <a:pt x="222" y="238"/>
                  </a:lnTo>
                  <a:lnTo>
                    <a:pt x="239" y="222"/>
                  </a:lnTo>
                  <a:lnTo>
                    <a:pt x="253" y="202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3" name="Line 602"/>
            <p:cNvSpPr>
              <a:spLocks noChangeShapeType="1"/>
            </p:cNvSpPr>
            <p:nvPr/>
          </p:nvSpPr>
          <p:spPr bwMode="auto">
            <a:xfrm>
              <a:off x="2794" y="308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4" name="Freeform 603"/>
            <p:cNvSpPr>
              <a:spLocks/>
            </p:cNvSpPr>
            <p:nvPr/>
          </p:nvSpPr>
          <p:spPr bwMode="auto">
            <a:xfrm>
              <a:off x="2740" y="3062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2"/>
                  </a:lnTo>
                  <a:lnTo>
                    <a:pt x="262" y="89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2" y="31"/>
                  </a:lnTo>
                  <a:lnTo>
                    <a:pt x="203" y="18"/>
                  </a:lnTo>
                  <a:lnTo>
                    <a:pt x="183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1" y="48"/>
                  </a:lnTo>
                  <a:lnTo>
                    <a:pt x="18" y="67"/>
                  </a:lnTo>
                  <a:lnTo>
                    <a:pt x="8" y="89"/>
                  </a:lnTo>
                  <a:lnTo>
                    <a:pt x="2" y="112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8" y="182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9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3" y="262"/>
                  </a:lnTo>
                  <a:lnTo>
                    <a:pt x="203" y="253"/>
                  </a:lnTo>
                  <a:lnTo>
                    <a:pt x="222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2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5" name="Line 604"/>
            <p:cNvSpPr>
              <a:spLocks noChangeShapeType="1"/>
            </p:cNvSpPr>
            <p:nvPr/>
          </p:nvSpPr>
          <p:spPr bwMode="auto">
            <a:xfrm>
              <a:off x="2910" y="244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6" name="Freeform 605"/>
            <p:cNvSpPr>
              <a:spLocks/>
            </p:cNvSpPr>
            <p:nvPr/>
          </p:nvSpPr>
          <p:spPr bwMode="auto">
            <a:xfrm>
              <a:off x="2856" y="2417"/>
              <a:ext cx="54" cy="55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5"/>
                  </a:moveTo>
                  <a:lnTo>
                    <a:pt x="268" y="111"/>
                  </a:lnTo>
                  <a:lnTo>
                    <a:pt x="262" y="89"/>
                  </a:lnTo>
                  <a:lnTo>
                    <a:pt x="253" y="68"/>
                  </a:lnTo>
                  <a:lnTo>
                    <a:pt x="240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3" y="9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9" y="32"/>
                  </a:lnTo>
                  <a:lnTo>
                    <a:pt x="31" y="49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8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3"/>
                  </a:lnTo>
                  <a:lnTo>
                    <a:pt x="49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8"/>
                  </a:lnTo>
                  <a:lnTo>
                    <a:pt x="135" y="272"/>
                  </a:lnTo>
                  <a:lnTo>
                    <a:pt x="159" y="268"/>
                  </a:lnTo>
                  <a:lnTo>
                    <a:pt x="183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2" y="181"/>
                  </a:lnTo>
                  <a:lnTo>
                    <a:pt x="268" y="158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7" name="Line 606"/>
            <p:cNvSpPr>
              <a:spLocks noChangeShapeType="1"/>
            </p:cNvSpPr>
            <p:nvPr/>
          </p:nvSpPr>
          <p:spPr bwMode="auto">
            <a:xfrm>
              <a:off x="3194" y="23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8" name="Freeform 607"/>
            <p:cNvSpPr>
              <a:spLocks/>
            </p:cNvSpPr>
            <p:nvPr/>
          </p:nvSpPr>
          <p:spPr bwMode="auto">
            <a:xfrm>
              <a:off x="3140" y="2361"/>
              <a:ext cx="54" cy="54"/>
            </a:xfrm>
            <a:custGeom>
              <a:avLst/>
              <a:gdLst>
                <a:gd name="T0" fmla="*/ 0 w 272"/>
                <a:gd name="T1" fmla="*/ 0 h 269"/>
                <a:gd name="T2" fmla="*/ 0 w 272"/>
                <a:gd name="T3" fmla="*/ 0 h 269"/>
                <a:gd name="T4" fmla="*/ 0 w 272"/>
                <a:gd name="T5" fmla="*/ 0 h 269"/>
                <a:gd name="T6" fmla="*/ 0 w 272"/>
                <a:gd name="T7" fmla="*/ 0 h 269"/>
                <a:gd name="T8" fmla="*/ 0 w 272"/>
                <a:gd name="T9" fmla="*/ 0 h 269"/>
                <a:gd name="T10" fmla="*/ 0 w 272"/>
                <a:gd name="T11" fmla="*/ 0 h 269"/>
                <a:gd name="T12" fmla="*/ 0 w 272"/>
                <a:gd name="T13" fmla="*/ 0 h 269"/>
                <a:gd name="T14" fmla="*/ 0 w 272"/>
                <a:gd name="T15" fmla="*/ 0 h 269"/>
                <a:gd name="T16" fmla="*/ 0 w 272"/>
                <a:gd name="T17" fmla="*/ 0 h 269"/>
                <a:gd name="T18" fmla="*/ 0 w 272"/>
                <a:gd name="T19" fmla="*/ 0 h 269"/>
                <a:gd name="T20" fmla="*/ 0 w 272"/>
                <a:gd name="T21" fmla="*/ 0 h 269"/>
                <a:gd name="T22" fmla="*/ 0 w 272"/>
                <a:gd name="T23" fmla="*/ 0 h 269"/>
                <a:gd name="T24" fmla="*/ 0 w 272"/>
                <a:gd name="T25" fmla="*/ 0 h 269"/>
                <a:gd name="T26" fmla="*/ 0 w 272"/>
                <a:gd name="T27" fmla="*/ 0 h 269"/>
                <a:gd name="T28" fmla="*/ 0 w 272"/>
                <a:gd name="T29" fmla="*/ 0 h 269"/>
                <a:gd name="T30" fmla="*/ 0 w 272"/>
                <a:gd name="T31" fmla="*/ 0 h 269"/>
                <a:gd name="T32" fmla="*/ 0 w 272"/>
                <a:gd name="T33" fmla="*/ 0 h 269"/>
                <a:gd name="T34" fmla="*/ 0 w 272"/>
                <a:gd name="T35" fmla="*/ 0 h 269"/>
                <a:gd name="T36" fmla="*/ 0 w 272"/>
                <a:gd name="T37" fmla="*/ 0 h 269"/>
                <a:gd name="T38" fmla="*/ 0 w 272"/>
                <a:gd name="T39" fmla="*/ 0 h 269"/>
                <a:gd name="T40" fmla="*/ 0 w 272"/>
                <a:gd name="T41" fmla="*/ 0 h 269"/>
                <a:gd name="T42" fmla="*/ 0 w 272"/>
                <a:gd name="T43" fmla="*/ 0 h 269"/>
                <a:gd name="T44" fmla="*/ 0 w 272"/>
                <a:gd name="T45" fmla="*/ 0 h 269"/>
                <a:gd name="T46" fmla="*/ 0 w 272"/>
                <a:gd name="T47" fmla="*/ 0 h 269"/>
                <a:gd name="T48" fmla="*/ 0 w 272"/>
                <a:gd name="T49" fmla="*/ 0 h 269"/>
                <a:gd name="T50" fmla="*/ 0 w 272"/>
                <a:gd name="T51" fmla="*/ 0 h 269"/>
                <a:gd name="T52" fmla="*/ 0 w 272"/>
                <a:gd name="T53" fmla="*/ 0 h 269"/>
                <a:gd name="T54" fmla="*/ 0 w 272"/>
                <a:gd name="T55" fmla="*/ 0 h 269"/>
                <a:gd name="T56" fmla="*/ 0 w 272"/>
                <a:gd name="T57" fmla="*/ 0 h 269"/>
                <a:gd name="T58" fmla="*/ 0 w 272"/>
                <a:gd name="T59" fmla="*/ 0 h 269"/>
                <a:gd name="T60" fmla="*/ 0 w 272"/>
                <a:gd name="T61" fmla="*/ 0 h 269"/>
                <a:gd name="T62" fmla="*/ 0 w 272"/>
                <a:gd name="T63" fmla="*/ 0 h 269"/>
                <a:gd name="T64" fmla="*/ 0 w 272"/>
                <a:gd name="T65" fmla="*/ 0 h 269"/>
                <a:gd name="T66" fmla="*/ 0 w 272"/>
                <a:gd name="T67" fmla="*/ 0 h 269"/>
                <a:gd name="T68" fmla="*/ 0 w 272"/>
                <a:gd name="T69" fmla="*/ 0 h 269"/>
                <a:gd name="T70" fmla="*/ 0 w 272"/>
                <a:gd name="T71" fmla="*/ 0 h 269"/>
                <a:gd name="T72" fmla="*/ 0 w 272"/>
                <a:gd name="T73" fmla="*/ 0 h 26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69"/>
                <a:gd name="T113" fmla="*/ 272 w 272"/>
                <a:gd name="T114" fmla="*/ 269 h 26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69">
                  <a:moveTo>
                    <a:pt x="272" y="134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6"/>
                  </a:lnTo>
                  <a:lnTo>
                    <a:pt x="240" y="47"/>
                  </a:lnTo>
                  <a:lnTo>
                    <a:pt x="223" y="32"/>
                  </a:lnTo>
                  <a:lnTo>
                    <a:pt x="204" y="18"/>
                  </a:lnTo>
                  <a:lnTo>
                    <a:pt x="182" y="8"/>
                  </a:lnTo>
                  <a:lnTo>
                    <a:pt x="160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9" y="8"/>
                  </a:lnTo>
                  <a:lnTo>
                    <a:pt x="68" y="18"/>
                  </a:lnTo>
                  <a:lnTo>
                    <a:pt x="49" y="32"/>
                  </a:lnTo>
                  <a:lnTo>
                    <a:pt x="32" y="47"/>
                  </a:lnTo>
                  <a:lnTo>
                    <a:pt x="19" y="66"/>
                  </a:lnTo>
                  <a:lnTo>
                    <a:pt x="9" y="88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8"/>
                  </a:lnTo>
                  <a:lnTo>
                    <a:pt x="68" y="253"/>
                  </a:lnTo>
                  <a:lnTo>
                    <a:pt x="89" y="263"/>
                  </a:lnTo>
                  <a:lnTo>
                    <a:pt x="111" y="268"/>
                  </a:lnTo>
                  <a:lnTo>
                    <a:pt x="135" y="269"/>
                  </a:lnTo>
                  <a:lnTo>
                    <a:pt x="160" y="268"/>
                  </a:lnTo>
                  <a:lnTo>
                    <a:pt x="182" y="263"/>
                  </a:lnTo>
                  <a:lnTo>
                    <a:pt x="204" y="253"/>
                  </a:lnTo>
                  <a:lnTo>
                    <a:pt x="223" y="238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2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39" name="Line 608"/>
            <p:cNvSpPr>
              <a:spLocks noChangeShapeType="1"/>
            </p:cNvSpPr>
            <p:nvPr/>
          </p:nvSpPr>
          <p:spPr bwMode="auto">
            <a:xfrm>
              <a:off x="3214" y="289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0" name="Freeform 609"/>
            <p:cNvSpPr>
              <a:spLocks/>
            </p:cNvSpPr>
            <p:nvPr/>
          </p:nvSpPr>
          <p:spPr bwMode="auto">
            <a:xfrm>
              <a:off x="3160" y="2868"/>
              <a:ext cx="54" cy="55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4"/>
                  </a:moveTo>
                  <a:lnTo>
                    <a:pt x="268" y="111"/>
                  </a:lnTo>
                  <a:lnTo>
                    <a:pt x="261" y="88"/>
                  </a:lnTo>
                  <a:lnTo>
                    <a:pt x="252" y="67"/>
                  </a:lnTo>
                  <a:lnTo>
                    <a:pt x="237" y="49"/>
                  </a:lnTo>
                  <a:lnTo>
                    <a:pt x="221" y="31"/>
                  </a:lnTo>
                  <a:lnTo>
                    <a:pt x="203" y="18"/>
                  </a:lnTo>
                  <a:lnTo>
                    <a:pt x="181" y="9"/>
                  </a:lnTo>
                  <a:lnTo>
                    <a:pt x="158" y="1"/>
                  </a:lnTo>
                  <a:lnTo>
                    <a:pt x="135" y="0"/>
                  </a:lnTo>
                  <a:lnTo>
                    <a:pt x="111" y="1"/>
                  </a:lnTo>
                  <a:lnTo>
                    <a:pt x="87" y="9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9"/>
                  </a:lnTo>
                  <a:lnTo>
                    <a:pt x="17" y="67"/>
                  </a:lnTo>
                  <a:lnTo>
                    <a:pt x="6" y="88"/>
                  </a:lnTo>
                  <a:lnTo>
                    <a:pt x="1" y="111"/>
                  </a:lnTo>
                  <a:lnTo>
                    <a:pt x="0" y="134"/>
                  </a:lnTo>
                  <a:lnTo>
                    <a:pt x="1" y="159"/>
                  </a:lnTo>
                  <a:lnTo>
                    <a:pt x="6" y="182"/>
                  </a:lnTo>
                  <a:lnTo>
                    <a:pt x="17" y="204"/>
                  </a:lnTo>
                  <a:lnTo>
                    <a:pt x="30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7" y="263"/>
                  </a:lnTo>
                  <a:lnTo>
                    <a:pt x="111" y="268"/>
                  </a:lnTo>
                  <a:lnTo>
                    <a:pt x="135" y="271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1" y="240"/>
                  </a:lnTo>
                  <a:lnTo>
                    <a:pt x="237" y="222"/>
                  </a:lnTo>
                  <a:lnTo>
                    <a:pt x="252" y="204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1" name="Line 610"/>
            <p:cNvSpPr>
              <a:spLocks noChangeShapeType="1"/>
            </p:cNvSpPr>
            <p:nvPr/>
          </p:nvSpPr>
          <p:spPr bwMode="auto">
            <a:xfrm>
              <a:off x="2942" y="219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2" name="Freeform 611"/>
            <p:cNvSpPr>
              <a:spLocks/>
            </p:cNvSpPr>
            <p:nvPr/>
          </p:nvSpPr>
          <p:spPr bwMode="auto">
            <a:xfrm>
              <a:off x="2888" y="2164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4"/>
                  </a:moveTo>
                  <a:lnTo>
                    <a:pt x="268" y="111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40" y="47"/>
                  </a:lnTo>
                  <a:lnTo>
                    <a:pt x="222" y="31"/>
                  </a:lnTo>
                  <a:lnTo>
                    <a:pt x="204" y="18"/>
                  </a:lnTo>
                  <a:lnTo>
                    <a:pt x="182" y="7"/>
                  </a:lnTo>
                  <a:lnTo>
                    <a:pt x="160" y="1"/>
                  </a:lnTo>
                  <a:lnTo>
                    <a:pt x="136" y="0"/>
                  </a:lnTo>
                  <a:lnTo>
                    <a:pt x="111" y="1"/>
                  </a:lnTo>
                  <a:lnTo>
                    <a:pt x="88" y="7"/>
                  </a:lnTo>
                  <a:lnTo>
                    <a:pt x="69" y="18"/>
                  </a:lnTo>
                  <a:lnTo>
                    <a:pt x="49" y="31"/>
                  </a:lnTo>
                  <a:lnTo>
                    <a:pt x="32" y="47"/>
                  </a:lnTo>
                  <a:lnTo>
                    <a:pt x="18" y="67"/>
                  </a:lnTo>
                  <a:lnTo>
                    <a:pt x="9" y="89"/>
                  </a:lnTo>
                  <a:lnTo>
                    <a:pt x="3" y="111"/>
                  </a:lnTo>
                  <a:lnTo>
                    <a:pt x="0" y="134"/>
                  </a:lnTo>
                  <a:lnTo>
                    <a:pt x="3" y="158"/>
                  </a:lnTo>
                  <a:lnTo>
                    <a:pt x="9" y="181"/>
                  </a:lnTo>
                  <a:lnTo>
                    <a:pt x="18" y="203"/>
                  </a:lnTo>
                  <a:lnTo>
                    <a:pt x="32" y="223"/>
                  </a:lnTo>
                  <a:lnTo>
                    <a:pt x="49" y="238"/>
                  </a:lnTo>
                  <a:lnTo>
                    <a:pt x="69" y="252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6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4" y="252"/>
                  </a:lnTo>
                  <a:lnTo>
                    <a:pt x="222" y="238"/>
                  </a:lnTo>
                  <a:lnTo>
                    <a:pt x="240" y="223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3" name="Line 612"/>
            <p:cNvSpPr>
              <a:spLocks noChangeShapeType="1"/>
            </p:cNvSpPr>
            <p:nvPr/>
          </p:nvSpPr>
          <p:spPr bwMode="auto">
            <a:xfrm>
              <a:off x="4074" y="10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4" name="Freeform 613"/>
            <p:cNvSpPr>
              <a:spLocks/>
            </p:cNvSpPr>
            <p:nvPr/>
          </p:nvSpPr>
          <p:spPr bwMode="auto">
            <a:xfrm>
              <a:off x="4019" y="1066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90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90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5" name="Line 614"/>
            <p:cNvSpPr>
              <a:spLocks noChangeShapeType="1"/>
            </p:cNvSpPr>
            <p:nvPr/>
          </p:nvSpPr>
          <p:spPr bwMode="auto">
            <a:xfrm>
              <a:off x="3279" y="133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6" name="Freeform 615"/>
            <p:cNvSpPr>
              <a:spLocks/>
            </p:cNvSpPr>
            <p:nvPr/>
          </p:nvSpPr>
          <p:spPr bwMode="auto">
            <a:xfrm>
              <a:off x="3225" y="1307"/>
              <a:ext cx="54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70" y="112"/>
                  </a:lnTo>
                  <a:lnTo>
                    <a:pt x="263" y="89"/>
                  </a:lnTo>
                  <a:lnTo>
                    <a:pt x="253" y="67"/>
                  </a:lnTo>
                  <a:lnTo>
                    <a:pt x="239" y="48"/>
                  </a:lnTo>
                  <a:lnTo>
                    <a:pt x="223" y="31"/>
                  </a:lnTo>
                  <a:lnTo>
                    <a:pt x="204" y="18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7" y="0"/>
                  </a:lnTo>
                  <a:lnTo>
                    <a:pt x="112" y="2"/>
                  </a:lnTo>
                  <a:lnTo>
                    <a:pt x="89" y="9"/>
                  </a:lnTo>
                  <a:lnTo>
                    <a:pt x="67" y="18"/>
                  </a:lnTo>
                  <a:lnTo>
                    <a:pt x="49" y="31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8" y="89"/>
                  </a:lnTo>
                  <a:lnTo>
                    <a:pt x="3" y="112"/>
                  </a:lnTo>
                  <a:lnTo>
                    <a:pt x="0" y="135"/>
                  </a:lnTo>
                  <a:lnTo>
                    <a:pt x="3" y="159"/>
                  </a:lnTo>
                  <a:lnTo>
                    <a:pt x="8" y="182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7" y="253"/>
                  </a:lnTo>
                  <a:lnTo>
                    <a:pt x="89" y="264"/>
                  </a:lnTo>
                  <a:lnTo>
                    <a:pt x="112" y="269"/>
                  </a:lnTo>
                  <a:lnTo>
                    <a:pt x="137" y="270"/>
                  </a:lnTo>
                  <a:lnTo>
                    <a:pt x="160" y="269"/>
                  </a:lnTo>
                  <a:lnTo>
                    <a:pt x="182" y="264"/>
                  </a:lnTo>
                  <a:lnTo>
                    <a:pt x="204" y="253"/>
                  </a:lnTo>
                  <a:lnTo>
                    <a:pt x="223" y="239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3" y="182"/>
                  </a:lnTo>
                  <a:lnTo>
                    <a:pt x="270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7" name="Line 616"/>
            <p:cNvSpPr>
              <a:spLocks noChangeShapeType="1"/>
            </p:cNvSpPr>
            <p:nvPr/>
          </p:nvSpPr>
          <p:spPr bwMode="auto">
            <a:xfrm>
              <a:off x="3514" y="131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8" name="Freeform 617"/>
            <p:cNvSpPr>
              <a:spLocks/>
            </p:cNvSpPr>
            <p:nvPr/>
          </p:nvSpPr>
          <p:spPr bwMode="auto">
            <a:xfrm>
              <a:off x="3460" y="1286"/>
              <a:ext cx="54" cy="54"/>
            </a:xfrm>
            <a:custGeom>
              <a:avLst/>
              <a:gdLst>
                <a:gd name="T0" fmla="*/ 0 w 270"/>
                <a:gd name="T1" fmla="*/ 0 h 271"/>
                <a:gd name="T2" fmla="*/ 0 w 270"/>
                <a:gd name="T3" fmla="*/ 0 h 271"/>
                <a:gd name="T4" fmla="*/ 0 w 270"/>
                <a:gd name="T5" fmla="*/ 0 h 271"/>
                <a:gd name="T6" fmla="*/ 0 w 270"/>
                <a:gd name="T7" fmla="*/ 0 h 271"/>
                <a:gd name="T8" fmla="*/ 0 w 270"/>
                <a:gd name="T9" fmla="*/ 0 h 271"/>
                <a:gd name="T10" fmla="*/ 0 w 270"/>
                <a:gd name="T11" fmla="*/ 0 h 271"/>
                <a:gd name="T12" fmla="*/ 0 w 270"/>
                <a:gd name="T13" fmla="*/ 0 h 271"/>
                <a:gd name="T14" fmla="*/ 0 w 270"/>
                <a:gd name="T15" fmla="*/ 0 h 271"/>
                <a:gd name="T16" fmla="*/ 0 w 270"/>
                <a:gd name="T17" fmla="*/ 0 h 271"/>
                <a:gd name="T18" fmla="*/ 0 w 270"/>
                <a:gd name="T19" fmla="*/ 0 h 271"/>
                <a:gd name="T20" fmla="*/ 0 w 270"/>
                <a:gd name="T21" fmla="*/ 0 h 271"/>
                <a:gd name="T22" fmla="*/ 0 w 270"/>
                <a:gd name="T23" fmla="*/ 0 h 271"/>
                <a:gd name="T24" fmla="*/ 0 w 270"/>
                <a:gd name="T25" fmla="*/ 0 h 271"/>
                <a:gd name="T26" fmla="*/ 0 w 270"/>
                <a:gd name="T27" fmla="*/ 0 h 271"/>
                <a:gd name="T28" fmla="*/ 0 w 270"/>
                <a:gd name="T29" fmla="*/ 0 h 271"/>
                <a:gd name="T30" fmla="*/ 0 w 270"/>
                <a:gd name="T31" fmla="*/ 0 h 271"/>
                <a:gd name="T32" fmla="*/ 0 w 270"/>
                <a:gd name="T33" fmla="*/ 0 h 271"/>
                <a:gd name="T34" fmla="*/ 0 w 270"/>
                <a:gd name="T35" fmla="*/ 0 h 271"/>
                <a:gd name="T36" fmla="*/ 0 w 270"/>
                <a:gd name="T37" fmla="*/ 0 h 271"/>
                <a:gd name="T38" fmla="*/ 0 w 270"/>
                <a:gd name="T39" fmla="*/ 0 h 271"/>
                <a:gd name="T40" fmla="*/ 0 w 270"/>
                <a:gd name="T41" fmla="*/ 0 h 271"/>
                <a:gd name="T42" fmla="*/ 0 w 270"/>
                <a:gd name="T43" fmla="*/ 0 h 271"/>
                <a:gd name="T44" fmla="*/ 0 w 270"/>
                <a:gd name="T45" fmla="*/ 0 h 271"/>
                <a:gd name="T46" fmla="*/ 0 w 270"/>
                <a:gd name="T47" fmla="*/ 0 h 271"/>
                <a:gd name="T48" fmla="*/ 0 w 270"/>
                <a:gd name="T49" fmla="*/ 0 h 271"/>
                <a:gd name="T50" fmla="*/ 0 w 270"/>
                <a:gd name="T51" fmla="*/ 0 h 271"/>
                <a:gd name="T52" fmla="*/ 0 w 270"/>
                <a:gd name="T53" fmla="*/ 0 h 271"/>
                <a:gd name="T54" fmla="*/ 0 w 270"/>
                <a:gd name="T55" fmla="*/ 0 h 271"/>
                <a:gd name="T56" fmla="*/ 0 w 270"/>
                <a:gd name="T57" fmla="*/ 0 h 271"/>
                <a:gd name="T58" fmla="*/ 0 w 270"/>
                <a:gd name="T59" fmla="*/ 0 h 271"/>
                <a:gd name="T60" fmla="*/ 0 w 270"/>
                <a:gd name="T61" fmla="*/ 0 h 271"/>
                <a:gd name="T62" fmla="*/ 0 w 270"/>
                <a:gd name="T63" fmla="*/ 0 h 271"/>
                <a:gd name="T64" fmla="*/ 0 w 270"/>
                <a:gd name="T65" fmla="*/ 0 h 271"/>
                <a:gd name="T66" fmla="*/ 0 w 270"/>
                <a:gd name="T67" fmla="*/ 0 h 271"/>
                <a:gd name="T68" fmla="*/ 0 w 270"/>
                <a:gd name="T69" fmla="*/ 0 h 271"/>
                <a:gd name="T70" fmla="*/ 0 w 270"/>
                <a:gd name="T71" fmla="*/ 0 h 271"/>
                <a:gd name="T72" fmla="*/ 0 w 270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1"/>
                <a:gd name="T113" fmla="*/ 270 w 270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1">
                  <a:moveTo>
                    <a:pt x="270" y="135"/>
                  </a:moveTo>
                  <a:lnTo>
                    <a:pt x="268" y="113"/>
                  </a:lnTo>
                  <a:lnTo>
                    <a:pt x="261" y="90"/>
                  </a:lnTo>
                  <a:lnTo>
                    <a:pt x="251" y="68"/>
                  </a:lnTo>
                  <a:lnTo>
                    <a:pt x="238" y="48"/>
                  </a:lnTo>
                  <a:lnTo>
                    <a:pt x="221" y="31"/>
                  </a:lnTo>
                  <a:lnTo>
                    <a:pt x="202" y="18"/>
                  </a:lnTo>
                  <a:lnTo>
                    <a:pt x="181" y="8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7" y="8"/>
                  </a:lnTo>
                  <a:lnTo>
                    <a:pt x="67" y="18"/>
                  </a:lnTo>
                  <a:lnTo>
                    <a:pt x="48" y="31"/>
                  </a:lnTo>
                  <a:lnTo>
                    <a:pt x="30" y="48"/>
                  </a:lnTo>
                  <a:lnTo>
                    <a:pt x="17" y="68"/>
                  </a:lnTo>
                  <a:lnTo>
                    <a:pt x="7" y="90"/>
                  </a:lnTo>
                  <a:lnTo>
                    <a:pt x="2" y="113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7" y="182"/>
                  </a:lnTo>
                  <a:lnTo>
                    <a:pt x="17" y="203"/>
                  </a:lnTo>
                  <a:lnTo>
                    <a:pt x="30" y="223"/>
                  </a:lnTo>
                  <a:lnTo>
                    <a:pt x="48" y="239"/>
                  </a:lnTo>
                  <a:lnTo>
                    <a:pt x="67" y="252"/>
                  </a:lnTo>
                  <a:lnTo>
                    <a:pt x="87" y="262"/>
                  </a:lnTo>
                  <a:lnTo>
                    <a:pt x="111" y="270"/>
                  </a:lnTo>
                  <a:lnTo>
                    <a:pt x="135" y="271"/>
                  </a:lnTo>
                  <a:lnTo>
                    <a:pt x="158" y="270"/>
                  </a:lnTo>
                  <a:lnTo>
                    <a:pt x="181" y="262"/>
                  </a:lnTo>
                  <a:lnTo>
                    <a:pt x="202" y="252"/>
                  </a:lnTo>
                  <a:lnTo>
                    <a:pt x="221" y="239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1" y="182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49" name="Line 618"/>
            <p:cNvSpPr>
              <a:spLocks noChangeShapeType="1"/>
            </p:cNvSpPr>
            <p:nvPr/>
          </p:nvSpPr>
          <p:spPr bwMode="auto">
            <a:xfrm>
              <a:off x="3119" y="166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0" name="Freeform 619"/>
            <p:cNvSpPr>
              <a:spLocks/>
            </p:cNvSpPr>
            <p:nvPr/>
          </p:nvSpPr>
          <p:spPr bwMode="auto">
            <a:xfrm>
              <a:off x="3065" y="1637"/>
              <a:ext cx="54" cy="5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1"/>
                <a:gd name="T113" fmla="*/ 271 w 271"/>
                <a:gd name="T114" fmla="*/ 271 h 27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1">
                  <a:moveTo>
                    <a:pt x="271" y="134"/>
                  </a:moveTo>
                  <a:lnTo>
                    <a:pt x="269" y="112"/>
                  </a:lnTo>
                  <a:lnTo>
                    <a:pt x="262" y="89"/>
                  </a:lnTo>
                  <a:lnTo>
                    <a:pt x="252" y="68"/>
                  </a:lnTo>
                  <a:lnTo>
                    <a:pt x="238" y="48"/>
                  </a:lnTo>
                  <a:lnTo>
                    <a:pt x="223" y="32"/>
                  </a:lnTo>
                  <a:lnTo>
                    <a:pt x="203" y="18"/>
                  </a:lnTo>
                  <a:lnTo>
                    <a:pt x="181" y="7"/>
                  </a:lnTo>
                  <a:lnTo>
                    <a:pt x="158" y="1"/>
                  </a:lnTo>
                  <a:lnTo>
                    <a:pt x="136" y="0"/>
                  </a:lnTo>
                  <a:lnTo>
                    <a:pt x="112" y="1"/>
                  </a:lnTo>
                  <a:lnTo>
                    <a:pt x="89" y="7"/>
                  </a:lnTo>
                  <a:lnTo>
                    <a:pt x="68" y="18"/>
                  </a:lnTo>
                  <a:lnTo>
                    <a:pt x="48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8" y="89"/>
                  </a:lnTo>
                  <a:lnTo>
                    <a:pt x="1" y="112"/>
                  </a:lnTo>
                  <a:lnTo>
                    <a:pt x="0" y="134"/>
                  </a:lnTo>
                  <a:lnTo>
                    <a:pt x="1" y="158"/>
                  </a:lnTo>
                  <a:lnTo>
                    <a:pt x="8" y="181"/>
                  </a:lnTo>
                  <a:lnTo>
                    <a:pt x="19" y="203"/>
                  </a:lnTo>
                  <a:lnTo>
                    <a:pt x="32" y="223"/>
                  </a:lnTo>
                  <a:lnTo>
                    <a:pt x="48" y="238"/>
                  </a:lnTo>
                  <a:lnTo>
                    <a:pt x="68" y="252"/>
                  </a:lnTo>
                  <a:lnTo>
                    <a:pt x="89" y="262"/>
                  </a:lnTo>
                  <a:lnTo>
                    <a:pt x="112" y="269"/>
                  </a:lnTo>
                  <a:lnTo>
                    <a:pt x="136" y="271"/>
                  </a:lnTo>
                  <a:lnTo>
                    <a:pt x="158" y="269"/>
                  </a:lnTo>
                  <a:lnTo>
                    <a:pt x="181" y="262"/>
                  </a:lnTo>
                  <a:lnTo>
                    <a:pt x="203" y="252"/>
                  </a:lnTo>
                  <a:lnTo>
                    <a:pt x="223" y="238"/>
                  </a:lnTo>
                  <a:lnTo>
                    <a:pt x="238" y="223"/>
                  </a:lnTo>
                  <a:lnTo>
                    <a:pt x="252" y="203"/>
                  </a:lnTo>
                  <a:lnTo>
                    <a:pt x="262" y="181"/>
                  </a:lnTo>
                  <a:lnTo>
                    <a:pt x="269" y="158"/>
                  </a:lnTo>
                  <a:lnTo>
                    <a:pt x="271" y="13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1" name="Rectangle 620"/>
            <p:cNvSpPr>
              <a:spLocks noChangeArrowheads="1"/>
            </p:cNvSpPr>
            <p:nvPr/>
          </p:nvSpPr>
          <p:spPr bwMode="auto">
            <a:xfrm>
              <a:off x="1440" y="992"/>
              <a:ext cx="2891" cy="291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2" name="Line 621"/>
            <p:cNvSpPr>
              <a:spLocks noChangeShapeType="1"/>
            </p:cNvSpPr>
            <p:nvPr/>
          </p:nvSpPr>
          <p:spPr bwMode="auto">
            <a:xfrm>
              <a:off x="2251" y="1094"/>
              <a:ext cx="1" cy="1"/>
            </a:xfrm>
            <a:prstGeom prst="line">
              <a:avLst/>
            </a:prstGeom>
            <a:noFill/>
            <a:ln w="0">
              <a:solidFill>
                <a:srgbClr val="FF0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3" name="Freeform 622"/>
            <p:cNvSpPr>
              <a:spLocks/>
            </p:cNvSpPr>
            <p:nvPr/>
          </p:nvSpPr>
          <p:spPr bwMode="auto">
            <a:xfrm>
              <a:off x="2197" y="1067"/>
              <a:ext cx="54" cy="54"/>
            </a:xfrm>
            <a:custGeom>
              <a:avLst/>
              <a:gdLst>
                <a:gd name="T0" fmla="*/ 0 w 271"/>
                <a:gd name="T1" fmla="*/ 0 h 270"/>
                <a:gd name="T2" fmla="*/ 0 w 271"/>
                <a:gd name="T3" fmla="*/ 0 h 270"/>
                <a:gd name="T4" fmla="*/ 0 w 271"/>
                <a:gd name="T5" fmla="*/ 0 h 270"/>
                <a:gd name="T6" fmla="*/ 0 w 271"/>
                <a:gd name="T7" fmla="*/ 0 h 270"/>
                <a:gd name="T8" fmla="*/ 0 w 271"/>
                <a:gd name="T9" fmla="*/ 0 h 270"/>
                <a:gd name="T10" fmla="*/ 0 w 271"/>
                <a:gd name="T11" fmla="*/ 0 h 270"/>
                <a:gd name="T12" fmla="*/ 0 w 271"/>
                <a:gd name="T13" fmla="*/ 0 h 270"/>
                <a:gd name="T14" fmla="*/ 0 w 271"/>
                <a:gd name="T15" fmla="*/ 0 h 270"/>
                <a:gd name="T16" fmla="*/ 0 w 271"/>
                <a:gd name="T17" fmla="*/ 0 h 270"/>
                <a:gd name="T18" fmla="*/ 0 w 271"/>
                <a:gd name="T19" fmla="*/ 0 h 270"/>
                <a:gd name="T20" fmla="*/ 0 w 271"/>
                <a:gd name="T21" fmla="*/ 0 h 270"/>
                <a:gd name="T22" fmla="*/ 0 w 271"/>
                <a:gd name="T23" fmla="*/ 0 h 270"/>
                <a:gd name="T24" fmla="*/ 0 w 271"/>
                <a:gd name="T25" fmla="*/ 0 h 270"/>
                <a:gd name="T26" fmla="*/ 0 w 271"/>
                <a:gd name="T27" fmla="*/ 0 h 270"/>
                <a:gd name="T28" fmla="*/ 0 w 271"/>
                <a:gd name="T29" fmla="*/ 0 h 270"/>
                <a:gd name="T30" fmla="*/ 0 w 271"/>
                <a:gd name="T31" fmla="*/ 0 h 270"/>
                <a:gd name="T32" fmla="*/ 0 w 271"/>
                <a:gd name="T33" fmla="*/ 0 h 270"/>
                <a:gd name="T34" fmla="*/ 0 w 271"/>
                <a:gd name="T35" fmla="*/ 0 h 270"/>
                <a:gd name="T36" fmla="*/ 0 w 271"/>
                <a:gd name="T37" fmla="*/ 0 h 270"/>
                <a:gd name="T38" fmla="*/ 0 w 271"/>
                <a:gd name="T39" fmla="*/ 0 h 270"/>
                <a:gd name="T40" fmla="*/ 0 w 271"/>
                <a:gd name="T41" fmla="*/ 0 h 270"/>
                <a:gd name="T42" fmla="*/ 0 w 271"/>
                <a:gd name="T43" fmla="*/ 0 h 270"/>
                <a:gd name="T44" fmla="*/ 0 w 271"/>
                <a:gd name="T45" fmla="*/ 0 h 270"/>
                <a:gd name="T46" fmla="*/ 0 w 271"/>
                <a:gd name="T47" fmla="*/ 0 h 270"/>
                <a:gd name="T48" fmla="*/ 0 w 271"/>
                <a:gd name="T49" fmla="*/ 0 h 270"/>
                <a:gd name="T50" fmla="*/ 0 w 271"/>
                <a:gd name="T51" fmla="*/ 0 h 270"/>
                <a:gd name="T52" fmla="*/ 0 w 271"/>
                <a:gd name="T53" fmla="*/ 0 h 270"/>
                <a:gd name="T54" fmla="*/ 0 w 271"/>
                <a:gd name="T55" fmla="*/ 0 h 270"/>
                <a:gd name="T56" fmla="*/ 0 w 271"/>
                <a:gd name="T57" fmla="*/ 0 h 270"/>
                <a:gd name="T58" fmla="*/ 0 w 271"/>
                <a:gd name="T59" fmla="*/ 0 h 270"/>
                <a:gd name="T60" fmla="*/ 0 w 271"/>
                <a:gd name="T61" fmla="*/ 0 h 270"/>
                <a:gd name="T62" fmla="*/ 0 w 271"/>
                <a:gd name="T63" fmla="*/ 0 h 270"/>
                <a:gd name="T64" fmla="*/ 0 w 271"/>
                <a:gd name="T65" fmla="*/ 0 h 270"/>
                <a:gd name="T66" fmla="*/ 0 w 271"/>
                <a:gd name="T67" fmla="*/ 0 h 270"/>
                <a:gd name="T68" fmla="*/ 0 w 271"/>
                <a:gd name="T69" fmla="*/ 0 h 270"/>
                <a:gd name="T70" fmla="*/ 0 w 271"/>
                <a:gd name="T71" fmla="*/ 0 h 270"/>
                <a:gd name="T72" fmla="*/ 0 w 271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1"/>
                <a:gd name="T112" fmla="*/ 0 h 270"/>
                <a:gd name="T113" fmla="*/ 271 w 271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1" h="270">
                  <a:moveTo>
                    <a:pt x="271" y="135"/>
                  </a:moveTo>
                  <a:lnTo>
                    <a:pt x="268" y="110"/>
                  </a:lnTo>
                  <a:lnTo>
                    <a:pt x="263" y="87"/>
                  </a:lnTo>
                  <a:lnTo>
                    <a:pt x="253" y="67"/>
                  </a:lnTo>
                  <a:lnTo>
                    <a:pt x="240" y="48"/>
                  </a:lnTo>
                  <a:lnTo>
                    <a:pt x="223" y="30"/>
                  </a:lnTo>
                  <a:lnTo>
                    <a:pt x="203" y="17"/>
                  </a:lnTo>
                  <a:lnTo>
                    <a:pt x="181" y="7"/>
                  </a:lnTo>
                  <a:lnTo>
                    <a:pt x="159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9" y="7"/>
                  </a:lnTo>
                  <a:lnTo>
                    <a:pt x="68" y="17"/>
                  </a:lnTo>
                  <a:lnTo>
                    <a:pt x="48" y="30"/>
                  </a:lnTo>
                  <a:lnTo>
                    <a:pt x="32" y="48"/>
                  </a:lnTo>
                  <a:lnTo>
                    <a:pt x="19" y="67"/>
                  </a:lnTo>
                  <a:lnTo>
                    <a:pt x="9" y="87"/>
                  </a:lnTo>
                  <a:lnTo>
                    <a:pt x="2" y="110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9" y="202"/>
                  </a:lnTo>
                  <a:lnTo>
                    <a:pt x="32" y="221"/>
                  </a:lnTo>
                  <a:lnTo>
                    <a:pt x="48" y="238"/>
                  </a:lnTo>
                  <a:lnTo>
                    <a:pt x="68" y="251"/>
                  </a:lnTo>
                  <a:lnTo>
                    <a:pt x="89" y="261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9" y="268"/>
                  </a:lnTo>
                  <a:lnTo>
                    <a:pt x="181" y="261"/>
                  </a:lnTo>
                  <a:lnTo>
                    <a:pt x="203" y="251"/>
                  </a:lnTo>
                  <a:lnTo>
                    <a:pt x="223" y="238"/>
                  </a:lnTo>
                  <a:lnTo>
                    <a:pt x="240" y="221"/>
                  </a:lnTo>
                  <a:lnTo>
                    <a:pt x="253" y="202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1" y="135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4" name="Line 623"/>
            <p:cNvSpPr>
              <a:spLocks noChangeShapeType="1"/>
            </p:cNvSpPr>
            <p:nvPr/>
          </p:nvSpPr>
          <p:spPr bwMode="auto">
            <a:xfrm>
              <a:off x="3927" y="3237"/>
              <a:ext cx="1" cy="1"/>
            </a:xfrm>
            <a:prstGeom prst="line">
              <a:avLst/>
            </a:prstGeom>
            <a:noFill/>
            <a:ln w="0">
              <a:solidFill>
                <a:srgbClr val="FF0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5" name="Freeform 624"/>
            <p:cNvSpPr>
              <a:spLocks/>
            </p:cNvSpPr>
            <p:nvPr/>
          </p:nvSpPr>
          <p:spPr bwMode="auto">
            <a:xfrm>
              <a:off x="3873" y="3210"/>
              <a:ext cx="54" cy="54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w 270"/>
                <a:gd name="T23" fmla="*/ 0 h 270"/>
                <a:gd name="T24" fmla="*/ 0 w 270"/>
                <a:gd name="T25" fmla="*/ 0 h 270"/>
                <a:gd name="T26" fmla="*/ 0 w 270"/>
                <a:gd name="T27" fmla="*/ 0 h 270"/>
                <a:gd name="T28" fmla="*/ 0 w 270"/>
                <a:gd name="T29" fmla="*/ 0 h 270"/>
                <a:gd name="T30" fmla="*/ 0 w 270"/>
                <a:gd name="T31" fmla="*/ 0 h 270"/>
                <a:gd name="T32" fmla="*/ 0 w 270"/>
                <a:gd name="T33" fmla="*/ 0 h 270"/>
                <a:gd name="T34" fmla="*/ 0 w 270"/>
                <a:gd name="T35" fmla="*/ 0 h 270"/>
                <a:gd name="T36" fmla="*/ 0 w 270"/>
                <a:gd name="T37" fmla="*/ 0 h 270"/>
                <a:gd name="T38" fmla="*/ 0 w 270"/>
                <a:gd name="T39" fmla="*/ 0 h 270"/>
                <a:gd name="T40" fmla="*/ 0 w 270"/>
                <a:gd name="T41" fmla="*/ 0 h 270"/>
                <a:gd name="T42" fmla="*/ 0 w 270"/>
                <a:gd name="T43" fmla="*/ 0 h 270"/>
                <a:gd name="T44" fmla="*/ 0 w 270"/>
                <a:gd name="T45" fmla="*/ 0 h 270"/>
                <a:gd name="T46" fmla="*/ 0 w 270"/>
                <a:gd name="T47" fmla="*/ 0 h 270"/>
                <a:gd name="T48" fmla="*/ 0 w 270"/>
                <a:gd name="T49" fmla="*/ 0 h 270"/>
                <a:gd name="T50" fmla="*/ 0 w 270"/>
                <a:gd name="T51" fmla="*/ 0 h 270"/>
                <a:gd name="T52" fmla="*/ 0 w 270"/>
                <a:gd name="T53" fmla="*/ 0 h 270"/>
                <a:gd name="T54" fmla="*/ 0 w 270"/>
                <a:gd name="T55" fmla="*/ 0 h 270"/>
                <a:gd name="T56" fmla="*/ 0 w 270"/>
                <a:gd name="T57" fmla="*/ 0 h 270"/>
                <a:gd name="T58" fmla="*/ 0 w 270"/>
                <a:gd name="T59" fmla="*/ 0 h 270"/>
                <a:gd name="T60" fmla="*/ 0 w 270"/>
                <a:gd name="T61" fmla="*/ 0 h 270"/>
                <a:gd name="T62" fmla="*/ 0 w 270"/>
                <a:gd name="T63" fmla="*/ 0 h 270"/>
                <a:gd name="T64" fmla="*/ 0 w 270"/>
                <a:gd name="T65" fmla="*/ 0 h 270"/>
                <a:gd name="T66" fmla="*/ 0 w 270"/>
                <a:gd name="T67" fmla="*/ 0 h 270"/>
                <a:gd name="T68" fmla="*/ 0 w 270"/>
                <a:gd name="T69" fmla="*/ 0 h 270"/>
                <a:gd name="T70" fmla="*/ 0 w 270"/>
                <a:gd name="T71" fmla="*/ 0 h 270"/>
                <a:gd name="T72" fmla="*/ 0 w 270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0"/>
                <a:gd name="T113" fmla="*/ 270 w 270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0">
                  <a:moveTo>
                    <a:pt x="270" y="135"/>
                  </a:moveTo>
                  <a:lnTo>
                    <a:pt x="268" y="111"/>
                  </a:lnTo>
                  <a:lnTo>
                    <a:pt x="261" y="89"/>
                  </a:lnTo>
                  <a:lnTo>
                    <a:pt x="253" y="68"/>
                  </a:lnTo>
                  <a:lnTo>
                    <a:pt x="239" y="48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8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1" y="48"/>
                  </a:lnTo>
                  <a:lnTo>
                    <a:pt x="18" y="68"/>
                  </a:lnTo>
                  <a:lnTo>
                    <a:pt x="8" y="89"/>
                  </a:lnTo>
                  <a:lnTo>
                    <a:pt x="1" y="111"/>
                  </a:lnTo>
                  <a:lnTo>
                    <a:pt x="0" y="135"/>
                  </a:lnTo>
                  <a:lnTo>
                    <a:pt x="1" y="159"/>
                  </a:lnTo>
                  <a:lnTo>
                    <a:pt x="8" y="181"/>
                  </a:lnTo>
                  <a:lnTo>
                    <a:pt x="18" y="203"/>
                  </a:lnTo>
                  <a:lnTo>
                    <a:pt x="31" y="222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8" y="263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58" y="268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2"/>
                  </a:lnTo>
                  <a:lnTo>
                    <a:pt x="253" y="203"/>
                  </a:lnTo>
                  <a:lnTo>
                    <a:pt x="261" y="181"/>
                  </a:lnTo>
                  <a:lnTo>
                    <a:pt x="268" y="159"/>
                  </a:lnTo>
                  <a:lnTo>
                    <a:pt x="270" y="135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6" name="Line 625"/>
            <p:cNvSpPr>
              <a:spLocks noChangeShapeType="1"/>
            </p:cNvSpPr>
            <p:nvPr/>
          </p:nvSpPr>
          <p:spPr bwMode="auto">
            <a:xfrm>
              <a:off x="3183" y="2007"/>
              <a:ext cx="1" cy="1"/>
            </a:xfrm>
            <a:prstGeom prst="line">
              <a:avLst/>
            </a:prstGeom>
            <a:noFill/>
            <a:ln w="0">
              <a:solidFill>
                <a:srgbClr val="FF0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7" name="Freeform 626"/>
            <p:cNvSpPr>
              <a:spLocks/>
            </p:cNvSpPr>
            <p:nvPr/>
          </p:nvSpPr>
          <p:spPr bwMode="auto">
            <a:xfrm>
              <a:off x="3129" y="1980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7"/>
                  </a:moveTo>
                  <a:lnTo>
                    <a:pt x="268" y="114"/>
                  </a:lnTo>
                  <a:lnTo>
                    <a:pt x="262" y="91"/>
                  </a:lnTo>
                  <a:lnTo>
                    <a:pt x="252" y="69"/>
                  </a:lnTo>
                  <a:lnTo>
                    <a:pt x="239" y="49"/>
                  </a:lnTo>
                  <a:lnTo>
                    <a:pt x="222" y="32"/>
                  </a:lnTo>
                  <a:lnTo>
                    <a:pt x="203" y="19"/>
                  </a:lnTo>
                  <a:lnTo>
                    <a:pt x="181" y="9"/>
                  </a:lnTo>
                  <a:lnTo>
                    <a:pt x="159" y="4"/>
                  </a:lnTo>
                  <a:lnTo>
                    <a:pt x="135" y="0"/>
                  </a:lnTo>
                  <a:lnTo>
                    <a:pt x="111" y="4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7" y="69"/>
                  </a:lnTo>
                  <a:lnTo>
                    <a:pt x="8" y="91"/>
                  </a:lnTo>
                  <a:lnTo>
                    <a:pt x="2" y="114"/>
                  </a:lnTo>
                  <a:lnTo>
                    <a:pt x="0" y="137"/>
                  </a:lnTo>
                  <a:lnTo>
                    <a:pt x="2" y="161"/>
                  </a:lnTo>
                  <a:lnTo>
                    <a:pt x="8" y="183"/>
                  </a:lnTo>
                  <a:lnTo>
                    <a:pt x="17" y="204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8" y="253"/>
                  </a:lnTo>
                  <a:lnTo>
                    <a:pt x="88" y="263"/>
                  </a:lnTo>
                  <a:lnTo>
                    <a:pt x="111" y="270"/>
                  </a:lnTo>
                  <a:lnTo>
                    <a:pt x="135" y="272"/>
                  </a:lnTo>
                  <a:lnTo>
                    <a:pt x="159" y="270"/>
                  </a:lnTo>
                  <a:lnTo>
                    <a:pt x="181" y="263"/>
                  </a:lnTo>
                  <a:lnTo>
                    <a:pt x="203" y="253"/>
                  </a:lnTo>
                  <a:lnTo>
                    <a:pt x="222" y="240"/>
                  </a:lnTo>
                  <a:lnTo>
                    <a:pt x="239" y="223"/>
                  </a:lnTo>
                  <a:lnTo>
                    <a:pt x="252" y="204"/>
                  </a:lnTo>
                  <a:lnTo>
                    <a:pt x="262" y="183"/>
                  </a:lnTo>
                  <a:lnTo>
                    <a:pt x="268" y="161"/>
                  </a:lnTo>
                  <a:lnTo>
                    <a:pt x="270" y="137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8" name="Line 627"/>
            <p:cNvSpPr>
              <a:spLocks noChangeShapeType="1"/>
            </p:cNvSpPr>
            <p:nvPr/>
          </p:nvSpPr>
          <p:spPr bwMode="auto">
            <a:xfrm>
              <a:off x="2614" y="3228"/>
              <a:ext cx="1" cy="1"/>
            </a:xfrm>
            <a:prstGeom prst="line">
              <a:avLst/>
            </a:prstGeom>
            <a:noFill/>
            <a:ln w="0">
              <a:solidFill>
                <a:srgbClr val="FF0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59" name="Freeform 628"/>
            <p:cNvSpPr>
              <a:spLocks/>
            </p:cNvSpPr>
            <p:nvPr/>
          </p:nvSpPr>
          <p:spPr bwMode="auto">
            <a:xfrm>
              <a:off x="2560" y="3201"/>
              <a:ext cx="54" cy="54"/>
            </a:xfrm>
            <a:custGeom>
              <a:avLst/>
              <a:gdLst>
                <a:gd name="T0" fmla="*/ 0 w 270"/>
                <a:gd name="T1" fmla="*/ 0 h 272"/>
                <a:gd name="T2" fmla="*/ 0 w 270"/>
                <a:gd name="T3" fmla="*/ 0 h 272"/>
                <a:gd name="T4" fmla="*/ 0 w 270"/>
                <a:gd name="T5" fmla="*/ 0 h 272"/>
                <a:gd name="T6" fmla="*/ 0 w 270"/>
                <a:gd name="T7" fmla="*/ 0 h 272"/>
                <a:gd name="T8" fmla="*/ 0 w 270"/>
                <a:gd name="T9" fmla="*/ 0 h 272"/>
                <a:gd name="T10" fmla="*/ 0 w 270"/>
                <a:gd name="T11" fmla="*/ 0 h 272"/>
                <a:gd name="T12" fmla="*/ 0 w 270"/>
                <a:gd name="T13" fmla="*/ 0 h 272"/>
                <a:gd name="T14" fmla="*/ 0 w 270"/>
                <a:gd name="T15" fmla="*/ 0 h 272"/>
                <a:gd name="T16" fmla="*/ 0 w 270"/>
                <a:gd name="T17" fmla="*/ 0 h 272"/>
                <a:gd name="T18" fmla="*/ 0 w 270"/>
                <a:gd name="T19" fmla="*/ 0 h 272"/>
                <a:gd name="T20" fmla="*/ 0 w 270"/>
                <a:gd name="T21" fmla="*/ 0 h 272"/>
                <a:gd name="T22" fmla="*/ 0 w 270"/>
                <a:gd name="T23" fmla="*/ 0 h 272"/>
                <a:gd name="T24" fmla="*/ 0 w 270"/>
                <a:gd name="T25" fmla="*/ 0 h 272"/>
                <a:gd name="T26" fmla="*/ 0 w 270"/>
                <a:gd name="T27" fmla="*/ 0 h 272"/>
                <a:gd name="T28" fmla="*/ 0 w 270"/>
                <a:gd name="T29" fmla="*/ 0 h 272"/>
                <a:gd name="T30" fmla="*/ 0 w 270"/>
                <a:gd name="T31" fmla="*/ 0 h 272"/>
                <a:gd name="T32" fmla="*/ 0 w 270"/>
                <a:gd name="T33" fmla="*/ 0 h 272"/>
                <a:gd name="T34" fmla="*/ 0 w 270"/>
                <a:gd name="T35" fmla="*/ 0 h 272"/>
                <a:gd name="T36" fmla="*/ 0 w 270"/>
                <a:gd name="T37" fmla="*/ 0 h 272"/>
                <a:gd name="T38" fmla="*/ 0 w 270"/>
                <a:gd name="T39" fmla="*/ 0 h 272"/>
                <a:gd name="T40" fmla="*/ 0 w 270"/>
                <a:gd name="T41" fmla="*/ 0 h 272"/>
                <a:gd name="T42" fmla="*/ 0 w 270"/>
                <a:gd name="T43" fmla="*/ 0 h 272"/>
                <a:gd name="T44" fmla="*/ 0 w 270"/>
                <a:gd name="T45" fmla="*/ 0 h 272"/>
                <a:gd name="T46" fmla="*/ 0 w 270"/>
                <a:gd name="T47" fmla="*/ 0 h 272"/>
                <a:gd name="T48" fmla="*/ 0 w 270"/>
                <a:gd name="T49" fmla="*/ 0 h 272"/>
                <a:gd name="T50" fmla="*/ 0 w 270"/>
                <a:gd name="T51" fmla="*/ 0 h 272"/>
                <a:gd name="T52" fmla="*/ 0 w 270"/>
                <a:gd name="T53" fmla="*/ 0 h 272"/>
                <a:gd name="T54" fmla="*/ 0 w 270"/>
                <a:gd name="T55" fmla="*/ 0 h 272"/>
                <a:gd name="T56" fmla="*/ 0 w 270"/>
                <a:gd name="T57" fmla="*/ 0 h 272"/>
                <a:gd name="T58" fmla="*/ 0 w 270"/>
                <a:gd name="T59" fmla="*/ 0 h 272"/>
                <a:gd name="T60" fmla="*/ 0 w 270"/>
                <a:gd name="T61" fmla="*/ 0 h 272"/>
                <a:gd name="T62" fmla="*/ 0 w 270"/>
                <a:gd name="T63" fmla="*/ 0 h 272"/>
                <a:gd name="T64" fmla="*/ 0 w 270"/>
                <a:gd name="T65" fmla="*/ 0 h 272"/>
                <a:gd name="T66" fmla="*/ 0 w 270"/>
                <a:gd name="T67" fmla="*/ 0 h 272"/>
                <a:gd name="T68" fmla="*/ 0 w 270"/>
                <a:gd name="T69" fmla="*/ 0 h 272"/>
                <a:gd name="T70" fmla="*/ 0 w 270"/>
                <a:gd name="T71" fmla="*/ 0 h 272"/>
                <a:gd name="T72" fmla="*/ 0 w 270"/>
                <a:gd name="T73" fmla="*/ 0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0"/>
                <a:gd name="T112" fmla="*/ 0 h 272"/>
                <a:gd name="T113" fmla="*/ 270 w 270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0" h="272">
                  <a:moveTo>
                    <a:pt x="270" y="136"/>
                  </a:moveTo>
                  <a:lnTo>
                    <a:pt x="269" y="112"/>
                  </a:lnTo>
                  <a:lnTo>
                    <a:pt x="262" y="90"/>
                  </a:lnTo>
                  <a:lnTo>
                    <a:pt x="251" y="68"/>
                  </a:lnTo>
                  <a:lnTo>
                    <a:pt x="238" y="49"/>
                  </a:lnTo>
                  <a:lnTo>
                    <a:pt x="222" y="32"/>
                  </a:lnTo>
                  <a:lnTo>
                    <a:pt x="202" y="19"/>
                  </a:lnTo>
                  <a:lnTo>
                    <a:pt x="182" y="9"/>
                  </a:lnTo>
                  <a:lnTo>
                    <a:pt x="159" y="4"/>
                  </a:lnTo>
                  <a:lnTo>
                    <a:pt x="136" y="0"/>
                  </a:lnTo>
                  <a:lnTo>
                    <a:pt x="112" y="4"/>
                  </a:lnTo>
                  <a:lnTo>
                    <a:pt x="89" y="9"/>
                  </a:lnTo>
                  <a:lnTo>
                    <a:pt x="67" y="19"/>
                  </a:lnTo>
                  <a:lnTo>
                    <a:pt x="48" y="32"/>
                  </a:lnTo>
                  <a:lnTo>
                    <a:pt x="32" y="49"/>
                  </a:lnTo>
                  <a:lnTo>
                    <a:pt x="17" y="68"/>
                  </a:lnTo>
                  <a:lnTo>
                    <a:pt x="8" y="90"/>
                  </a:lnTo>
                  <a:lnTo>
                    <a:pt x="2" y="112"/>
                  </a:lnTo>
                  <a:lnTo>
                    <a:pt x="0" y="136"/>
                  </a:lnTo>
                  <a:lnTo>
                    <a:pt x="2" y="161"/>
                  </a:lnTo>
                  <a:lnTo>
                    <a:pt x="8" y="184"/>
                  </a:lnTo>
                  <a:lnTo>
                    <a:pt x="17" y="203"/>
                  </a:lnTo>
                  <a:lnTo>
                    <a:pt x="32" y="223"/>
                  </a:lnTo>
                  <a:lnTo>
                    <a:pt x="48" y="240"/>
                  </a:lnTo>
                  <a:lnTo>
                    <a:pt x="67" y="253"/>
                  </a:lnTo>
                  <a:lnTo>
                    <a:pt x="89" y="263"/>
                  </a:lnTo>
                  <a:lnTo>
                    <a:pt x="112" y="269"/>
                  </a:lnTo>
                  <a:lnTo>
                    <a:pt x="136" y="272"/>
                  </a:lnTo>
                  <a:lnTo>
                    <a:pt x="159" y="269"/>
                  </a:lnTo>
                  <a:lnTo>
                    <a:pt x="182" y="263"/>
                  </a:lnTo>
                  <a:lnTo>
                    <a:pt x="202" y="253"/>
                  </a:lnTo>
                  <a:lnTo>
                    <a:pt x="222" y="240"/>
                  </a:lnTo>
                  <a:lnTo>
                    <a:pt x="238" y="223"/>
                  </a:lnTo>
                  <a:lnTo>
                    <a:pt x="251" y="203"/>
                  </a:lnTo>
                  <a:lnTo>
                    <a:pt x="262" y="184"/>
                  </a:lnTo>
                  <a:lnTo>
                    <a:pt x="269" y="161"/>
                  </a:lnTo>
                  <a:lnTo>
                    <a:pt x="270" y="136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60" name="Line 629"/>
            <p:cNvSpPr>
              <a:spLocks noChangeShapeType="1"/>
            </p:cNvSpPr>
            <p:nvPr/>
          </p:nvSpPr>
          <p:spPr bwMode="auto">
            <a:xfrm>
              <a:off x="4074" y="1093"/>
              <a:ext cx="1" cy="1"/>
            </a:xfrm>
            <a:prstGeom prst="line">
              <a:avLst/>
            </a:prstGeom>
            <a:noFill/>
            <a:ln w="0">
              <a:solidFill>
                <a:srgbClr val="FF008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661" name="Freeform 630"/>
            <p:cNvSpPr>
              <a:spLocks/>
            </p:cNvSpPr>
            <p:nvPr/>
          </p:nvSpPr>
          <p:spPr bwMode="auto">
            <a:xfrm>
              <a:off x="4019" y="1066"/>
              <a:ext cx="55" cy="54"/>
            </a:xfrm>
            <a:custGeom>
              <a:avLst/>
              <a:gdLst>
                <a:gd name="T0" fmla="*/ 0 w 272"/>
                <a:gd name="T1" fmla="*/ 0 h 270"/>
                <a:gd name="T2" fmla="*/ 0 w 272"/>
                <a:gd name="T3" fmla="*/ 0 h 270"/>
                <a:gd name="T4" fmla="*/ 0 w 272"/>
                <a:gd name="T5" fmla="*/ 0 h 270"/>
                <a:gd name="T6" fmla="*/ 0 w 272"/>
                <a:gd name="T7" fmla="*/ 0 h 270"/>
                <a:gd name="T8" fmla="*/ 0 w 272"/>
                <a:gd name="T9" fmla="*/ 0 h 270"/>
                <a:gd name="T10" fmla="*/ 0 w 272"/>
                <a:gd name="T11" fmla="*/ 0 h 270"/>
                <a:gd name="T12" fmla="*/ 0 w 272"/>
                <a:gd name="T13" fmla="*/ 0 h 270"/>
                <a:gd name="T14" fmla="*/ 0 w 272"/>
                <a:gd name="T15" fmla="*/ 0 h 270"/>
                <a:gd name="T16" fmla="*/ 0 w 272"/>
                <a:gd name="T17" fmla="*/ 0 h 270"/>
                <a:gd name="T18" fmla="*/ 0 w 272"/>
                <a:gd name="T19" fmla="*/ 0 h 270"/>
                <a:gd name="T20" fmla="*/ 0 w 272"/>
                <a:gd name="T21" fmla="*/ 0 h 270"/>
                <a:gd name="T22" fmla="*/ 0 w 272"/>
                <a:gd name="T23" fmla="*/ 0 h 270"/>
                <a:gd name="T24" fmla="*/ 0 w 272"/>
                <a:gd name="T25" fmla="*/ 0 h 270"/>
                <a:gd name="T26" fmla="*/ 0 w 272"/>
                <a:gd name="T27" fmla="*/ 0 h 270"/>
                <a:gd name="T28" fmla="*/ 0 w 272"/>
                <a:gd name="T29" fmla="*/ 0 h 270"/>
                <a:gd name="T30" fmla="*/ 0 w 272"/>
                <a:gd name="T31" fmla="*/ 0 h 270"/>
                <a:gd name="T32" fmla="*/ 0 w 272"/>
                <a:gd name="T33" fmla="*/ 0 h 270"/>
                <a:gd name="T34" fmla="*/ 0 w 272"/>
                <a:gd name="T35" fmla="*/ 0 h 270"/>
                <a:gd name="T36" fmla="*/ 0 w 272"/>
                <a:gd name="T37" fmla="*/ 0 h 270"/>
                <a:gd name="T38" fmla="*/ 0 w 272"/>
                <a:gd name="T39" fmla="*/ 0 h 270"/>
                <a:gd name="T40" fmla="*/ 0 w 272"/>
                <a:gd name="T41" fmla="*/ 0 h 270"/>
                <a:gd name="T42" fmla="*/ 0 w 272"/>
                <a:gd name="T43" fmla="*/ 0 h 270"/>
                <a:gd name="T44" fmla="*/ 0 w 272"/>
                <a:gd name="T45" fmla="*/ 0 h 270"/>
                <a:gd name="T46" fmla="*/ 0 w 272"/>
                <a:gd name="T47" fmla="*/ 0 h 270"/>
                <a:gd name="T48" fmla="*/ 0 w 272"/>
                <a:gd name="T49" fmla="*/ 0 h 270"/>
                <a:gd name="T50" fmla="*/ 0 w 272"/>
                <a:gd name="T51" fmla="*/ 0 h 270"/>
                <a:gd name="T52" fmla="*/ 0 w 272"/>
                <a:gd name="T53" fmla="*/ 0 h 270"/>
                <a:gd name="T54" fmla="*/ 0 w 272"/>
                <a:gd name="T55" fmla="*/ 0 h 270"/>
                <a:gd name="T56" fmla="*/ 0 w 272"/>
                <a:gd name="T57" fmla="*/ 0 h 270"/>
                <a:gd name="T58" fmla="*/ 0 w 272"/>
                <a:gd name="T59" fmla="*/ 0 h 270"/>
                <a:gd name="T60" fmla="*/ 0 w 272"/>
                <a:gd name="T61" fmla="*/ 0 h 270"/>
                <a:gd name="T62" fmla="*/ 0 w 272"/>
                <a:gd name="T63" fmla="*/ 0 h 270"/>
                <a:gd name="T64" fmla="*/ 0 w 272"/>
                <a:gd name="T65" fmla="*/ 0 h 270"/>
                <a:gd name="T66" fmla="*/ 0 w 272"/>
                <a:gd name="T67" fmla="*/ 0 h 270"/>
                <a:gd name="T68" fmla="*/ 0 w 272"/>
                <a:gd name="T69" fmla="*/ 0 h 270"/>
                <a:gd name="T70" fmla="*/ 0 w 272"/>
                <a:gd name="T71" fmla="*/ 0 h 270"/>
                <a:gd name="T72" fmla="*/ 0 w 272"/>
                <a:gd name="T73" fmla="*/ 0 h 2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72"/>
                <a:gd name="T112" fmla="*/ 0 h 270"/>
                <a:gd name="T113" fmla="*/ 272 w 272"/>
                <a:gd name="T114" fmla="*/ 270 h 2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72" h="270">
                  <a:moveTo>
                    <a:pt x="272" y="135"/>
                  </a:moveTo>
                  <a:lnTo>
                    <a:pt x="268" y="111"/>
                  </a:lnTo>
                  <a:lnTo>
                    <a:pt x="263" y="88"/>
                  </a:lnTo>
                  <a:lnTo>
                    <a:pt x="253" y="68"/>
                  </a:lnTo>
                  <a:lnTo>
                    <a:pt x="240" y="48"/>
                  </a:lnTo>
                  <a:lnTo>
                    <a:pt x="223" y="32"/>
                  </a:lnTo>
                  <a:lnTo>
                    <a:pt x="203" y="19"/>
                  </a:lnTo>
                  <a:lnTo>
                    <a:pt x="182" y="9"/>
                  </a:lnTo>
                  <a:lnTo>
                    <a:pt x="160" y="2"/>
                  </a:lnTo>
                  <a:lnTo>
                    <a:pt x="135" y="0"/>
                  </a:lnTo>
                  <a:lnTo>
                    <a:pt x="111" y="2"/>
                  </a:lnTo>
                  <a:lnTo>
                    <a:pt x="88" y="9"/>
                  </a:lnTo>
                  <a:lnTo>
                    <a:pt x="68" y="19"/>
                  </a:lnTo>
                  <a:lnTo>
                    <a:pt x="49" y="32"/>
                  </a:lnTo>
                  <a:lnTo>
                    <a:pt x="32" y="48"/>
                  </a:lnTo>
                  <a:lnTo>
                    <a:pt x="19" y="68"/>
                  </a:lnTo>
                  <a:lnTo>
                    <a:pt x="9" y="88"/>
                  </a:lnTo>
                  <a:lnTo>
                    <a:pt x="2" y="111"/>
                  </a:lnTo>
                  <a:lnTo>
                    <a:pt x="0" y="135"/>
                  </a:lnTo>
                  <a:lnTo>
                    <a:pt x="2" y="159"/>
                  </a:lnTo>
                  <a:lnTo>
                    <a:pt x="9" y="181"/>
                  </a:lnTo>
                  <a:lnTo>
                    <a:pt x="19" y="203"/>
                  </a:lnTo>
                  <a:lnTo>
                    <a:pt x="32" y="222"/>
                  </a:lnTo>
                  <a:lnTo>
                    <a:pt x="49" y="239"/>
                  </a:lnTo>
                  <a:lnTo>
                    <a:pt x="68" y="253"/>
                  </a:lnTo>
                  <a:lnTo>
                    <a:pt x="88" y="262"/>
                  </a:lnTo>
                  <a:lnTo>
                    <a:pt x="111" y="268"/>
                  </a:lnTo>
                  <a:lnTo>
                    <a:pt x="135" y="270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203" y="253"/>
                  </a:lnTo>
                  <a:lnTo>
                    <a:pt x="223" y="239"/>
                  </a:lnTo>
                  <a:lnTo>
                    <a:pt x="240" y="222"/>
                  </a:lnTo>
                  <a:lnTo>
                    <a:pt x="253" y="203"/>
                  </a:lnTo>
                  <a:lnTo>
                    <a:pt x="263" y="181"/>
                  </a:lnTo>
                  <a:lnTo>
                    <a:pt x="268" y="159"/>
                  </a:lnTo>
                  <a:lnTo>
                    <a:pt x="272" y="135"/>
                  </a:ln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79" name="Rectangle 101"/>
          <p:cNvSpPr>
            <a:spLocks noChangeArrowheads="1"/>
          </p:cNvSpPr>
          <p:nvPr/>
        </p:nvSpPr>
        <p:spPr bwMode="gray">
          <a:xfrm>
            <a:off x="3638550" y="1827213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개체를 배속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군집중심 재 산출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60" name="직사각형 25"/>
          <p:cNvSpPr>
            <a:spLocks noChangeArrowheads="1"/>
          </p:cNvSpPr>
          <p:nvPr/>
        </p:nvSpPr>
        <p:spPr bwMode="auto">
          <a:xfrm>
            <a:off x="3781425" y="1685925"/>
            <a:ext cx="6064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Step 2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81" name="AutoShape 56"/>
          <p:cNvSpPr>
            <a:spLocks noChangeArrowheads="1"/>
          </p:cNvSpPr>
          <p:nvPr/>
        </p:nvSpPr>
        <p:spPr bwMode="gray">
          <a:xfrm rot="5400000">
            <a:off x="4466431" y="3742532"/>
            <a:ext cx="4054475" cy="24288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>
              <a:defRPr/>
            </a:pPr>
            <a:endParaRPr lang="ko-KR" altLang="en-US" sz="12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09" name="Rectangle 101"/>
          <p:cNvSpPr>
            <a:spLocks noChangeArrowheads="1"/>
          </p:cNvSpPr>
          <p:nvPr/>
        </p:nvSpPr>
        <p:spPr bwMode="gray">
          <a:xfrm>
            <a:off x="6696075" y="1827213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개체를 재 배속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군집중심 재 산출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63" name="직사각형 25"/>
          <p:cNvSpPr>
            <a:spLocks noChangeArrowheads="1"/>
          </p:cNvSpPr>
          <p:nvPr/>
        </p:nvSpPr>
        <p:spPr bwMode="auto">
          <a:xfrm>
            <a:off x="6838950" y="1685925"/>
            <a:ext cx="6064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Step 3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31764" name="그룹 3179"/>
          <p:cNvGrpSpPr>
            <a:grpSpLocks/>
          </p:cNvGrpSpPr>
          <p:nvPr/>
        </p:nvGrpSpPr>
        <p:grpSpPr bwMode="auto">
          <a:xfrm>
            <a:off x="3724275" y="3233738"/>
            <a:ext cx="2414588" cy="2428875"/>
            <a:chOff x="3609975" y="3357563"/>
            <a:chExt cx="2728913" cy="2519362"/>
          </a:xfrm>
        </p:grpSpPr>
        <p:grpSp>
          <p:nvGrpSpPr>
            <p:cNvPr id="32394" name="Group 634"/>
            <p:cNvGrpSpPr>
              <a:grpSpLocks/>
            </p:cNvGrpSpPr>
            <p:nvPr/>
          </p:nvGrpSpPr>
          <p:grpSpPr bwMode="auto">
            <a:xfrm>
              <a:off x="3609975" y="3357563"/>
              <a:ext cx="2728913" cy="2519362"/>
              <a:chOff x="1440" y="991"/>
              <a:chExt cx="2891" cy="2910"/>
            </a:xfrm>
          </p:grpSpPr>
          <p:sp>
            <p:nvSpPr>
              <p:cNvPr id="32400" name="AutoShape 635"/>
              <p:cNvSpPr>
                <a:spLocks noChangeArrowheads="1"/>
              </p:cNvSpPr>
              <p:nvPr/>
            </p:nvSpPr>
            <p:spPr bwMode="auto">
              <a:xfrm>
                <a:off x="3946" y="992"/>
                <a:ext cx="194" cy="197"/>
              </a:xfrm>
              <a:prstGeom prst="diamond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401" name="AutoShape 636"/>
              <p:cNvSpPr>
                <a:spLocks noChangeArrowheads="1"/>
              </p:cNvSpPr>
              <p:nvPr/>
            </p:nvSpPr>
            <p:spPr bwMode="auto">
              <a:xfrm>
                <a:off x="3802" y="3134"/>
                <a:ext cx="194" cy="197"/>
              </a:xfrm>
              <a:prstGeom prst="diamond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402" name="AutoShape 637"/>
              <p:cNvSpPr>
                <a:spLocks noChangeArrowheads="1"/>
              </p:cNvSpPr>
              <p:nvPr/>
            </p:nvSpPr>
            <p:spPr bwMode="auto">
              <a:xfrm>
                <a:off x="2123" y="992"/>
                <a:ext cx="194" cy="197"/>
              </a:xfrm>
              <a:prstGeom prst="diamond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403" name="AutoShape 638"/>
              <p:cNvSpPr>
                <a:spLocks noChangeArrowheads="1"/>
              </p:cNvSpPr>
              <p:nvPr/>
            </p:nvSpPr>
            <p:spPr bwMode="auto">
              <a:xfrm>
                <a:off x="3060" y="1911"/>
                <a:ext cx="194" cy="197"/>
              </a:xfrm>
              <a:prstGeom prst="diamond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404" name="AutoShape 639"/>
              <p:cNvSpPr>
                <a:spLocks noChangeArrowheads="1"/>
              </p:cNvSpPr>
              <p:nvPr/>
            </p:nvSpPr>
            <p:spPr bwMode="auto">
              <a:xfrm>
                <a:off x="2488" y="3128"/>
                <a:ext cx="194" cy="197"/>
              </a:xfrm>
              <a:prstGeom prst="diamond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405" name="Line 640"/>
              <p:cNvSpPr>
                <a:spLocks noChangeShapeType="1"/>
              </p:cNvSpPr>
              <p:nvPr/>
            </p:nvSpPr>
            <p:spPr bwMode="auto">
              <a:xfrm>
                <a:off x="2454" y="20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06" name="Freeform 641"/>
              <p:cNvSpPr>
                <a:spLocks/>
              </p:cNvSpPr>
              <p:nvPr/>
            </p:nvSpPr>
            <p:spPr bwMode="auto">
              <a:xfrm>
                <a:off x="2400" y="2019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07" name="Line 642"/>
              <p:cNvSpPr>
                <a:spLocks noChangeShapeType="1"/>
              </p:cNvSpPr>
              <p:nvPr/>
            </p:nvSpPr>
            <p:spPr bwMode="auto">
              <a:xfrm>
                <a:off x="2489" y="18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08" name="Freeform 643"/>
              <p:cNvSpPr>
                <a:spLocks/>
              </p:cNvSpPr>
              <p:nvPr/>
            </p:nvSpPr>
            <p:spPr bwMode="auto">
              <a:xfrm>
                <a:off x="2435" y="1856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9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9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09" name="Line 644"/>
              <p:cNvSpPr>
                <a:spLocks noChangeShapeType="1"/>
              </p:cNvSpPr>
              <p:nvPr/>
            </p:nvSpPr>
            <p:spPr bwMode="auto">
              <a:xfrm>
                <a:off x="2503" y="17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0" name="Freeform 645"/>
              <p:cNvSpPr>
                <a:spLocks/>
              </p:cNvSpPr>
              <p:nvPr/>
            </p:nvSpPr>
            <p:spPr bwMode="auto">
              <a:xfrm>
                <a:off x="2449" y="1725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1" name="Line 646"/>
              <p:cNvSpPr>
                <a:spLocks noChangeShapeType="1"/>
              </p:cNvSpPr>
              <p:nvPr/>
            </p:nvSpPr>
            <p:spPr bwMode="auto">
              <a:xfrm>
                <a:off x="2417" y="206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2" name="Freeform 647"/>
              <p:cNvSpPr>
                <a:spLocks/>
              </p:cNvSpPr>
              <p:nvPr/>
            </p:nvSpPr>
            <p:spPr bwMode="auto">
              <a:xfrm>
                <a:off x="2364" y="2037"/>
                <a:ext cx="53" cy="55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7" y="88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2" y="223"/>
                    </a:lnTo>
                    <a:lnTo>
                      <a:pt x="47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3" name="Line 648"/>
              <p:cNvSpPr>
                <a:spLocks noChangeShapeType="1"/>
              </p:cNvSpPr>
              <p:nvPr/>
            </p:nvSpPr>
            <p:spPr bwMode="auto">
              <a:xfrm>
                <a:off x="2430" y="19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4" name="Freeform 649"/>
              <p:cNvSpPr>
                <a:spLocks/>
              </p:cNvSpPr>
              <p:nvPr/>
            </p:nvSpPr>
            <p:spPr bwMode="auto">
              <a:xfrm>
                <a:off x="2376" y="194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5" name="Line 650"/>
              <p:cNvSpPr>
                <a:spLocks noChangeShapeType="1"/>
              </p:cNvSpPr>
              <p:nvPr/>
            </p:nvSpPr>
            <p:spPr bwMode="auto">
              <a:xfrm>
                <a:off x="2479" y="18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6" name="Freeform 651"/>
              <p:cNvSpPr>
                <a:spLocks/>
              </p:cNvSpPr>
              <p:nvPr/>
            </p:nvSpPr>
            <p:spPr bwMode="auto">
              <a:xfrm>
                <a:off x="2424" y="1776"/>
                <a:ext cx="55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9" y="114"/>
                    </a:lnTo>
                    <a:lnTo>
                      <a:pt x="262" y="91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91"/>
                    </a:lnTo>
                    <a:lnTo>
                      <a:pt x="3" y="114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3" y="271"/>
                    </a:lnTo>
                    <a:lnTo>
                      <a:pt x="136" y="272"/>
                    </a:lnTo>
                    <a:lnTo>
                      <a:pt x="160" y="271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7" name="Line 652"/>
              <p:cNvSpPr>
                <a:spLocks noChangeShapeType="1"/>
              </p:cNvSpPr>
              <p:nvPr/>
            </p:nvSpPr>
            <p:spPr bwMode="auto">
              <a:xfrm>
                <a:off x="2401" y="19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8" name="Freeform 653"/>
              <p:cNvSpPr>
                <a:spLocks/>
              </p:cNvSpPr>
              <p:nvPr/>
            </p:nvSpPr>
            <p:spPr bwMode="auto">
              <a:xfrm>
                <a:off x="2347" y="1948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19" name="Line 654"/>
              <p:cNvSpPr>
                <a:spLocks noChangeShapeType="1"/>
              </p:cNvSpPr>
              <p:nvPr/>
            </p:nvSpPr>
            <p:spPr bwMode="auto">
              <a:xfrm>
                <a:off x="2527" y="16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0" name="Freeform 655"/>
              <p:cNvSpPr>
                <a:spLocks/>
              </p:cNvSpPr>
              <p:nvPr/>
            </p:nvSpPr>
            <p:spPr bwMode="auto">
              <a:xfrm>
                <a:off x="2472" y="1626"/>
                <a:ext cx="55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4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4" y="1"/>
                    </a:lnTo>
                    <a:lnTo>
                      <a:pt x="91" y="8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3"/>
                    </a:lnTo>
                    <a:lnTo>
                      <a:pt x="91" y="263"/>
                    </a:lnTo>
                    <a:lnTo>
                      <a:pt x="114" y="269"/>
                    </a:lnTo>
                    <a:lnTo>
                      <a:pt x="136" y="272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1" name="Line 656"/>
              <p:cNvSpPr>
                <a:spLocks noChangeShapeType="1"/>
              </p:cNvSpPr>
              <p:nvPr/>
            </p:nvSpPr>
            <p:spPr bwMode="auto">
              <a:xfrm>
                <a:off x="2164" y="21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2" name="Freeform 657"/>
              <p:cNvSpPr>
                <a:spLocks/>
              </p:cNvSpPr>
              <p:nvPr/>
            </p:nvSpPr>
            <p:spPr bwMode="auto">
              <a:xfrm>
                <a:off x="2110" y="215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3" name="Line 658"/>
              <p:cNvSpPr>
                <a:spLocks noChangeShapeType="1"/>
              </p:cNvSpPr>
              <p:nvPr/>
            </p:nvSpPr>
            <p:spPr bwMode="auto">
              <a:xfrm>
                <a:off x="2327" y="16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4" name="Freeform 659"/>
              <p:cNvSpPr>
                <a:spLocks/>
              </p:cNvSpPr>
              <p:nvPr/>
            </p:nvSpPr>
            <p:spPr bwMode="auto">
              <a:xfrm>
                <a:off x="2273" y="165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5" name="Line 660"/>
              <p:cNvSpPr>
                <a:spLocks noChangeShapeType="1"/>
              </p:cNvSpPr>
              <p:nvPr/>
            </p:nvSpPr>
            <p:spPr bwMode="auto">
              <a:xfrm>
                <a:off x="2371" y="18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6" name="Freeform 661"/>
              <p:cNvSpPr>
                <a:spLocks/>
              </p:cNvSpPr>
              <p:nvPr/>
            </p:nvSpPr>
            <p:spPr bwMode="auto">
              <a:xfrm>
                <a:off x="2317" y="1869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6"/>
                    </a:lnTo>
                    <a:lnTo>
                      <a:pt x="237" y="46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6"/>
                    </a:lnTo>
                    <a:lnTo>
                      <a:pt x="17" y="66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7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7" name="Line 662"/>
              <p:cNvSpPr>
                <a:spLocks noChangeShapeType="1"/>
              </p:cNvSpPr>
              <p:nvPr/>
            </p:nvSpPr>
            <p:spPr bwMode="auto">
              <a:xfrm>
                <a:off x="2498" y="17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8" name="Freeform 663"/>
              <p:cNvSpPr>
                <a:spLocks/>
              </p:cNvSpPr>
              <p:nvPr/>
            </p:nvSpPr>
            <p:spPr bwMode="auto">
              <a:xfrm>
                <a:off x="2444" y="1705"/>
                <a:ext cx="54" cy="55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0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6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0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29" name="Line 664"/>
              <p:cNvSpPr>
                <a:spLocks noChangeShapeType="1"/>
              </p:cNvSpPr>
              <p:nvPr/>
            </p:nvSpPr>
            <p:spPr bwMode="auto">
              <a:xfrm>
                <a:off x="2400" y="20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0" name="Freeform 665"/>
              <p:cNvSpPr>
                <a:spLocks/>
              </p:cNvSpPr>
              <p:nvPr/>
            </p:nvSpPr>
            <p:spPr bwMode="auto">
              <a:xfrm>
                <a:off x="2346" y="205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1" name="Line 666"/>
              <p:cNvSpPr>
                <a:spLocks noChangeShapeType="1"/>
              </p:cNvSpPr>
              <p:nvPr/>
            </p:nvSpPr>
            <p:spPr bwMode="auto">
              <a:xfrm>
                <a:off x="2447" y="17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2" name="Freeform 667"/>
              <p:cNvSpPr>
                <a:spLocks/>
              </p:cNvSpPr>
              <p:nvPr/>
            </p:nvSpPr>
            <p:spPr bwMode="auto">
              <a:xfrm>
                <a:off x="2393" y="173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3" name="Line 668"/>
              <p:cNvSpPr>
                <a:spLocks noChangeShapeType="1"/>
              </p:cNvSpPr>
              <p:nvPr/>
            </p:nvSpPr>
            <p:spPr bwMode="auto">
              <a:xfrm>
                <a:off x="2334" y="19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4" name="Freeform 669"/>
              <p:cNvSpPr>
                <a:spLocks/>
              </p:cNvSpPr>
              <p:nvPr/>
            </p:nvSpPr>
            <p:spPr bwMode="auto">
              <a:xfrm>
                <a:off x="2280" y="197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7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5" name="Line 670"/>
              <p:cNvSpPr>
                <a:spLocks noChangeShapeType="1"/>
              </p:cNvSpPr>
              <p:nvPr/>
            </p:nvSpPr>
            <p:spPr bwMode="auto">
              <a:xfrm>
                <a:off x="2197" y="21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6" name="Freeform 671"/>
              <p:cNvSpPr>
                <a:spLocks/>
              </p:cNvSpPr>
              <p:nvPr/>
            </p:nvSpPr>
            <p:spPr bwMode="auto">
              <a:xfrm>
                <a:off x="2143" y="210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7" name="Line 672"/>
              <p:cNvSpPr>
                <a:spLocks noChangeShapeType="1"/>
              </p:cNvSpPr>
              <p:nvPr/>
            </p:nvSpPr>
            <p:spPr bwMode="auto">
              <a:xfrm>
                <a:off x="2308" y="21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8" name="Freeform 673"/>
              <p:cNvSpPr>
                <a:spLocks/>
              </p:cNvSpPr>
              <p:nvPr/>
            </p:nvSpPr>
            <p:spPr bwMode="auto">
              <a:xfrm>
                <a:off x="2254" y="213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7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1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39" name="Line 674"/>
              <p:cNvSpPr>
                <a:spLocks noChangeShapeType="1"/>
              </p:cNvSpPr>
              <p:nvPr/>
            </p:nvSpPr>
            <p:spPr bwMode="auto">
              <a:xfrm>
                <a:off x="2420" y="21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0" name="Freeform 675"/>
              <p:cNvSpPr>
                <a:spLocks/>
              </p:cNvSpPr>
              <p:nvPr/>
            </p:nvSpPr>
            <p:spPr bwMode="auto">
              <a:xfrm>
                <a:off x="2366" y="2102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2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7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1" name="Line 676"/>
              <p:cNvSpPr>
                <a:spLocks noChangeShapeType="1"/>
              </p:cNvSpPr>
              <p:nvPr/>
            </p:nvSpPr>
            <p:spPr bwMode="auto">
              <a:xfrm>
                <a:off x="2350" y="18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2" name="Freeform 677"/>
              <p:cNvSpPr>
                <a:spLocks/>
              </p:cNvSpPr>
              <p:nvPr/>
            </p:nvSpPr>
            <p:spPr bwMode="auto">
              <a:xfrm>
                <a:off x="2296" y="1855"/>
                <a:ext cx="54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3" name="Line 678"/>
              <p:cNvSpPr>
                <a:spLocks noChangeShapeType="1"/>
              </p:cNvSpPr>
              <p:nvPr/>
            </p:nvSpPr>
            <p:spPr bwMode="auto">
              <a:xfrm>
                <a:off x="2523" y="162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4" name="Freeform 679"/>
              <p:cNvSpPr>
                <a:spLocks/>
              </p:cNvSpPr>
              <p:nvPr/>
            </p:nvSpPr>
            <p:spPr bwMode="auto">
              <a:xfrm>
                <a:off x="2469" y="159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5" name="Line 680"/>
              <p:cNvSpPr>
                <a:spLocks noChangeShapeType="1"/>
              </p:cNvSpPr>
              <p:nvPr/>
            </p:nvSpPr>
            <p:spPr bwMode="auto">
              <a:xfrm>
                <a:off x="2399" y="19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6" name="Freeform 681"/>
              <p:cNvSpPr>
                <a:spLocks/>
              </p:cNvSpPr>
              <p:nvPr/>
            </p:nvSpPr>
            <p:spPr bwMode="auto">
              <a:xfrm>
                <a:off x="2344" y="1874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7" name="Line 682"/>
              <p:cNvSpPr>
                <a:spLocks noChangeShapeType="1"/>
              </p:cNvSpPr>
              <p:nvPr/>
            </p:nvSpPr>
            <p:spPr bwMode="auto">
              <a:xfrm>
                <a:off x="2271" y="22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8" name="Freeform 683"/>
              <p:cNvSpPr>
                <a:spLocks/>
              </p:cNvSpPr>
              <p:nvPr/>
            </p:nvSpPr>
            <p:spPr bwMode="auto">
              <a:xfrm>
                <a:off x="2217" y="217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49" name="Line 684"/>
              <p:cNvSpPr>
                <a:spLocks noChangeShapeType="1"/>
              </p:cNvSpPr>
              <p:nvPr/>
            </p:nvSpPr>
            <p:spPr bwMode="auto">
              <a:xfrm>
                <a:off x="2288" y="20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0" name="Freeform 685"/>
              <p:cNvSpPr>
                <a:spLocks/>
              </p:cNvSpPr>
              <p:nvPr/>
            </p:nvSpPr>
            <p:spPr bwMode="auto">
              <a:xfrm>
                <a:off x="2233" y="2013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1" name="Line 686"/>
              <p:cNvSpPr>
                <a:spLocks noChangeShapeType="1"/>
              </p:cNvSpPr>
              <p:nvPr/>
            </p:nvSpPr>
            <p:spPr bwMode="auto">
              <a:xfrm>
                <a:off x="2446" y="15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2" name="Freeform 687"/>
              <p:cNvSpPr>
                <a:spLocks/>
              </p:cNvSpPr>
              <p:nvPr/>
            </p:nvSpPr>
            <p:spPr bwMode="auto">
              <a:xfrm>
                <a:off x="2392" y="1541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3" name="Line 688"/>
              <p:cNvSpPr>
                <a:spLocks noChangeShapeType="1"/>
              </p:cNvSpPr>
              <p:nvPr/>
            </p:nvSpPr>
            <p:spPr bwMode="auto">
              <a:xfrm>
                <a:off x="2381" y="191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4" name="Freeform 689"/>
              <p:cNvSpPr>
                <a:spLocks/>
              </p:cNvSpPr>
              <p:nvPr/>
            </p:nvSpPr>
            <p:spPr bwMode="auto">
              <a:xfrm>
                <a:off x="2327" y="1889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3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3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5" y="272"/>
                    </a:lnTo>
                    <a:lnTo>
                      <a:pt x="160" y="269"/>
                    </a:lnTo>
                    <a:lnTo>
                      <a:pt x="183" y="264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5" name="Line 690"/>
              <p:cNvSpPr>
                <a:spLocks noChangeShapeType="1"/>
              </p:cNvSpPr>
              <p:nvPr/>
            </p:nvSpPr>
            <p:spPr bwMode="auto">
              <a:xfrm>
                <a:off x="2210" y="20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6" name="Freeform 691"/>
              <p:cNvSpPr>
                <a:spLocks/>
              </p:cNvSpPr>
              <p:nvPr/>
            </p:nvSpPr>
            <p:spPr bwMode="auto">
              <a:xfrm>
                <a:off x="2156" y="2056"/>
                <a:ext cx="54" cy="53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7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7" name="Line 692"/>
              <p:cNvSpPr>
                <a:spLocks noChangeShapeType="1"/>
              </p:cNvSpPr>
              <p:nvPr/>
            </p:nvSpPr>
            <p:spPr bwMode="auto">
              <a:xfrm>
                <a:off x="2408" y="21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8" name="Freeform 693"/>
              <p:cNvSpPr>
                <a:spLocks/>
              </p:cNvSpPr>
              <p:nvPr/>
            </p:nvSpPr>
            <p:spPr bwMode="auto">
              <a:xfrm>
                <a:off x="2354" y="211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7" y="239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59" name="Line 694"/>
              <p:cNvSpPr>
                <a:spLocks noChangeShapeType="1"/>
              </p:cNvSpPr>
              <p:nvPr/>
            </p:nvSpPr>
            <p:spPr bwMode="auto">
              <a:xfrm>
                <a:off x="2185" y="19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0" name="Freeform 695"/>
              <p:cNvSpPr>
                <a:spLocks/>
              </p:cNvSpPr>
              <p:nvPr/>
            </p:nvSpPr>
            <p:spPr bwMode="auto">
              <a:xfrm>
                <a:off x="2131" y="197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1" name="Line 696"/>
              <p:cNvSpPr>
                <a:spLocks noChangeShapeType="1"/>
              </p:cNvSpPr>
              <p:nvPr/>
            </p:nvSpPr>
            <p:spPr bwMode="auto">
              <a:xfrm>
                <a:off x="2465" y="16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2" name="Freeform 697"/>
              <p:cNvSpPr>
                <a:spLocks/>
              </p:cNvSpPr>
              <p:nvPr/>
            </p:nvSpPr>
            <p:spPr bwMode="auto">
              <a:xfrm>
                <a:off x="2411" y="166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3" name="Line 698"/>
              <p:cNvSpPr>
                <a:spLocks noChangeShapeType="1"/>
              </p:cNvSpPr>
              <p:nvPr/>
            </p:nvSpPr>
            <p:spPr bwMode="auto">
              <a:xfrm>
                <a:off x="2219" y="201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4" name="Freeform 699"/>
              <p:cNvSpPr>
                <a:spLocks/>
              </p:cNvSpPr>
              <p:nvPr/>
            </p:nvSpPr>
            <p:spPr bwMode="auto">
              <a:xfrm>
                <a:off x="2165" y="1992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9" y="111"/>
                    </a:lnTo>
                    <a:lnTo>
                      <a:pt x="261" y="88"/>
                    </a:lnTo>
                    <a:lnTo>
                      <a:pt x="252" y="66"/>
                    </a:lnTo>
                    <a:lnTo>
                      <a:pt x="239" y="46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6"/>
                    </a:lnTo>
                    <a:lnTo>
                      <a:pt x="17" y="66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1" y="237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5" name="Line 700"/>
              <p:cNvSpPr>
                <a:spLocks noChangeShapeType="1"/>
              </p:cNvSpPr>
              <p:nvPr/>
            </p:nvSpPr>
            <p:spPr bwMode="auto">
              <a:xfrm>
                <a:off x="2391" y="19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6" name="Freeform 701"/>
              <p:cNvSpPr>
                <a:spLocks/>
              </p:cNvSpPr>
              <p:nvPr/>
            </p:nvSpPr>
            <p:spPr bwMode="auto">
              <a:xfrm>
                <a:off x="2337" y="1899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7" name="Line 702"/>
              <p:cNvSpPr>
                <a:spLocks noChangeShapeType="1"/>
              </p:cNvSpPr>
              <p:nvPr/>
            </p:nvSpPr>
            <p:spPr bwMode="auto">
              <a:xfrm>
                <a:off x="2445" y="178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8" name="Freeform 703"/>
              <p:cNvSpPr>
                <a:spLocks/>
              </p:cNvSpPr>
              <p:nvPr/>
            </p:nvSpPr>
            <p:spPr bwMode="auto">
              <a:xfrm>
                <a:off x="2391" y="1753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69" name="Line 704"/>
              <p:cNvSpPr>
                <a:spLocks noChangeShapeType="1"/>
              </p:cNvSpPr>
              <p:nvPr/>
            </p:nvSpPr>
            <p:spPr bwMode="auto">
              <a:xfrm>
                <a:off x="2417" y="19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0" name="Freeform 705"/>
              <p:cNvSpPr>
                <a:spLocks/>
              </p:cNvSpPr>
              <p:nvPr/>
            </p:nvSpPr>
            <p:spPr bwMode="auto">
              <a:xfrm>
                <a:off x="2363" y="1952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7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1" name="Line 706"/>
              <p:cNvSpPr>
                <a:spLocks noChangeShapeType="1"/>
              </p:cNvSpPr>
              <p:nvPr/>
            </p:nvSpPr>
            <p:spPr bwMode="auto">
              <a:xfrm>
                <a:off x="2211" y="211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2" name="Freeform 707"/>
              <p:cNvSpPr>
                <a:spLocks/>
              </p:cNvSpPr>
              <p:nvPr/>
            </p:nvSpPr>
            <p:spPr bwMode="auto">
              <a:xfrm>
                <a:off x="2157" y="2090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3" name="Line 708"/>
              <p:cNvSpPr>
                <a:spLocks noChangeShapeType="1"/>
              </p:cNvSpPr>
              <p:nvPr/>
            </p:nvSpPr>
            <p:spPr bwMode="auto">
              <a:xfrm>
                <a:off x="2390" y="19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4" name="Freeform 709"/>
              <p:cNvSpPr>
                <a:spLocks/>
              </p:cNvSpPr>
              <p:nvPr/>
            </p:nvSpPr>
            <p:spPr bwMode="auto">
              <a:xfrm>
                <a:off x="2336" y="187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2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5" name="Line 710"/>
              <p:cNvSpPr>
                <a:spLocks noChangeShapeType="1"/>
              </p:cNvSpPr>
              <p:nvPr/>
            </p:nvSpPr>
            <p:spPr bwMode="auto">
              <a:xfrm>
                <a:off x="2105" y="19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6" name="Freeform 711"/>
              <p:cNvSpPr>
                <a:spLocks/>
              </p:cNvSpPr>
              <p:nvPr/>
            </p:nvSpPr>
            <p:spPr bwMode="auto">
              <a:xfrm>
                <a:off x="2051" y="191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3"/>
                    </a:lnTo>
                    <a:lnTo>
                      <a:pt x="30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7" name="Line 712"/>
              <p:cNvSpPr>
                <a:spLocks noChangeShapeType="1"/>
              </p:cNvSpPr>
              <p:nvPr/>
            </p:nvSpPr>
            <p:spPr bwMode="auto">
              <a:xfrm>
                <a:off x="2335" y="19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8" name="Freeform 713"/>
              <p:cNvSpPr>
                <a:spLocks/>
              </p:cNvSpPr>
              <p:nvPr/>
            </p:nvSpPr>
            <p:spPr bwMode="auto">
              <a:xfrm>
                <a:off x="2281" y="192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79" name="Line 714"/>
              <p:cNvSpPr>
                <a:spLocks noChangeShapeType="1"/>
              </p:cNvSpPr>
              <p:nvPr/>
            </p:nvSpPr>
            <p:spPr bwMode="auto">
              <a:xfrm>
                <a:off x="2522" y="15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0" name="Freeform 715"/>
              <p:cNvSpPr>
                <a:spLocks/>
              </p:cNvSpPr>
              <p:nvPr/>
            </p:nvSpPr>
            <p:spPr bwMode="auto">
              <a:xfrm>
                <a:off x="2468" y="153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1" name="Line 716"/>
              <p:cNvSpPr>
                <a:spLocks noChangeShapeType="1"/>
              </p:cNvSpPr>
              <p:nvPr/>
            </p:nvSpPr>
            <p:spPr bwMode="auto">
              <a:xfrm>
                <a:off x="2382" y="19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2" name="Freeform 717"/>
              <p:cNvSpPr>
                <a:spLocks/>
              </p:cNvSpPr>
              <p:nvPr/>
            </p:nvSpPr>
            <p:spPr bwMode="auto">
              <a:xfrm>
                <a:off x="2328" y="1952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9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3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3" name="Line 718"/>
              <p:cNvSpPr>
                <a:spLocks noChangeShapeType="1"/>
              </p:cNvSpPr>
              <p:nvPr/>
            </p:nvSpPr>
            <p:spPr bwMode="auto">
              <a:xfrm>
                <a:off x="2129" y="20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4" name="Freeform 719"/>
              <p:cNvSpPr>
                <a:spLocks/>
              </p:cNvSpPr>
              <p:nvPr/>
            </p:nvSpPr>
            <p:spPr bwMode="auto">
              <a:xfrm>
                <a:off x="2075" y="2010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5" name="Line 720"/>
              <p:cNvSpPr>
                <a:spLocks noChangeShapeType="1"/>
              </p:cNvSpPr>
              <p:nvPr/>
            </p:nvSpPr>
            <p:spPr bwMode="auto">
              <a:xfrm>
                <a:off x="2400" y="20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6" name="Freeform 721"/>
              <p:cNvSpPr>
                <a:spLocks/>
              </p:cNvSpPr>
              <p:nvPr/>
            </p:nvSpPr>
            <p:spPr bwMode="auto">
              <a:xfrm>
                <a:off x="2346" y="2030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1"/>
                    </a:lnTo>
                    <a:lnTo>
                      <a:pt x="7" y="184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7" name="Line 722"/>
              <p:cNvSpPr>
                <a:spLocks noChangeShapeType="1"/>
              </p:cNvSpPr>
              <p:nvPr/>
            </p:nvSpPr>
            <p:spPr bwMode="auto">
              <a:xfrm>
                <a:off x="2285" y="214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8" name="Freeform 723"/>
              <p:cNvSpPr>
                <a:spLocks/>
              </p:cNvSpPr>
              <p:nvPr/>
            </p:nvSpPr>
            <p:spPr bwMode="auto">
              <a:xfrm>
                <a:off x="2231" y="2118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1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89" name="Line 724"/>
              <p:cNvSpPr>
                <a:spLocks noChangeShapeType="1"/>
              </p:cNvSpPr>
              <p:nvPr/>
            </p:nvSpPr>
            <p:spPr bwMode="auto">
              <a:xfrm>
                <a:off x="2255" y="22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0" name="Freeform 725"/>
              <p:cNvSpPr>
                <a:spLocks/>
              </p:cNvSpPr>
              <p:nvPr/>
            </p:nvSpPr>
            <p:spPr bwMode="auto">
              <a:xfrm>
                <a:off x="2201" y="217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8" y="33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1" name="Line 726"/>
              <p:cNvSpPr>
                <a:spLocks noChangeShapeType="1"/>
              </p:cNvSpPr>
              <p:nvPr/>
            </p:nvSpPr>
            <p:spPr bwMode="auto">
              <a:xfrm>
                <a:off x="2394" y="20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2" name="Freeform 727"/>
              <p:cNvSpPr>
                <a:spLocks/>
              </p:cNvSpPr>
              <p:nvPr/>
            </p:nvSpPr>
            <p:spPr bwMode="auto">
              <a:xfrm>
                <a:off x="2340" y="206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3" name="Line 728"/>
              <p:cNvSpPr>
                <a:spLocks noChangeShapeType="1"/>
              </p:cNvSpPr>
              <p:nvPr/>
            </p:nvSpPr>
            <p:spPr bwMode="auto">
              <a:xfrm>
                <a:off x="2453" y="191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4" name="Freeform 729"/>
              <p:cNvSpPr>
                <a:spLocks/>
              </p:cNvSpPr>
              <p:nvPr/>
            </p:nvSpPr>
            <p:spPr bwMode="auto">
              <a:xfrm>
                <a:off x="2399" y="1887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0"/>
                    </a:lnTo>
                    <a:lnTo>
                      <a:pt x="252" y="69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9"/>
                    </a:lnTo>
                    <a:lnTo>
                      <a:pt x="7" y="90"/>
                    </a:lnTo>
                    <a:lnTo>
                      <a:pt x="1" y="114"/>
                    </a:lnTo>
                    <a:lnTo>
                      <a:pt x="0" y="137"/>
                    </a:lnTo>
                    <a:lnTo>
                      <a:pt x="1" y="161"/>
                    </a:lnTo>
                    <a:lnTo>
                      <a:pt x="7" y="184"/>
                    </a:lnTo>
                    <a:lnTo>
                      <a:pt x="17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2" y="204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5" name="Line 730"/>
              <p:cNvSpPr>
                <a:spLocks noChangeShapeType="1"/>
              </p:cNvSpPr>
              <p:nvPr/>
            </p:nvSpPr>
            <p:spPr bwMode="auto">
              <a:xfrm>
                <a:off x="2457" y="19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6" name="Freeform 731"/>
              <p:cNvSpPr>
                <a:spLocks/>
              </p:cNvSpPr>
              <p:nvPr/>
            </p:nvSpPr>
            <p:spPr bwMode="auto">
              <a:xfrm>
                <a:off x="2403" y="192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7" y="238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7" name="Line 732"/>
              <p:cNvSpPr>
                <a:spLocks noChangeShapeType="1"/>
              </p:cNvSpPr>
              <p:nvPr/>
            </p:nvSpPr>
            <p:spPr bwMode="auto">
              <a:xfrm>
                <a:off x="2550" y="17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8" name="Freeform 733"/>
              <p:cNvSpPr>
                <a:spLocks/>
              </p:cNvSpPr>
              <p:nvPr/>
            </p:nvSpPr>
            <p:spPr bwMode="auto">
              <a:xfrm>
                <a:off x="2496" y="167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499" name="Line 734"/>
              <p:cNvSpPr>
                <a:spLocks noChangeShapeType="1"/>
              </p:cNvSpPr>
              <p:nvPr/>
            </p:nvSpPr>
            <p:spPr bwMode="auto">
              <a:xfrm>
                <a:off x="2426" y="18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0" name="Freeform 735"/>
              <p:cNvSpPr>
                <a:spLocks/>
              </p:cNvSpPr>
              <p:nvPr/>
            </p:nvSpPr>
            <p:spPr bwMode="auto">
              <a:xfrm>
                <a:off x="2372" y="187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7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9"/>
                    </a:lnTo>
                    <a:lnTo>
                      <a:pt x="17" y="69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4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7" y="263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1" name="Line 736"/>
              <p:cNvSpPr>
                <a:spLocks noChangeShapeType="1"/>
              </p:cNvSpPr>
              <p:nvPr/>
            </p:nvSpPr>
            <p:spPr bwMode="auto">
              <a:xfrm>
                <a:off x="2123" y="18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2" name="Freeform 737"/>
              <p:cNvSpPr>
                <a:spLocks/>
              </p:cNvSpPr>
              <p:nvPr/>
            </p:nvSpPr>
            <p:spPr bwMode="auto">
              <a:xfrm>
                <a:off x="2069" y="1865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9" y="47"/>
                    </a:lnTo>
                    <a:lnTo>
                      <a:pt x="221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0" y="1"/>
                    </a:lnTo>
                    <a:lnTo>
                      <a:pt x="87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7" y="263"/>
                    </a:lnTo>
                    <a:lnTo>
                      <a:pt x="110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3" name="Line 738"/>
              <p:cNvSpPr>
                <a:spLocks noChangeShapeType="1"/>
              </p:cNvSpPr>
              <p:nvPr/>
            </p:nvSpPr>
            <p:spPr bwMode="auto">
              <a:xfrm>
                <a:off x="2230" y="22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4" name="Freeform 739"/>
              <p:cNvSpPr>
                <a:spLocks/>
              </p:cNvSpPr>
              <p:nvPr/>
            </p:nvSpPr>
            <p:spPr bwMode="auto">
              <a:xfrm>
                <a:off x="2176" y="2186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5" name="Line 740"/>
              <p:cNvSpPr>
                <a:spLocks noChangeShapeType="1"/>
              </p:cNvSpPr>
              <p:nvPr/>
            </p:nvSpPr>
            <p:spPr bwMode="auto">
              <a:xfrm>
                <a:off x="2259" y="215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6" name="Freeform 741"/>
              <p:cNvSpPr>
                <a:spLocks/>
              </p:cNvSpPr>
              <p:nvPr/>
            </p:nvSpPr>
            <p:spPr bwMode="auto">
              <a:xfrm>
                <a:off x="2205" y="2124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7" name="Line 742"/>
              <p:cNvSpPr>
                <a:spLocks noChangeShapeType="1"/>
              </p:cNvSpPr>
              <p:nvPr/>
            </p:nvSpPr>
            <p:spPr bwMode="auto">
              <a:xfrm>
                <a:off x="2435" y="212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8" name="Freeform 743"/>
              <p:cNvSpPr>
                <a:spLocks/>
              </p:cNvSpPr>
              <p:nvPr/>
            </p:nvSpPr>
            <p:spPr bwMode="auto">
              <a:xfrm>
                <a:off x="2381" y="2099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09" name="Line 744"/>
              <p:cNvSpPr>
                <a:spLocks noChangeShapeType="1"/>
              </p:cNvSpPr>
              <p:nvPr/>
            </p:nvSpPr>
            <p:spPr bwMode="auto">
              <a:xfrm>
                <a:off x="2593" y="173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0" name="Freeform 745"/>
              <p:cNvSpPr>
                <a:spLocks/>
              </p:cNvSpPr>
              <p:nvPr/>
            </p:nvSpPr>
            <p:spPr bwMode="auto">
              <a:xfrm>
                <a:off x="2539" y="171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3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3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1" name="Line 746"/>
              <p:cNvSpPr>
                <a:spLocks noChangeShapeType="1"/>
              </p:cNvSpPr>
              <p:nvPr/>
            </p:nvSpPr>
            <p:spPr bwMode="auto">
              <a:xfrm>
                <a:off x="2512" y="17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2" name="Freeform 747"/>
              <p:cNvSpPr>
                <a:spLocks/>
              </p:cNvSpPr>
              <p:nvPr/>
            </p:nvSpPr>
            <p:spPr bwMode="auto">
              <a:xfrm>
                <a:off x="2458" y="176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3" name="Line 748"/>
              <p:cNvSpPr>
                <a:spLocks noChangeShapeType="1"/>
              </p:cNvSpPr>
              <p:nvPr/>
            </p:nvSpPr>
            <p:spPr bwMode="auto">
              <a:xfrm>
                <a:off x="2296" y="20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4" name="Freeform 749"/>
              <p:cNvSpPr>
                <a:spLocks/>
              </p:cNvSpPr>
              <p:nvPr/>
            </p:nvSpPr>
            <p:spPr bwMode="auto">
              <a:xfrm>
                <a:off x="2242" y="205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5" name="Line 750"/>
              <p:cNvSpPr>
                <a:spLocks noChangeShapeType="1"/>
              </p:cNvSpPr>
              <p:nvPr/>
            </p:nvSpPr>
            <p:spPr bwMode="auto">
              <a:xfrm>
                <a:off x="2197" y="211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6" name="Freeform 751"/>
              <p:cNvSpPr>
                <a:spLocks/>
              </p:cNvSpPr>
              <p:nvPr/>
            </p:nvSpPr>
            <p:spPr bwMode="auto">
              <a:xfrm>
                <a:off x="2143" y="208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7" name="Line 752"/>
              <p:cNvSpPr>
                <a:spLocks noChangeShapeType="1"/>
              </p:cNvSpPr>
              <p:nvPr/>
            </p:nvSpPr>
            <p:spPr bwMode="auto">
              <a:xfrm>
                <a:off x="2408" y="19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8" name="Freeform 753"/>
              <p:cNvSpPr>
                <a:spLocks/>
              </p:cNvSpPr>
              <p:nvPr/>
            </p:nvSpPr>
            <p:spPr bwMode="auto">
              <a:xfrm>
                <a:off x="2354" y="1900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19" name="Line 754"/>
              <p:cNvSpPr>
                <a:spLocks noChangeShapeType="1"/>
              </p:cNvSpPr>
              <p:nvPr/>
            </p:nvSpPr>
            <p:spPr bwMode="auto">
              <a:xfrm>
                <a:off x="2367" y="207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0" name="Freeform 755"/>
              <p:cNvSpPr>
                <a:spLocks/>
              </p:cNvSpPr>
              <p:nvPr/>
            </p:nvSpPr>
            <p:spPr bwMode="auto">
              <a:xfrm>
                <a:off x="2313" y="205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7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7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1" name="Line 756"/>
              <p:cNvSpPr>
                <a:spLocks noChangeShapeType="1"/>
              </p:cNvSpPr>
              <p:nvPr/>
            </p:nvSpPr>
            <p:spPr bwMode="auto">
              <a:xfrm>
                <a:off x="2404" y="19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2" name="Freeform 757"/>
              <p:cNvSpPr>
                <a:spLocks/>
              </p:cNvSpPr>
              <p:nvPr/>
            </p:nvSpPr>
            <p:spPr bwMode="auto">
              <a:xfrm>
                <a:off x="2349" y="1960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1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3" name="Line 758"/>
              <p:cNvSpPr>
                <a:spLocks noChangeShapeType="1"/>
              </p:cNvSpPr>
              <p:nvPr/>
            </p:nvSpPr>
            <p:spPr bwMode="auto">
              <a:xfrm>
                <a:off x="2301" y="20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4" name="Freeform 759"/>
              <p:cNvSpPr>
                <a:spLocks/>
              </p:cNvSpPr>
              <p:nvPr/>
            </p:nvSpPr>
            <p:spPr bwMode="auto">
              <a:xfrm>
                <a:off x="2247" y="200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5" name="Line 760"/>
              <p:cNvSpPr>
                <a:spLocks noChangeShapeType="1"/>
              </p:cNvSpPr>
              <p:nvPr/>
            </p:nvSpPr>
            <p:spPr bwMode="auto">
              <a:xfrm>
                <a:off x="2444" y="19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6" name="Freeform 761"/>
              <p:cNvSpPr>
                <a:spLocks/>
              </p:cNvSpPr>
              <p:nvPr/>
            </p:nvSpPr>
            <p:spPr bwMode="auto">
              <a:xfrm>
                <a:off x="2390" y="190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89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9" y="261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7" name="Line 762"/>
              <p:cNvSpPr>
                <a:spLocks noChangeShapeType="1"/>
              </p:cNvSpPr>
              <p:nvPr/>
            </p:nvSpPr>
            <p:spPr bwMode="auto">
              <a:xfrm>
                <a:off x="2452" y="17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8" name="Freeform 763"/>
              <p:cNvSpPr>
                <a:spLocks/>
              </p:cNvSpPr>
              <p:nvPr/>
            </p:nvSpPr>
            <p:spPr bwMode="auto">
              <a:xfrm>
                <a:off x="2398" y="173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29" name="Line 764"/>
              <p:cNvSpPr>
                <a:spLocks noChangeShapeType="1"/>
              </p:cNvSpPr>
              <p:nvPr/>
            </p:nvSpPr>
            <p:spPr bwMode="auto">
              <a:xfrm>
                <a:off x="2238" y="221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0" name="Freeform 765"/>
              <p:cNvSpPr>
                <a:spLocks/>
              </p:cNvSpPr>
              <p:nvPr/>
            </p:nvSpPr>
            <p:spPr bwMode="auto">
              <a:xfrm>
                <a:off x="2184" y="2189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1" name="Line 766"/>
              <p:cNvSpPr>
                <a:spLocks noChangeShapeType="1"/>
              </p:cNvSpPr>
              <p:nvPr/>
            </p:nvSpPr>
            <p:spPr bwMode="auto">
              <a:xfrm>
                <a:off x="2537" y="186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2" name="Freeform 767"/>
              <p:cNvSpPr>
                <a:spLocks/>
              </p:cNvSpPr>
              <p:nvPr/>
            </p:nvSpPr>
            <p:spPr bwMode="auto">
              <a:xfrm>
                <a:off x="2483" y="1837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3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3" name="Line 768"/>
              <p:cNvSpPr>
                <a:spLocks noChangeShapeType="1"/>
              </p:cNvSpPr>
              <p:nvPr/>
            </p:nvSpPr>
            <p:spPr bwMode="auto">
              <a:xfrm>
                <a:off x="2034" y="20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4" name="Freeform 769"/>
              <p:cNvSpPr>
                <a:spLocks/>
              </p:cNvSpPr>
              <p:nvPr/>
            </p:nvSpPr>
            <p:spPr bwMode="auto">
              <a:xfrm>
                <a:off x="1980" y="2027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5" name="Line 770"/>
              <p:cNvSpPr>
                <a:spLocks noChangeShapeType="1"/>
              </p:cNvSpPr>
              <p:nvPr/>
            </p:nvSpPr>
            <p:spPr bwMode="auto">
              <a:xfrm>
                <a:off x="2435" y="183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6" name="Freeform 771"/>
              <p:cNvSpPr>
                <a:spLocks/>
              </p:cNvSpPr>
              <p:nvPr/>
            </p:nvSpPr>
            <p:spPr bwMode="auto">
              <a:xfrm>
                <a:off x="2381" y="1809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7" name="Line 772"/>
              <p:cNvSpPr>
                <a:spLocks noChangeShapeType="1"/>
              </p:cNvSpPr>
              <p:nvPr/>
            </p:nvSpPr>
            <p:spPr bwMode="auto">
              <a:xfrm>
                <a:off x="2359" y="19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8" name="Freeform 773"/>
              <p:cNvSpPr>
                <a:spLocks/>
              </p:cNvSpPr>
              <p:nvPr/>
            </p:nvSpPr>
            <p:spPr bwMode="auto">
              <a:xfrm>
                <a:off x="2305" y="1962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39" name="Line 774"/>
              <p:cNvSpPr>
                <a:spLocks noChangeShapeType="1"/>
              </p:cNvSpPr>
              <p:nvPr/>
            </p:nvSpPr>
            <p:spPr bwMode="auto">
              <a:xfrm>
                <a:off x="2249" y="203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0" name="Freeform 775"/>
              <p:cNvSpPr>
                <a:spLocks/>
              </p:cNvSpPr>
              <p:nvPr/>
            </p:nvSpPr>
            <p:spPr bwMode="auto">
              <a:xfrm>
                <a:off x="2195" y="2007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1" name="Line 776"/>
              <p:cNvSpPr>
                <a:spLocks noChangeShapeType="1"/>
              </p:cNvSpPr>
              <p:nvPr/>
            </p:nvSpPr>
            <p:spPr bwMode="auto">
              <a:xfrm>
                <a:off x="2442" y="20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2" name="Freeform 777"/>
              <p:cNvSpPr>
                <a:spLocks/>
              </p:cNvSpPr>
              <p:nvPr/>
            </p:nvSpPr>
            <p:spPr bwMode="auto">
              <a:xfrm>
                <a:off x="2387" y="2047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2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4" y="17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9" y="17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9" y="251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4" y="251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3" name="Line 778"/>
              <p:cNvSpPr>
                <a:spLocks noChangeShapeType="1"/>
              </p:cNvSpPr>
              <p:nvPr/>
            </p:nvSpPr>
            <p:spPr bwMode="auto">
              <a:xfrm>
                <a:off x="2419" y="19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4" name="Freeform 779"/>
              <p:cNvSpPr>
                <a:spLocks/>
              </p:cNvSpPr>
              <p:nvPr/>
            </p:nvSpPr>
            <p:spPr bwMode="auto">
              <a:xfrm>
                <a:off x="2365" y="194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1" y="221"/>
                    </a:lnTo>
                    <a:lnTo>
                      <a:pt x="49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1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5" name="Line 780"/>
              <p:cNvSpPr>
                <a:spLocks noChangeShapeType="1"/>
              </p:cNvSpPr>
              <p:nvPr/>
            </p:nvSpPr>
            <p:spPr bwMode="auto">
              <a:xfrm>
                <a:off x="2501" y="17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6" name="Freeform 781"/>
              <p:cNvSpPr>
                <a:spLocks/>
              </p:cNvSpPr>
              <p:nvPr/>
            </p:nvSpPr>
            <p:spPr bwMode="auto">
              <a:xfrm>
                <a:off x="2446" y="1720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7" name="Line 782"/>
              <p:cNvSpPr>
                <a:spLocks noChangeShapeType="1"/>
              </p:cNvSpPr>
              <p:nvPr/>
            </p:nvSpPr>
            <p:spPr bwMode="auto">
              <a:xfrm>
                <a:off x="2348" y="180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8" name="Freeform 783"/>
              <p:cNvSpPr>
                <a:spLocks/>
              </p:cNvSpPr>
              <p:nvPr/>
            </p:nvSpPr>
            <p:spPr bwMode="auto">
              <a:xfrm>
                <a:off x="2294" y="178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90" y="262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60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49" name="Line 784"/>
              <p:cNvSpPr>
                <a:spLocks noChangeShapeType="1"/>
              </p:cNvSpPr>
              <p:nvPr/>
            </p:nvSpPr>
            <p:spPr bwMode="auto">
              <a:xfrm>
                <a:off x="2170" y="20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0" name="Freeform 785"/>
              <p:cNvSpPr>
                <a:spLocks/>
              </p:cNvSpPr>
              <p:nvPr/>
            </p:nvSpPr>
            <p:spPr bwMode="auto">
              <a:xfrm>
                <a:off x="2116" y="2032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7" y="48"/>
                    </a:lnTo>
                    <a:lnTo>
                      <a:pt x="222" y="33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8" y="33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40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1" name="Line 786"/>
              <p:cNvSpPr>
                <a:spLocks noChangeShapeType="1"/>
              </p:cNvSpPr>
              <p:nvPr/>
            </p:nvSpPr>
            <p:spPr bwMode="auto">
              <a:xfrm>
                <a:off x="2208" y="22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2" name="Freeform 787"/>
              <p:cNvSpPr>
                <a:spLocks/>
              </p:cNvSpPr>
              <p:nvPr/>
            </p:nvSpPr>
            <p:spPr bwMode="auto">
              <a:xfrm>
                <a:off x="2154" y="2206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3" name="Line 788"/>
              <p:cNvSpPr>
                <a:spLocks noChangeShapeType="1"/>
              </p:cNvSpPr>
              <p:nvPr/>
            </p:nvSpPr>
            <p:spPr bwMode="auto">
              <a:xfrm>
                <a:off x="2306" y="18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4" name="Freeform 789"/>
              <p:cNvSpPr>
                <a:spLocks/>
              </p:cNvSpPr>
              <p:nvPr/>
            </p:nvSpPr>
            <p:spPr bwMode="auto">
              <a:xfrm>
                <a:off x="2252" y="186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0" y="2"/>
                    </a:lnTo>
                    <a:lnTo>
                      <a:pt x="87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7" y="261"/>
                    </a:lnTo>
                    <a:lnTo>
                      <a:pt x="110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1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5" name="Line 790"/>
              <p:cNvSpPr>
                <a:spLocks noChangeShapeType="1"/>
              </p:cNvSpPr>
              <p:nvPr/>
            </p:nvSpPr>
            <p:spPr bwMode="auto">
              <a:xfrm>
                <a:off x="2167" y="20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6" name="Freeform 791"/>
              <p:cNvSpPr>
                <a:spLocks/>
              </p:cNvSpPr>
              <p:nvPr/>
            </p:nvSpPr>
            <p:spPr bwMode="auto">
              <a:xfrm>
                <a:off x="2113" y="2038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71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1" y="1"/>
                    </a:lnTo>
                    <a:lnTo>
                      <a:pt x="138" y="0"/>
                    </a:lnTo>
                    <a:lnTo>
                      <a:pt x="113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3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61" y="268"/>
                    </a:lnTo>
                    <a:lnTo>
                      <a:pt x="183" y="261"/>
                    </a:lnTo>
                    <a:lnTo>
                      <a:pt x="204" y="251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4" y="181"/>
                    </a:lnTo>
                    <a:lnTo>
                      <a:pt x="271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7" name="Line 792"/>
              <p:cNvSpPr>
                <a:spLocks noChangeShapeType="1"/>
              </p:cNvSpPr>
              <p:nvPr/>
            </p:nvSpPr>
            <p:spPr bwMode="auto">
              <a:xfrm>
                <a:off x="2434" y="21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8" name="Freeform 793"/>
              <p:cNvSpPr>
                <a:spLocks/>
              </p:cNvSpPr>
              <p:nvPr/>
            </p:nvSpPr>
            <p:spPr bwMode="auto">
              <a:xfrm>
                <a:off x="2380" y="210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59" name="Line 794"/>
              <p:cNvSpPr>
                <a:spLocks noChangeShapeType="1"/>
              </p:cNvSpPr>
              <p:nvPr/>
            </p:nvSpPr>
            <p:spPr bwMode="auto">
              <a:xfrm>
                <a:off x="2404" y="20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0" name="Freeform 795"/>
              <p:cNvSpPr>
                <a:spLocks/>
              </p:cNvSpPr>
              <p:nvPr/>
            </p:nvSpPr>
            <p:spPr bwMode="auto">
              <a:xfrm>
                <a:off x="2349" y="2024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4"/>
                    </a:moveTo>
                    <a:lnTo>
                      <a:pt x="271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5" y="18"/>
                    </a:lnTo>
                    <a:lnTo>
                      <a:pt x="183" y="7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3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3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4" y="268"/>
                    </a:lnTo>
                    <a:lnTo>
                      <a:pt x="138" y="271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5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1" name="Line 796"/>
              <p:cNvSpPr>
                <a:spLocks noChangeShapeType="1"/>
              </p:cNvSpPr>
              <p:nvPr/>
            </p:nvSpPr>
            <p:spPr bwMode="auto">
              <a:xfrm>
                <a:off x="2381" y="19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2" name="Freeform 797"/>
              <p:cNvSpPr>
                <a:spLocks/>
              </p:cNvSpPr>
              <p:nvPr/>
            </p:nvSpPr>
            <p:spPr bwMode="auto">
              <a:xfrm>
                <a:off x="2327" y="187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3" name="Line 798"/>
              <p:cNvSpPr>
                <a:spLocks noChangeShapeType="1"/>
              </p:cNvSpPr>
              <p:nvPr/>
            </p:nvSpPr>
            <p:spPr bwMode="auto">
              <a:xfrm>
                <a:off x="2157" y="21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4" name="Freeform 799"/>
              <p:cNvSpPr>
                <a:spLocks/>
              </p:cNvSpPr>
              <p:nvPr/>
            </p:nvSpPr>
            <p:spPr bwMode="auto">
              <a:xfrm>
                <a:off x="2103" y="207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5" name="Line 800"/>
              <p:cNvSpPr>
                <a:spLocks noChangeShapeType="1"/>
              </p:cNvSpPr>
              <p:nvPr/>
            </p:nvSpPr>
            <p:spPr bwMode="auto">
              <a:xfrm>
                <a:off x="2358" y="201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6" name="Freeform 801"/>
              <p:cNvSpPr>
                <a:spLocks/>
              </p:cNvSpPr>
              <p:nvPr/>
            </p:nvSpPr>
            <p:spPr bwMode="auto">
              <a:xfrm>
                <a:off x="2304" y="1988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7" name="Line 802"/>
              <p:cNvSpPr>
                <a:spLocks noChangeShapeType="1"/>
              </p:cNvSpPr>
              <p:nvPr/>
            </p:nvSpPr>
            <p:spPr bwMode="auto">
              <a:xfrm>
                <a:off x="2372" y="20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8" name="Freeform 803"/>
              <p:cNvSpPr>
                <a:spLocks/>
              </p:cNvSpPr>
              <p:nvPr/>
            </p:nvSpPr>
            <p:spPr bwMode="auto">
              <a:xfrm>
                <a:off x="2318" y="2006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7"/>
                    </a:moveTo>
                    <a:lnTo>
                      <a:pt x="270" y="114"/>
                    </a:lnTo>
                    <a:lnTo>
                      <a:pt x="264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59" y="4"/>
                    </a:lnTo>
                    <a:lnTo>
                      <a:pt x="138" y="0"/>
                    </a:lnTo>
                    <a:lnTo>
                      <a:pt x="113" y="4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3"/>
                    </a:lnTo>
                    <a:lnTo>
                      <a:pt x="33" y="49"/>
                    </a:lnTo>
                    <a:lnTo>
                      <a:pt x="19" y="69"/>
                    </a:lnTo>
                    <a:lnTo>
                      <a:pt x="9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9" y="184"/>
                    </a:lnTo>
                    <a:lnTo>
                      <a:pt x="19" y="205"/>
                    </a:lnTo>
                    <a:lnTo>
                      <a:pt x="33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3" y="271"/>
                    </a:lnTo>
                    <a:lnTo>
                      <a:pt x="138" y="272"/>
                    </a:lnTo>
                    <a:lnTo>
                      <a:pt x="159" y="271"/>
                    </a:lnTo>
                    <a:lnTo>
                      <a:pt x="183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5"/>
                    </a:lnTo>
                    <a:lnTo>
                      <a:pt x="264" y="184"/>
                    </a:lnTo>
                    <a:lnTo>
                      <a:pt x="270" y="161"/>
                    </a:lnTo>
                    <a:lnTo>
                      <a:pt x="272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69" name="Line 804"/>
              <p:cNvSpPr>
                <a:spLocks noChangeShapeType="1"/>
              </p:cNvSpPr>
              <p:nvPr/>
            </p:nvSpPr>
            <p:spPr bwMode="auto">
              <a:xfrm>
                <a:off x="2430" y="16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0" name="Freeform 805"/>
              <p:cNvSpPr>
                <a:spLocks/>
              </p:cNvSpPr>
              <p:nvPr/>
            </p:nvSpPr>
            <p:spPr bwMode="auto">
              <a:xfrm>
                <a:off x="2376" y="1640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1" name="Line 806"/>
              <p:cNvSpPr>
                <a:spLocks noChangeShapeType="1"/>
              </p:cNvSpPr>
              <p:nvPr/>
            </p:nvSpPr>
            <p:spPr bwMode="auto">
              <a:xfrm>
                <a:off x="2491" y="16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2" name="Freeform 807"/>
              <p:cNvSpPr>
                <a:spLocks/>
              </p:cNvSpPr>
              <p:nvPr/>
            </p:nvSpPr>
            <p:spPr bwMode="auto">
              <a:xfrm>
                <a:off x="2436" y="1663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71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1" y="3"/>
                    </a:lnTo>
                    <a:lnTo>
                      <a:pt x="138" y="0"/>
                    </a:lnTo>
                    <a:lnTo>
                      <a:pt x="113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4" y="113"/>
                    </a:lnTo>
                    <a:lnTo>
                      <a:pt x="0" y="136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70"/>
                    </a:lnTo>
                    <a:lnTo>
                      <a:pt x="138" y="271"/>
                    </a:lnTo>
                    <a:lnTo>
                      <a:pt x="161" y="270"/>
                    </a:lnTo>
                    <a:lnTo>
                      <a:pt x="183" y="263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71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3" name="Line 808"/>
              <p:cNvSpPr>
                <a:spLocks noChangeShapeType="1"/>
              </p:cNvSpPr>
              <p:nvPr/>
            </p:nvSpPr>
            <p:spPr bwMode="auto">
              <a:xfrm>
                <a:off x="2369" y="18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4" name="Freeform 809"/>
              <p:cNvSpPr>
                <a:spLocks/>
              </p:cNvSpPr>
              <p:nvPr/>
            </p:nvSpPr>
            <p:spPr bwMode="auto">
              <a:xfrm>
                <a:off x="2315" y="185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5" name="Line 810"/>
              <p:cNvSpPr>
                <a:spLocks noChangeShapeType="1"/>
              </p:cNvSpPr>
              <p:nvPr/>
            </p:nvSpPr>
            <p:spPr bwMode="auto">
              <a:xfrm>
                <a:off x="2555" y="18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6" name="Freeform 811"/>
              <p:cNvSpPr>
                <a:spLocks/>
              </p:cNvSpPr>
              <p:nvPr/>
            </p:nvSpPr>
            <p:spPr bwMode="auto">
              <a:xfrm>
                <a:off x="2501" y="1800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7" name="Line 812"/>
              <p:cNvSpPr>
                <a:spLocks noChangeShapeType="1"/>
              </p:cNvSpPr>
              <p:nvPr/>
            </p:nvSpPr>
            <p:spPr bwMode="auto">
              <a:xfrm>
                <a:off x="2401" y="20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8" name="Freeform 813"/>
              <p:cNvSpPr>
                <a:spLocks/>
              </p:cNvSpPr>
              <p:nvPr/>
            </p:nvSpPr>
            <p:spPr bwMode="auto">
              <a:xfrm>
                <a:off x="2347" y="207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79" name="Line 814"/>
              <p:cNvSpPr>
                <a:spLocks noChangeShapeType="1"/>
              </p:cNvSpPr>
              <p:nvPr/>
            </p:nvSpPr>
            <p:spPr bwMode="auto">
              <a:xfrm>
                <a:off x="2590" y="17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0" name="Freeform 815"/>
              <p:cNvSpPr>
                <a:spLocks/>
              </p:cNvSpPr>
              <p:nvPr/>
            </p:nvSpPr>
            <p:spPr bwMode="auto">
              <a:xfrm>
                <a:off x="2536" y="173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1" name="Line 816"/>
              <p:cNvSpPr>
                <a:spLocks noChangeShapeType="1"/>
              </p:cNvSpPr>
              <p:nvPr/>
            </p:nvSpPr>
            <p:spPr bwMode="auto">
              <a:xfrm>
                <a:off x="2414" y="19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2" name="Freeform 817"/>
              <p:cNvSpPr>
                <a:spLocks/>
              </p:cNvSpPr>
              <p:nvPr/>
            </p:nvSpPr>
            <p:spPr bwMode="auto">
              <a:xfrm>
                <a:off x="2360" y="189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5" y="18"/>
                    </a:lnTo>
                    <a:lnTo>
                      <a:pt x="183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7" y="253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5" y="253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3" name="Line 818"/>
              <p:cNvSpPr>
                <a:spLocks noChangeShapeType="1"/>
              </p:cNvSpPr>
              <p:nvPr/>
            </p:nvSpPr>
            <p:spPr bwMode="auto">
              <a:xfrm>
                <a:off x="2188" y="19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4" name="Freeform 819"/>
              <p:cNvSpPr>
                <a:spLocks/>
              </p:cNvSpPr>
              <p:nvPr/>
            </p:nvSpPr>
            <p:spPr bwMode="auto">
              <a:xfrm>
                <a:off x="2134" y="1947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5" name="Line 820"/>
              <p:cNvSpPr>
                <a:spLocks noChangeShapeType="1"/>
              </p:cNvSpPr>
              <p:nvPr/>
            </p:nvSpPr>
            <p:spPr bwMode="auto">
              <a:xfrm>
                <a:off x="2669" y="15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6" name="Freeform 821"/>
              <p:cNvSpPr>
                <a:spLocks/>
              </p:cNvSpPr>
              <p:nvPr/>
            </p:nvSpPr>
            <p:spPr bwMode="auto">
              <a:xfrm>
                <a:off x="2615" y="1565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7" name="Line 822"/>
              <p:cNvSpPr>
                <a:spLocks noChangeShapeType="1"/>
              </p:cNvSpPr>
              <p:nvPr/>
            </p:nvSpPr>
            <p:spPr bwMode="auto">
              <a:xfrm>
                <a:off x="2291" y="21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8" name="Freeform 823"/>
              <p:cNvSpPr>
                <a:spLocks/>
              </p:cNvSpPr>
              <p:nvPr/>
            </p:nvSpPr>
            <p:spPr bwMode="auto">
              <a:xfrm>
                <a:off x="2237" y="216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89" name="Line 824"/>
              <p:cNvSpPr>
                <a:spLocks noChangeShapeType="1"/>
              </p:cNvSpPr>
              <p:nvPr/>
            </p:nvSpPr>
            <p:spPr bwMode="auto">
              <a:xfrm>
                <a:off x="2213" y="194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0" name="Freeform 825"/>
              <p:cNvSpPr>
                <a:spLocks/>
              </p:cNvSpPr>
              <p:nvPr/>
            </p:nvSpPr>
            <p:spPr bwMode="auto">
              <a:xfrm>
                <a:off x="2159" y="1916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58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8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1" name="Line 826"/>
              <p:cNvSpPr>
                <a:spLocks noChangeShapeType="1"/>
              </p:cNvSpPr>
              <p:nvPr/>
            </p:nvSpPr>
            <p:spPr bwMode="auto">
              <a:xfrm>
                <a:off x="2256" y="18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2" name="Freeform 827"/>
              <p:cNvSpPr>
                <a:spLocks/>
              </p:cNvSpPr>
              <p:nvPr/>
            </p:nvSpPr>
            <p:spPr bwMode="auto">
              <a:xfrm>
                <a:off x="2202" y="1827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7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7" y="0"/>
                    </a:lnTo>
                    <a:lnTo>
                      <a:pt x="112" y="4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7"/>
                    </a:lnTo>
                    <a:lnTo>
                      <a:pt x="4" y="161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7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61"/>
                    </a:lnTo>
                    <a:lnTo>
                      <a:pt x="272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3" name="Line 828"/>
              <p:cNvSpPr>
                <a:spLocks noChangeShapeType="1"/>
              </p:cNvSpPr>
              <p:nvPr/>
            </p:nvSpPr>
            <p:spPr bwMode="auto">
              <a:xfrm>
                <a:off x="2376" y="21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4" name="Freeform 829"/>
              <p:cNvSpPr>
                <a:spLocks/>
              </p:cNvSpPr>
              <p:nvPr/>
            </p:nvSpPr>
            <p:spPr bwMode="auto">
              <a:xfrm>
                <a:off x="2322" y="210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3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5" name="Line 830"/>
              <p:cNvSpPr>
                <a:spLocks noChangeShapeType="1"/>
              </p:cNvSpPr>
              <p:nvPr/>
            </p:nvSpPr>
            <p:spPr bwMode="auto">
              <a:xfrm>
                <a:off x="2380" y="2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6" name="Freeform 831"/>
              <p:cNvSpPr>
                <a:spLocks/>
              </p:cNvSpPr>
              <p:nvPr/>
            </p:nvSpPr>
            <p:spPr bwMode="auto">
              <a:xfrm>
                <a:off x="2326" y="2064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1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4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71"/>
                    </a:lnTo>
                    <a:lnTo>
                      <a:pt x="135" y="272"/>
                    </a:lnTo>
                    <a:lnTo>
                      <a:pt x="158" y="271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7" name="Line 832"/>
              <p:cNvSpPr>
                <a:spLocks noChangeShapeType="1"/>
              </p:cNvSpPr>
              <p:nvPr/>
            </p:nvSpPr>
            <p:spPr bwMode="auto">
              <a:xfrm>
                <a:off x="2359" y="19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8" name="Freeform 833"/>
              <p:cNvSpPr>
                <a:spLocks/>
              </p:cNvSpPr>
              <p:nvPr/>
            </p:nvSpPr>
            <p:spPr bwMode="auto">
              <a:xfrm>
                <a:off x="2305" y="196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1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599" name="Line 834"/>
              <p:cNvSpPr>
                <a:spLocks noChangeShapeType="1"/>
              </p:cNvSpPr>
              <p:nvPr/>
            </p:nvSpPr>
            <p:spPr bwMode="auto">
              <a:xfrm>
                <a:off x="2316" y="17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0" name="Freeform 835"/>
              <p:cNvSpPr>
                <a:spLocks/>
              </p:cNvSpPr>
              <p:nvPr/>
            </p:nvSpPr>
            <p:spPr bwMode="auto">
              <a:xfrm>
                <a:off x="2262" y="1703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3" y="16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6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1" name="Line 836"/>
              <p:cNvSpPr>
                <a:spLocks noChangeShapeType="1"/>
              </p:cNvSpPr>
              <p:nvPr/>
            </p:nvSpPr>
            <p:spPr bwMode="auto">
              <a:xfrm>
                <a:off x="2435" y="180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2" name="Freeform 837"/>
              <p:cNvSpPr>
                <a:spLocks/>
              </p:cNvSpPr>
              <p:nvPr/>
            </p:nvSpPr>
            <p:spPr bwMode="auto">
              <a:xfrm>
                <a:off x="2381" y="1782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60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3" name="Line 838"/>
              <p:cNvSpPr>
                <a:spLocks noChangeShapeType="1"/>
              </p:cNvSpPr>
              <p:nvPr/>
            </p:nvSpPr>
            <p:spPr bwMode="auto">
              <a:xfrm>
                <a:off x="2351" y="20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4" name="Freeform 839"/>
              <p:cNvSpPr>
                <a:spLocks/>
              </p:cNvSpPr>
              <p:nvPr/>
            </p:nvSpPr>
            <p:spPr bwMode="auto">
              <a:xfrm>
                <a:off x="2297" y="2057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5" name="Line 840"/>
              <p:cNvSpPr>
                <a:spLocks noChangeShapeType="1"/>
              </p:cNvSpPr>
              <p:nvPr/>
            </p:nvSpPr>
            <p:spPr bwMode="auto">
              <a:xfrm>
                <a:off x="2376" y="20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6" name="Freeform 841"/>
              <p:cNvSpPr>
                <a:spLocks/>
              </p:cNvSpPr>
              <p:nvPr/>
            </p:nvSpPr>
            <p:spPr bwMode="auto">
              <a:xfrm>
                <a:off x="2322" y="202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7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7" name="Line 842"/>
              <p:cNvSpPr>
                <a:spLocks noChangeShapeType="1"/>
              </p:cNvSpPr>
              <p:nvPr/>
            </p:nvSpPr>
            <p:spPr bwMode="auto">
              <a:xfrm>
                <a:off x="2520" y="18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8" name="Freeform 843"/>
              <p:cNvSpPr>
                <a:spLocks/>
              </p:cNvSpPr>
              <p:nvPr/>
            </p:nvSpPr>
            <p:spPr bwMode="auto">
              <a:xfrm>
                <a:off x="2465" y="1848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09" name="Line 844"/>
              <p:cNvSpPr>
                <a:spLocks noChangeShapeType="1"/>
              </p:cNvSpPr>
              <p:nvPr/>
            </p:nvSpPr>
            <p:spPr bwMode="auto">
              <a:xfrm>
                <a:off x="2275" y="192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0" name="Freeform 845"/>
              <p:cNvSpPr>
                <a:spLocks/>
              </p:cNvSpPr>
              <p:nvPr/>
            </p:nvSpPr>
            <p:spPr bwMode="auto">
              <a:xfrm>
                <a:off x="2221" y="1902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1" name="Line 846"/>
              <p:cNvSpPr>
                <a:spLocks noChangeShapeType="1"/>
              </p:cNvSpPr>
              <p:nvPr/>
            </p:nvSpPr>
            <p:spPr bwMode="auto">
              <a:xfrm>
                <a:off x="2367" y="191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2" name="Freeform 847"/>
              <p:cNvSpPr>
                <a:spLocks/>
              </p:cNvSpPr>
              <p:nvPr/>
            </p:nvSpPr>
            <p:spPr bwMode="auto">
              <a:xfrm>
                <a:off x="2313" y="1892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7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2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3" y="182"/>
                    </a:lnTo>
                    <a:lnTo>
                      <a:pt x="269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3" name="Line 848"/>
              <p:cNvSpPr>
                <a:spLocks noChangeShapeType="1"/>
              </p:cNvSpPr>
              <p:nvPr/>
            </p:nvSpPr>
            <p:spPr bwMode="auto">
              <a:xfrm>
                <a:off x="2495" y="18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4" name="Freeform 849"/>
              <p:cNvSpPr>
                <a:spLocks/>
              </p:cNvSpPr>
              <p:nvPr/>
            </p:nvSpPr>
            <p:spPr bwMode="auto">
              <a:xfrm>
                <a:off x="2441" y="1861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1"/>
                    </a:lnTo>
                    <a:lnTo>
                      <a:pt x="90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4" y="251"/>
                    </a:lnTo>
                    <a:lnTo>
                      <a:pt x="223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5" name="Line 850"/>
              <p:cNvSpPr>
                <a:spLocks noChangeShapeType="1"/>
              </p:cNvSpPr>
              <p:nvPr/>
            </p:nvSpPr>
            <p:spPr bwMode="auto">
              <a:xfrm>
                <a:off x="2375" y="19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6" name="Freeform 851"/>
              <p:cNvSpPr>
                <a:spLocks/>
              </p:cNvSpPr>
              <p:nvPr/>
            </p:nvSpPr>
            <p:spPr bwMode="auto">
              <a:xfrm>
                <a:off x="2320" y="1934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7" name="Line 852"/>
              <p:cNvSpPr>
                <a:spLocks noChangeShapeType="1"/>
              </p:cNvSpPr>
              <p:nvPr/>
            </p:nvSpPr>
            <p:spPr bwMode="auto">
              <a:xfrm>
                <a:off x="2047" y="221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8" name="Freeform 853"/>
              <p:cNvSpPr>
                <a:spLocks/>
              </p:cNvSpPr>
              <p:nvPr/>
            </p:nvSpPr>
            <p:spPr bwMode="auto">
              <a:xfrm>
                <a:off x="1992" y="2191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19" name="Line 854"/>
              <p:cNvSpPr>
                <a:spLocks noChangeShapeType="1"/>
              </p:cNvSpPr>
              <p:nvPr/>
            </p:nvSpPr>
            <p:spPr bwMode="auto">
              <a:xfrm>
                <a:off x="2334" y="17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0" name="Freeform 855"/>
              <p:cNvSpPr>
                <a:spLocks/>
              </p:cNvSpPr>
              <p:nvPr/>
            </p:nvSpPr>
            <p:spPr bwMode="auto">
              <a:xfrm>
                <a:off x="2280" y="169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1" name="Line 856"/>
              <p:cNvSpPr>
                <a:spLocks noChangeShapeType="1"/>
              </p:cNvSpPr>
              <p:nvPr/>
            </p:nvSpPr>
            <p:spPr bwMode="auto">
              <a:xfrm>
                <a:off x="2438" y="19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2" name="Freeform 857"/>
              <p:cNvSpPr>
                <a:spLocks/>
              </p:cNvSpPr>
              <p:nvPr/>
            </p:nvSpPr>
            <p:spPr bwMode="auto">
              <a:xfrm>
                <a:off x="2384" y="189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3" name="Line 858"/>
              <p:cNvSpPr>
                <a:spLocks noChangeShapeType="1"/>
              </p:cNvSpPr>
              <p:nvPr/>
            </p:nvSpPr>
            <p:spPr bwMode="auto">
              <a:xfrm>
                <a:off x="2350" y="211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4" name="Freeform 859"/>
              <p:cNvSpPr>
                <a:spLocks/>
              </p:cNvSpPr>
              <p:nvPr/>
            </p:nvSpPr>
            <p:spPr bwMode="auto">
              <a:xfrm>
                <a:off x="2296" y="2084"/>
                <a:ext cx="54" cy="53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91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91" y="262"/>
                    </a:lnTo>
                    <a:lnTo>
                      <a:pt x="111" y="268"/>
                    </a:lnTo>
                    <a:lnTo>
                      <a:pt x="136" y="269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5" name="Line 860"/>
              <p:cNvSpPr>
                <a:spLocks noChangeShapeType="1"/>
              </p:cNvSpPr>
              <p:nvPr/>
            </p:nvSpPr>
            <p:spPr bwMode="auto">
              <a:xfrm>
                <a:off x="2375" y="19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6" name="Freeform 861"/>
              <p:cNvSpPr>
                <a:spLocks/>
              </p:cNvSpPr>
              <p:nvPr/>
            </p:nvSpPr>
            <p:spPr bwMode="auto">
              <a:xfrm>
                <a:off x="2321" y="1962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2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7" name="Line 862"/>
              <p:cNvSpPr>
                <a:spLocks noChangeShapeType="1"/>
              </p:cNvSpPr>
              <p:nvPr/>
            </p:nvSpPr>
            <p:spPr bwMode="auto">
              <a:xfrm>
                <a:off x="2514" y="18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8" name="Freeform 863"/>
              <p:cNvSpPr>
                <a:spLocks/>
              </p:cNvSpPr>
              <p:nvPr/>
            </p:nvSpPr>
            <p:spPr bwMode="auto">
              <a:xfrm>
                <a:off x="2460" y="182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29" name="Line 864"/>
              <p:cNvSpPr>
                <a:spLocks noChangeShapeType="1"/>
              </p:cNvSpPr>
              <p:nvPr/>
            </p:nvSpPr>
            <p:spPr bwMode="auto">
              <a:xfrm>
                <a:off x="2406" y="19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0" name="Freeform 865"/>
              <p:cNvSpPr>
                <a:spLocks/>
              </p:cNvSpPr>
              <p:nvPr/>
            </p:nvSpPr>
            <p:spPr bwMode="auto">
              <a:xfrm>
                <a:off x="2352" y="190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1" name="Line 866"/>
              <p:cNvSpPr>
                <a:spLocks noChangeShapeType="1"/>
              </p:cNvSpPr>
              <p:nvPr/>
            </p:nvSpPr>
            <p:spPr bwMode="auto">
              <a:xfrm>
                <a:off x="2278" y="17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2" name="Freeform 867"/>
              <p:cNvSpPr>
                <a:spLocks/>
              </p:cNvSpPr>
              <p:nvPr/>
            </p:nvSpPr>
            <p:spPr bwMode="auto">
              <a:xfrm>
                <a:off x="2224" y="1749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3" name="Line 868"/>
              <p:cNvSpPr>
                <a:spLocks noChangeShapeType="1"/>
              </p:cNvSpPr>
              <p:nvPr/>
            </p:nvSpPr>
            <p:spPr bwMode="auto">
              <a:xfrm>
                <a:off x="2498" y="16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4" name="Freeform 869"/>
              <p:cNvSpPr>
                <a:spLocks/>
              </p:cNvSpPr>
              <p:nvPr/>
            </p:nvSpPr>
            <p:spPr bwMode="auto">
              <a:xfrm>
                <a:off x="2444" y="1648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5" name="Line 870"/>
              <p:cNvSpPr>
                <a:spLocks noChangeShapeType="1"/>
              </p:cNvSpPr>
              <p:nvPr/>
            </p:nvSpPr>
            <p:spPr bwMode="auto">
              <a:xfrm>
                <a:off x="2466" y="19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6" name="Freeform 871"/>
              <p:cNvSpPr>
                <a:spLocks/>
              </p:cNvSpPr>
              <p:nvPr/>
            </p:nvSpPr>
            <p:spPr bwMode="auto">
              <a:xfrm>
                <a:off x="2412" y="1955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7" name="Line 872"/>
              <p:cNvSpPr>
                <a:spLocks noChangeShapeType="1"/>
              </p:cNvSpPr>
              <p:nvPr/>
            </p:nvSpPr>
            <p:spPr bwMode="auto">
              <a:xfrm>
                <a:off x="2293" y="201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8" name="Freeform 873"/>
              <p:cNvSpPr>
                <a:spLocks/>
              </p:cNvSpPr>
              <p:nvPr/>
            </p:nvSpPr>
            <p:spPr bwMode="auto">
              <a:xfrm>
                <a:off x="2239" y="199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39" name="Line 874"/>
              <p:cNvSpPr>
                <a:spLocks noChangeShapeType="1"/>
              </p:cNvSpPr>
              <p:nvPr/>
            </p:nvSpPr>
            <p:spPr bwMode="auto">
              <a:xfrm>
                <a:off x="2536" y="18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0" name="Freeform 875"/>
              <p:cNvSpPr>
                <a:spLocks/>
              </p:cNvSpPr>
              <p:nvPr/>
            </p:nvSpPr>
            <p:spPr bwMode="auto">
              <a:xfrm>
                <a:off x="2482" y="181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1" name="Line 876"/>
              <p:cNvSpPr>
                <a:spLocks noChangeShapeType="1"/>
              </p:cNvSpPr>
              <p:nvPr/>
            </p:nvSpPr>
            <p:spPr bwMode="auto">
              <a:xfrm>
                <a:off x="2121" y="21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2" name="Freeform 877"/>
              <p:cNvSpPr>
                <a:spLocks/>
              </p:cNvSpPr>
              <p:nvPr/>
            </p:nvSpPr>
            <p:spPr bwMode="auto">
              <a:xfrm>
                <a:off x="2067" y="2119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3" name="Line 878"/>
              <p:cNvSpPr>
                <a:spLocks noChangeShapeType="1"/>
              </p:cNvSpPr>
              <p:nvPr/>
            </p:nvSpPr>
            <p:spPr bwMode="auto">
              <a:xfrm>
                <a:off x="2523" y="186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4" name="Freeform 879"/>
              <p:cNvSpPr>
                <a:spLocks/>
              </p:cNvSpPr>
              <p:nvPr/>
            </p:nvSpPr>
            <p:spPr bwMode="auto">
              <a:xfrm>
                <a:off x="2470" y="1839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5" name="Line 880"/>
              <p:cNvSpPr>
                <a:spLocks noChangeShapeType="1"/>
              </p:cNvSpPr>
              <p:nvPr/>
            </p:nvSpPr>
            <p:spPr bwMode="auto">
              <a:xfrm>
                <a:off x="2251" y="10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6" name="Freeform 881"/>
              <p:cNvSpPr>
                <a:spLocks/>
              </p:cNvSpPr>
              <p:nvPr/>
            </p:nvSpPr>
            <p:spPr bwMode="auto">
              <a:xfrm>
                <a:off x="2197" y="106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7" name="Line 882"/>
              <p:cNvSpPr>
                <a:spLocks noChangeShapeType="1"/>
              </p:cNvSpPr>
              <p:nvPr/>
            </p:nvSpPr>
            <p:spPr bwMode="auto">
              <a:xfrm>
                <a:off x="2399" y="198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8" name="Freeform 883"/>
              <p:cNvSpPr>
                <a:spLocks/>
              </p:cNvSpPr>
              <p:nvPr/>
            </p:nvSpPr>
            <p:spPr bwMode="auto">
              <a:xfrm>
                <a:off x="2345" y="195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0" y="2"/>
                    </a:lnTo>
                    <a:lnTo>
                      <a:pt x="87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7" y="262"/>
                    </a:lnTo>
                    <a:lnTo>
                      <a:pt x="110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49" name="Line 884"/>
              <p:cNvSpPr>
                <a:spLocks noChangeShapeType="1"/>
              </p:cNvSpPr>
              <p:nvPr/>
            </p:nvSpPr>
            <p:spPr bwMode="auto">
              <a:xfrm>
                <a:off x="2291" y="209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0" name="Freeform 885"/>
              <p:cNvSpPr>
                <a:spLocks/>
              </p:cNvSpPr>
              <p:nvPr/>
            </p:nvSpPr>
            <p:spPr bwMode="auto">
              <a:xfrm>
                <a:off x="2237" y="206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1" name="Line 886"/>
              <p:cNvSpPr>
                <a:spLocks noChangeShapeType="1"/>
              </p:cNvSpPr>
              <p:nvPr/>
            </p:nvSpPr>
            <p:spPr bwMode="auto">
              <a:xfrm>
                <a:off x="1876" y="20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2" name="Freeform 887"/>
              <p:cNvSpPr>
                <a:spLocks/>
              </p:cNvSpPr>
              <p:nvPr/>
            </p:nvSpPr>
            <p:spPr bwMode="auto">
              <a:xfrm>
                <a:off x="1822" y="2056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3" name="Line 888"/>
              <p:cNvSpPr>
                <a:spLocks noChangeShapeType="1"/>
              </p:cNvSpPr>
              <p:nvPr/>
            </p:nvSpPr>
            <p:spPr bwMode="auto">
              <a:xfrm>
                <a:off x="2168" y="15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4" name="Freeform 889"/>
              <p:cNvSpPr>
                <a:spLocks/>
              </p:cNvSpPr>
              <p:nvPr/>
            </p:nvSpPr>
            <p:spPr bwMode="auto">
              <a:xfrm>
                <a:off x="2114" y="155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0"/>
                    </a:lnTo>
                    <a:lnTo>
                      <a:pt x="264" y="87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5" name="Line 890"/>
              <p:cNvSpPr>
                <a:spLocks noChangeShapeType="1"/>
              </p:cNvSpPr>
              <p:nvPr/>
            </p:nvSpPr>
            <p:spPr bwMode="auto">
              <a:xfrm>
                <a:off x="3297" y="351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6" name="Freeform 891"/>
              <p:cNvSpPr>
                <a:spLocks/>
              </p:cNvSpPr>
              <p:nvPr/>
            </p:nvSpPr>
            <p:spPr bwMode="auto">
              <a:xfrm>
                <a:off x="3243" y="3492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3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1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7" name="Line 892"/>
              <p:cNvSpPr>
                <a:spLocks noChangeShapeType="1"/>
              </p:cNvSpPr>
              <p:nvPr/>
            </p:nvSpPr>
            <p:spPr bwMode="auto">
              <a:xfrm>
                <a:off x="3643" y="33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8" name="Freeform 893"/>
              <p:cNvSpPr>
                <a:spLocks/>
              </p:cNvSpPr>
              <p:nvPr/>
            </p:nvSpPr>
            <p:spPr bwMode="auto">
              <a:xfrm>
                <a:off x="3589" y="330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7"/>
                    </a:lnTo>
                    <a:lnTo>
                      <a:pt x="2" y="110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59" name="Line 894"/>
              <p:cNvSpPr>
                <a:spLocks noChangeShapeType="1"/>
              </p:cNvSpPr>
              <p:nvPr/>
            </p:nvSpPr>
            <p:spPr bwMode="auto">
              <a:xfrm>
                <a:off x="3329" y="35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0" name="Freeform 895"/>
              <p:cNvSpPr>
                <a:spLocks/>
              </p:cNvSpPr>
              <p:nvPr/>
            </p:nvSpPr>
            <p:spPr bwMode="auto">
              <a:xfrm>
                <a:off x="3275" y="349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1" name="Line 896"/>
              <p:cNvSpPr>
                <a:spLocks noChangeShapeType="1"/>
              </p:cNvSpPr>
              <p:nvPr/>
            </p:nvSpPr>
            <p:spPr bwMode="auto">
              <a:xfrm>
                <a:off x="3462" y="342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2" name="Freeform 897"/>
              <p:cNvSpPr>
                <a:spLocks/>
              </p:cNvSpPr>
              <p:nvPr/>
            </p:nvSpPr>
            <p:spPr bwMode="auto">
              <a:xfrm>
                <a:off x="3408" y="3395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7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7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3" name="Line 898"/>
              <p:cNvSpPr>
                <a:spLocks noChangeShapeType="1"/>
              </p:cNvSpPr>
              <p:nvPr/>
            </p:nvSpPr>
            <p:spPr bwMode="auto">
              <a:xfrm>
                <a:off x="3521" y="28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4" name="Freeform 899"/>
              <p:cNvSpPr>
                <a:spLocks/>
              </p:cNvSpPr>
              <p:nvPr/>
            </p:nvSpPr>
            <p:spPr bwMode="auto">
              <a:xfrm>
                <a:off x="3467" y="284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6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5" name="Line 900"/>
              <p:cNvSpPr>
                <a:spLocks noChangeShapeType="1"/>
              </p:cNvSpPr>
              <p:nvPr/>
            </p:nvSpPr>
            <p:spPr bwMode="auto">
              <a:xfrm>
                <a:off x="3344" y="367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6" name="Freeform 901"/>
              <p:cNvSpPr>
                <a:spLocks/>
              </p:cNvSpPr>
              <p:nvPr/>
            </p:nvSpPr>
            <p:spPr bwMode="auto">
              <a:xfrm>
                <a:off x="3290" y="3647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7" name="Line 902"/>
              <p:cNvSpPr>
                <a:spLocks noChangeShapeType="1"/>
              </p:cNvSpPr>
              <p:nvPr/>
            </p:nvSpPr>
            <p:spPr bwMode="auto">
              <a:xfrm>
                <a:off x="3402" y="33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8" name="Freeform 903"/>
              <p:cNvSpPr>
                <a:spLocks/>
              </p:cNvSpPr>
              <p:nvPr/>
            </p:nvSpPr>
            <p:spPr bwMode="auto">
              <a:xfrm>
                <a:off x="3347" y="3315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69" name="Line 904"/>
              <p:cNvSpPr>
                <a:spLocks noChangeShapeType="1"/>
              </p:cNvSpPr>
              <p:nvPr/>
            </p:nvSpPr>
            <p:spPr bwMode="auto">
              <a:xfrm>
                <a:off x="3361" y="32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0" name="Freeform 905"/>
              <p:cNvSpPr>
                <a:spLocks/>
              </p:cNvSpPr>
              <p:nvPr/>
            </p:nvSpPr>
            <p:spPr bwMode="auto">
              <a:xfrm>
                <a:off x="3307" y="325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8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1" name="Line 906"/>
              <p:cNvSpPr>
                <a:spLocks noChangeShapeType="1"/>
              </p:cNvSpPr>
              <p:nvPr/>
            </p:nvSpPr>
            <p:spPr bwMode="auto">
              <a:xfrm>
                <a:off x="3694" y="31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2" name="Freeform 907"/>
              <p:cNvSpPr>
                <a:spLocks/>
              </p:cNvSpPr>
              <p:nvPr/>
            </p:nvSpPr>
            <p:spPr bwMode="auto">
              <a:xfrm>
                <a:off x="3640" y="3160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0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3" name="Line 908"/>
              <p:cNvSpPr>
                <a:spLocks noChangeShapeType="1"/>
              </p:cNvSpPr>
              <p:nvPr/>
            </p:nvSpPr>
            <p:spPr bwMode="auto">
              <a:xfrm>
                <a:off x="3629" y="32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4" name="Freeform 909"/>
              <p:cNvSpPr>
                <a:spLocks/>
              </p:cNvSpPr>
              <p:nvPr/>
            </p:nvSpPr>
            <p:spPr bwMode="auto">
              <a:xfrm>
                <a:off x="3575" y="3266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3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5" name="Line 910"/>
              <p:cNvSpPr>
                <a:spLocks noChangeShapeType="1"/>
              </p:cNvSpPr>
              <p:nvPr/>
            </p:nvSpPr>
            <p:spPr bwMode="auto">
              <a:xfrm>
                <a:off x="3814" y="32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6" name="Freeform 911"/>
              <p:cNvSpPr>
                <a:spLocks/>
              </p:cNvSpPr>
              <p:nvPr/>
            </p:nvSpPr>
            <p:spPr bwMode="auto">
              <a:xfrm>
                <a:off x="3760" y="3222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8" y="46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6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1"/>
                    </a:lnTo>
                    <a:lnTo>
                      <a:pt x="222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7" name="Line 912"/>
              <p:cNvSpPr>
                <a:spLocks noChangeShapeType="1"/>
              </p:cNvSpPr>
              <p:nvPr/>
            </p:nvSpPr>
            <p:spPr bwMode="auto">
              <a:xfrm>
                <a:off x="3290" y="32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8" name="Freeform 913"/>
              <p:cNvSpPr>
                <a:spLocks/>
              </p:cNvSpPr>
              <p:nvPr/>
            </p:nvSpPr>
            <p:spPr bwMode="auto">
              <a:xfrm>
                <a:off x="3236" y="326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9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79" name="Line 914"/>
              <p:cNvSpPr>
                <a:spLocks noChangeShapeType="1"/>
              </p:cNvSpPr>
              <p:nvPr/>
            </p:nvSpPr>
            <p:spPr bwMode="auto">
              <a:xfrm>
                <a:off x="3927" y="323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0" name="Freeform 915"/>
              <p:cNvSpPr>
                <a:spLocks/>
              </p:cNvSpPr>
              <p:nvPr/>
            </p:nvSpPr>
            <p:spPr bwMode="auto">
              <a:xfrm>
                <a:off x="3873" y="320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1" name="Line 916"/>
              <p:cNvSpPr>
                <a:spLocks noChangeShapeType="1"/>
              </p:cNvSpPr>
              <p:nvPr/>
            </p:nvSpPr>
            <p:spPr bwMode="auto">
              <a:xfrm>
                <a:off x="3464" y="27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2" name="Freeform 917"/>
              <p:cNvSpPr>
                <a:spLocks/>
              </p:cNvSpPr>
              <p:nvPr/>
            </p:nvSpPr>
            <p:spPr bwMode="auto">
              <a:xfrm>
                <a:off x="3410" y="2771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8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1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3" name="Line 918"/>
              <p:cNvSpPr>
                <a:spLocks noChangeShapeType="1"/>
              </p:cNvSpPr>
              <p:nvPr/>
            </p:nvSpPr>
            <p:spPr bwMode="auto">
              <a:xfrm>
                <a:off x="3282" y="351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4" name="Freeform 919"/>
              <p:cNvSpPr>
                <a:spLocks/>
              </p:cNvSpPr>
              <p:nvPr/>
            </p:nvSpPr>
            <p:spPr bwMode="auto">
              <a:xfrm>
                <a:off x="3228" y="348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0"/>
                    </a:lnTo>
                    <a:lnTo>
                      <a:pt x="261" y="87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7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5" name="Line 920"/>
              <p:cNvSpPr>
                <a:spLocks noChangeShapeType="1"/>
              </p:cNvSpPr>
              <p:nvPr/>
            </p:nvSpPr>
            <p:spPr bwMode="auto">
              <a:xfrm>
                <a:off x="3450" y="30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6" name="Freeform 921"/>
              <p:cNvSpPr>
                <a:spLocks/>
              </p:cNvSpPr>
              <p:nvPr/>
            </p:nvSpPr>
            <p:spPr bwMode="auto">
              <a:xfrm>
                <a:off x="3396" y="297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7" name="Line 922"/>
              <p:cNvSpPr>
                <a:spLocks noChangeShapeType="1"/>
              </p:cNvSpPr>
              <p:nvPr/>
            </p:nvSpPr>
            <p:spPr bwMode="auto">
              <a:xfrm>
                <a:off x="3705" y="31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8" name="Freeform 923"/>
              <p:cNvSpPr>
                <a:spLocks/>
              </p:cNvSpPr>
              <p:nvPr/>
            </p:nvSpPr>
            <p:spPr bwMode="auto">
              <a:xfrm>
                <a:off x="3651" y="316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89" name="Line 924"/>
              <p:cNvSpPr>
                <a:spLocks noChangeShapeType="1"/>
              </p:cNvSpPr>
              <p:nvPr/>
            </p:nvSpPr>
            <p:spPr bwMode="auto">
              <a:xfrm>
                <a:off x="3761" y="34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0" name="Freeform 925"/>
              <p:cNvSpPr>
                <a:spLocks/>
              </p:cNvSpPr>
              <p:nvPr/>
            </p:nvSpPr>
            <p:spPr bwMode="auto">
              <a:xfrm>
                <a:off x="3707" y="343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1" name="Line 926"/>
              <p:cNvSpPr>
                <a:spLocks noChangeShapeType="1"/>
              </p:cNvSpPr>
              <p:nvPr/>
            </p:nvSpPr>
            <p:spPr bwMode="auto">
              <a:xfrm>
                <a:off x="3632" y="28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2" name="Freeform 927"/>
              <p:cNvSpPr>
                <a:spLocks/>
              </p:cNvSpPr>
              <p:nvPr/>
            </p:nvSpPr>
            <p:spPr bwMode="auto">
              <a:xfrm>
                <a:off x="3577" y="2827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9" y="19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0" y="264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1" y="269"/>
                    </a:lnTo>
                    <a:lnTo>
                      <a:pt x="183" y="264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3" name="Line 928"/>
              <p:cNvSpPr>
                <a:spLocks noChangeShapeType="1"/>
              </p:cNvSpPr>
              <p:nvPr/>
            </p:nvSpPr>
            <p:spPr bwMode="auto">
              <a:xfrm>
                <a:off x="3345" y="343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4" name="Freeform 929"/>
              <p:cNvSpPr>
                <a:spLocks/>
              </p:cNvSpPr>
              <p:nvPr/>
            </p:nvSpPr>
            <p:spPr bwMode="auto">
              <a:xfrm>
                <a:off x="3291" y="340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7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7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5" name="Line 930"/>
              <p:cNvSpPr>
                <a:spLocks noChangeShapeType="1"/>
              </p:cNvSpPr>
              <p:nvPr/>
            </p:nvSpPr>
            <p:spPr bwMode="auto">
              <a:xfrm>
                <a:off x="3933" y="30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6" name="Freeform 931"/>
              <p:cNvSpPr>
                <a:spLocks/>
              </p:cNvSpPr>
              <p:nvPr/>
            </p:nvSpPr>
            <p:spPr bwMode="auto">
              <a:xfrm>
                <a:off x="3879" y="3069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1"/>
                    </a:lnTo>
                    <a:lnTo>
                      <a:pt x="263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7" name="Line 932"/>
              <p:cNvSpPr>
                <a:spLocks noChangeShapeType="1"/>
              </p:cNvSpPr>
              <p:nvPr/>
            </p:nvSpPr>
            <p:spPr bwMode="auto">
              <a:xfrm>
                <a:off x="3533" y="307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8" name="Freeform 933"/>
              <p:cNvSpPr>
                <a:spLocks/>
              </p:cNvSpPr>
              <p:nvPr/>
            </p:nvSpPr>
            <p:spPr bwMode="auto">
              <a:xfrm>
                <a:off x="3479" y="304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699" name="Line 934"/>
              <p:cNvSpPr>
                <a:spLocks noChangeShapeType="1"/>
              </p:cNvSpPr>
              <p:nvPr/>
            </p:nvSpPr>
            <p:spPr bwMode="auto">
              <a:xfrm>
                <a:off x="2593" y="19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0" name="Freeform 935"/>
              <p:cNvSpPr>
                <a:spLocks/>
              </p:cNvSpPr>
              <p:nvPr/>
            </p:nvSpPr>
            <p:spPr bwMode="auto">
              <a:xfrm>
                <a:off x="2539" y="197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1" name="Line 936"/>
              <p:cNvSpPr>
                <a:spLocks noChangeShapeType="1"/>
              </p:cNvSpPr>
              <p:nvPr/>
            </p:nvSpPr>
            <p:spPr bwMode="auto">
              <a:xfrm>
                <a:off x="2566" y="195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2" name="Freeform 937"/>
              <p:cNvSpPr>
                <a:spLocks/>
              </p:cNvSpPr>
              <p:nvPr/>
            </p:nvSpPr>
            <p:spPr bwMode="auto">
              <a:xfrm>
                <a:off x="2511" y="1929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3" name="Line 938"/>
              <p:cNvSpPr>
                <a:spLocks noChangeShapeType="1"/>
              </p:cNvSpPr>
              <p:nvPr/>
            </p:nvSpPr>
            <p:spPr bwMode="auto">
              <a:xfrm>
                <a:off x="2601" y="19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4" name="Freeform 939"/>
              <p:cNvSpPr>
                <a:spLocks/>
              </p:cNvSpPr>
              <p:nvPr/>
            </p:nvSpPr>
            <p:spPr bwMode="auto">
              <a:xfrm>
                <a:off x="2547" y="190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7"/>
                    </a:lnTo>
                    <a:lnTo>
                      <a:pt x="252" y="65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5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0" y="221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5" name="Line 940"/>
              <p:cNvSpPr>
                <a:spLocks noChangeShapeType="1"/>
              </p:cNvSpPr>
              <p:nvPr/>
            </p:nvSpPr>
            <p:spPr bwMode="auto">
              <a:xfrm>
                <a:off x="2465" y="20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6" name="Freeform 941"/>
              <p:cNvSpPr>
                <a:spLocks/>
              </p:cNvSpPr>
              <p:nvPr/>
            </p:nvSpPr>
            <p:spPr bwMode="auto">
              <a:xfrm>
                <a:off x="2411" y="206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7" name="Line 942"/>
              <p:cNvSpPr>
                <a:spLocks noChangeShapeType="1"/>
              </p:cNvSpPr>
              <p:nvPr/>
            </p:nvSpPr>
            <p:spPr bwMode="auto">
              <a:xfrm>
                <a:off x="2517" y="20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8" name="Freeform 943"/>
              <p:cNvSpPr>
                <a:spLocks/>
              </p:cNvSpPr>
              <p:nvPr/>
            </p:nvSpPr>
            <p:spPr bwMode="auto">
              <a:xfrm>
                <a:off x="2463" y="205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09" name="Line 944"/>
              <p:cNvSpPr>
                <a:spLocks noChangeShapeType="1"/>
              </p:cNvSpPr>
              <p:nvPr/>
            </p:nvSpPr>
            <p:spPr bwMode="auto">
              <a:xfrm>
                <a:off x="2650" y="17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0" name="Freeform 945"/>
              <p:cNvSpPr>
                <a:spLocks/>
              </p:cNvSpPr>
              <p:nvPr/>
            </p:nvSpPr>
            <p:spPr bwMode="auto">
              <a:xfrm>
                <a:off x="2596" y="1705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70" y="111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1" name="Line 946"/>
              <p:cNvSpPr>
                <a:spLocks noChangeShapeType="1"/>
              </p:cNvSpPr>
              <p:nvPr/>
            </p:nvSpPr>
            <p:spPr bwMode="auto">
              <a:xfrm>
                <a:off x="2475" y="20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2" name="Freeform 947"/>
              <p:cNvSpPr>
                <a:spLocks/>
              </p:cNvSpPr>
              <p:nvPr/>
            </p:nvSpPr>
            <p:spPr bwMode="auto">
              <a:xfrm>
                <a:off x="2421" y="2057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4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3" name="Line 948"/>
              <p:cNvSpPr>
                <a:spLocks noChangeShapeType="1"/>
              </p:cNvSpPr>
              <p:nvPr/>
            </p:nvSpPr>
            <p:spPr bwMode="auto">
              <a:xfrm>
                <a:off x="2574" y="21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4" name="Freeform 949"/>
              <p:cNvSpPr>
                <a:spLocks/>
              </p:cNvSpPr>
              <p:nvPr/>
            </p:nvSpPr>
            <p:spPr bwMode="auto">
              <a:xfrm>
                <a:off x="2520" y="213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5" name="Line 950"/>
              <p:cNvSpPr>
                <a:spLocks noChangeShapeType="1"/>
              </p:cNvSpPr>
              <p:nvPr/>
            </p:nvSpPr>
            <p:spPr bwMode="auto">
              <a:xfrm>
                <a:off x="2628" y="22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6" name="Freeform 951"/>
              <p:cNvSpPr>
                <a:spLocks/>
              </p:cNvSpPr>
              <p:nvPr/>
            </p:nvSpPr>
            <p:spPr bwMode="auto">
              <a:xfrm>
                <a:off x="2574" y="219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7" name="Line 952"/>
              <p:cNvSpPr>
                <a:spLocks noChangeShapeType="1"/>
              </p:cNvSpPr>
              <p:nvPr/>
            </p:nvSpPr>
            <p:spPr bwMode="auto">
              <a:xfrm>
                <a:off x="2654" y="17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8" name="Freeform 953"/>
              <p:cNvSpPr>
                <a:spLocks/>
              </p:cNvSpPr>
              <p:nvPr/>
            </p:nvSpPr>
            <p:spPr bwMode="auto">
              <a:xfrm>
                <a:off x="2600" y="1693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0" y="1"/>
                    </a:lnTo>
                    <a:lnTo>
                      <a:pt x="87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7" y="263"/>
                    </a:lnTo>
                    <a:lnTo>
                      <a:pt x="110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1" y="239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19" name="Line 954"/>
              <p:cNvSpPr>
                <a:spLocks noChangeShapeType="1"/>
              </p:cNvSpPr>
              <p:nvPr/>
            </p:nvSpPr>
            <p:spPr bwMode="auto">
              <a:xfrm>
                <a:off x="2603" y="20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0" name="Freeform 955"/>
              <p:cNvSpPr>
                <a:spLocks/>
              </p:cNvSpPr>
              <p:nvPr/>
            </p:nvSpPr>
            <p:spPr bwMode="auto">
              <a:xfrm>
                <a:off x="2549" y="2012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1" name="Line 956"/>
              <p:cNvSpPr>
                <a:spLocks noChangeShapeType="1"/>
              </p:cNvSpPr>
              <p:nvPr/>
            </p:nvSpPr>
            <p:spPr bwMode="auto">
              <a:xfrm>
                <a:off x="2595" y="19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2" name="Freeform 957"/>
              <p:cNvSpPr>
                <a:spLocks/>
              </p:cNvSpPr>
              <p:nvPr/>
            </p:nvSpPr>
            <p:spPr bwMode="auto">
              <a:xfrm>
                <a:off x="2540" y="1965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9" y="183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3" name="Line 958"/>
              <p:cNvSpPr>
                <a:spLocks noChangeShapeType="1"/>
              </p:cNvSpPr>
              <p:nvPr/>
            </p:nvSpPr>
            <p:spPr bwMode="auto">
              <a:xfrm>
                <a:off x="2584" y="211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4" name="Freeform 959"/>
              <p:cNvSpPr>
                <a:spLocks/>
              </p:cNvSpPr>
              <p:nvPr/>
            </p:nvSpPr>
            <p:spPr bwMode="auto">
              <a:xfrm>
                <a:off x="2530" y="208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5" name="Line 960"/>
              <p:cNvSpPr>
                <a:spLocks noChangeShapeType="1"/>
              </p:cNvSpPr>
              <p:nvPr/>
            </p:nvSpPr>
            <p:spPr bwMode="auto">
              <a:xfrm>
                <a:off x="2556" y="20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6" name="Freeform 961"/>
              <p:cNvSpPr>
                <a:spLocks/>
              </p:cNvSpPr>
              <p:nvPr/>
            </p:nvSpPr>
            <p:spPr bwMode="auto">
              <a:xfrm>
                <a:off x="2502" y="2034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1" y="66"/>
                    </a:lnTo>
                    <a:lnTo>
                      <a:pt x="238" y="47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7"/>
                    </a:lnTo>
                    <a:lnTo>
                      <a:pt x="17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7" name="Line 962"/>
              <p:cNvSpPr>
                <a:spLocks noChangeShapeType="1"/>
              </p:cNvSpPr>
              <p:nvPr/>
            </p:nvSpPr>
            <p:spPr bwMode="auto">
              <a:xfrm>
                <a:off x="2583" y="183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8" name="Freeform 963"/>
              <p:cNvSpPr>
                <a:spLocks/>
              </p:cNvSpPr>
              <p:nvPr/>
            </p:nvSpPr>
            <p:spPr bwMode="auto">
              <a:xfrm>
                <a:off x="2529" y="180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7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8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29" name="Line 964"/>
              <p:cNvSpPr>
                <a:spLocks noChangeShapeType="1"/>
              </p:cNvSpPr>
              <p:nvPr/>
            </p:nvSpPr>
            <p:spPr bwMode="auto">
              <a:xfrm>
                <a:off x="2446" y="21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0" name="Freeform 965"/>
              <p:cNvSpPr>
                <a:spLocks/>
              </p:cNvSpPr>
              <p:nvPr/>
            </p:nvSpPr>
            <p:spPr bwMode="auto">
              <a:xfrm>
                <a:off x="2392" y="2127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6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1" name="Line 966"/>
              <p:cNvSpPr>
                <a:spLocks noChangeShapeType="1"/>
              </p:cNvSpPr>
              <p:nvPr/>
            </p:nvSpPr>
            <p:spPr bwMode="auto">
              <a:xfrm>
                <a:off x="2583" y="19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2" name="Freeform 967"/>
              <p:cNvSpPr>
                <a:spLocks/>
              </p:cNvSpPr>
              <p:nvPr/>
            </p:nvSpPr>
            <p:spPr bwMode="auto">
              <a:xfrm>
                <a:off x="2528" y="1956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1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1" y="9"/>
                    </a:lnTo>
                    <a:lnTo>
                      <a:pt x="69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1" y="263"/>
                    </a:lnTo>
                    <a:lnTo>
                      <a:pt x="113" y="269"/>
                    </a:lnTo>
                    <a:lnTo>
                      <a:pt x="137" y="271"/>
                    </a:lnTo>
                    <a:lnTo>
                      <a:pt x="161" y="269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3" name="Line 968"/>
              <p:cNvSpPr>
                <a:spLocks noChangeShapeType="1"/>
              </p:cNvSpPr>
              <p:nvPr/>
            </p:nvSpPr>
            <p:spPr bwMode="auto">
              <a:xfrm>
                <a:off x="2812" y="202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4" name="Freeform 969"/>
              <p:cNvSpPr>
                <a:spLocks/>
              </p:cNvSpPr>
              <p:nvPr/>
            </p:nvSpPr>
            <p:spPr bwMode="auto">
              <a:xfrm>
                <a:off x="2758" y="2002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9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5" name="Line 970"/>
              <p:cNvSpPr>
                <a:spLocks noChangeShapeType="1"/>
              </p:cNvSpPr>
              <p:nvPr/>
            </p:nvSpPr>
            <p:spPr bwMode="auto">
              <a:xfrm>
                <a:off x="2477" y="20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6" name="Freeform 971"/>
              <p:cNvSpPr>
                <a:spLocks/>
              </p:cNvSpPr>
              <p:nvPr/>
            </p:nvSpPr>
            <p:spPr bwMode="auto">
              <a:xfrm>
                <a:off x="2423" y="2050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6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1" y="48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7" y="237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7" name="Line 972"/>
              <p:cNvSpPr>
                <a:spLocks noChangeShapeType="1"/>
              </p:cNvSpPr>
              <p:nvPr/>
            </p:nvSpPr>
            <p:spPr bwMode="auto">
              <a:xfrm>
                <a:off x="3429" y="26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8" name="Freeform 973"/>
              <p:cNvSpPr>
                <a:spLocks/>
              </p:cNvSpPr>
              <p:nvPr/>
            </p:nvSpPr>
            <p:spPr bwMode="auto">
              <a:xfrm>
                <a:off x="3375" y="2630"/>
                <a:ext cx="54" cy="54"/>
              </a:xfrm>
              <a:custGeom>
                <a:avLst/>
                <a:gdLst>
                  <a:gd name="T0" fmla="*/ 0 w 269"/>
                  <a:gd name="T1" fmla="*/ 0 h 269"/>
                  <a:gd name="T2" fmla="*/ 0 w 269"/>
                  <a:gd name="T3" fmla="*/ 0 h 269"/>
                  <a:gd name="T4" fmla="*/ 0 w 269"/>
                  <a:gd name="T5" fmla="*/ 0 h 269"/>
                  <a:gd name="T6" fmla="*/ 0 w 269"/>
                  <a:gd name="T7" fmla="*/ 0 h 269"/>
                  <a:gd name="T8" fmla="*/ 0 w 269"/>
                  <a:gd name="T9" fmla="*/ 0 h 269"/>
                  <a:gd name="T10" fmla="*/ 0 w 269"/>
                  <a:gd name="T11" fmla="*/ 0 h 269"/>
                  <a:gd name="T12" fmla="*/ 0 w 269"/>
                  <a:gd name="T13" fmla="*/ 0 h 269"/>
                  <a:gd name="T14" fmla="*/ 0 w 269"/>
                  <a:gd name="T15" fmla="*/ 0 h 269"/>
                  <a:gd name="T16" fmla="*/ 0 w 269"/>
                  <a:gd name="T17" fmla="*/ 0 h 269"/>
                  <a:gd name="T18" fmla="*/ 0 w 269"/>
                  <a:gd name="T19" fmla="*/ 0 h 269"/>
                  <a:gd name="T20" fmla="*/ 0 w 269"/>
                  <a:gd name="T21" fmla="*/ 0 h 269"/>
                  <a:gd name="T22" fmla="*/ 0 w 269"/>
                  <a:gd name="T23" fmla="*/ 0 h 269"/>
                  <a:gd name="T24" fmla="*/ 0 w 269"/>
                  <a:gd name="T25" fmla="*/ 0 h 269"/>
                  <a:gd name="T26" fmla="*/ 0 w 269"/>
                  <a:gd name="T27" fmla="*/ 0 h 269"/>
                  <a:gd name="T28" fmla="*/ 0 w 269"/>
                  <a:gd name="T29" fmla="*/ 0 h 269"/>
                  <a:gd name="T30" fmla="*/ 0 w 269"/>
                  <a:gd name="T31" fmla="*/ 0 h 269"/>
                  <a:gd name="T32" fmla="*/ 0 w 269"/>
                  <a:gd name="T33" fmla="*/ 0 h 269"/>
                  <a:gd name="T34" fmla="*/ 0 w 269"/>
                  <a:gd name="T35" fmla="*/ 0 h 269"/>
                  <a:gd name="T36" fmla="*/ 0 w 269"/>
                  <a:gd name="T37" fmla="*/ 0 h 269"/>
                  <a:gd name="T38" fmla="*/ 0 w 269"/>
                  <a:gd name="T39" fmla="*/ 0 h 269"/>
                  <a:gd name="T40" fmla="*/ 0 w 269"/>
                  <a:gd name="T41" fmla="*/ 0 h 269"/>
                  <a:gd name="T42" fmla="*/ 0 w 269"/>
                  <a:gd name="T43" fmla="*/ 0 h 269"/>
                  <a:gd name="T44" fmla="*/ 0 w 269"/>
                  <a:gd name="T45" fmla="*/ 0 h 269"/>
                  <a:gd name="T46" fmla="*/ 0 w 269"/>
                  <a:gd name="T47" fmla="*/ 0 h 269"/>
                  <a:gd name="T48" fmla="*/ 0 w 269"/>
                  <a:gd name="T49" fmla="*/ 0 h 269"/>
                  <a:gd name="T50" fmla="*/ 0 w 269"/>
                  <a:gd name="T51" fmla="*/ 0 h 269"/>
                  <a:gd name="T52" fmla="*/ 0 w 269"/>
                  <a:gd name="T53" fmla="*/ 0 h 269"/>
                  <a:gd name="T54" fmla="*/ 0 w 269"/>
                  <a:gd name="T55" fmla="*/ 0 h 269"/>
                  <a:gd name="T56" fmla="*/ 0 w 269"/>
                  <a:gd name="T57" fmla="*/ 0 h 269"/>
                  <a:gd name="T58" fmla="*/ 0 w 269"/>
                  <a:gd name="T59" fmla="*/ 0 h 269"/>
                  <a:gd name="T60" fmla="*/ 0 w 269"/>
                  <a:gd name="T61" fmla="*/ 0 h 269"/>
                  <a:gd name="T62" fmla="*/ 0 w 269"/>
                  <a:gd name="T63" fmla="*/ 0 h 269"/>
                  <a:gd name="T64" fmla="*/ 0 w 269"/>
                  <a:gd name="T65" fmla="*/ 0 h 269"/>
                  <a:gd name="T66" fmla="*/ 0 w 269"/>
                  <a:gd name="T67" fmla="*/ 0 h 269"/>
                  <a:gd name="T68" fmla="*/ 0 w 269"/>
                  <a:gd name="T69" fmla="*/ 0 h 269"/>
                  <a:gd name="T70" fmla="*/ 0 w 269"/>
                  <a:gd name="T71" fmla="*/ 0 h 269"/>
                  <a:gd name="T72" fmla="*/ 0 w 269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69"/>
                  <a:gd name="T113" fmla="*/ 269 w 269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69">
                    <a:moveTo>
                      <a:pt x="269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7" y="47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1" y="47"/>
                    </a:lnTo>
                    <a:lnTo>
                      <a:pt x="17" y="66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7" y="237"/>
                    </a:lnTo>
                    <a:lnTo>
                      <a:pt x="66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7" y="222"/>
                    </a:lnTo>
                    <a:lnTo>
                      <a:pt x="253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39" name="Line 974"/>
              <p:cNvSpPr>
                <a:spLocks noChangeShapeType="1"/>
              </p:cNvSpPr>
              <p:nvPr/>
            </p:nvSpPr>
            <p:spPr bwMode="auto">
              <a:xfrm>
                <a:off x="3192" y="25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0" name="Freeform 975"/>
              <p:cNvSpPr>
                <a:spLocks/>
              </p:cNvSpPr>
              <p:nvPr/>
            </p:nvSpPr>
            <p:spPr bwMode="auto">
              <a:xfrm>
                <a:off x="3138" y="2503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1" name="Line 976"/>
              <p:cNvSpPr>
                <a:spLocks noChangeShapeType="1"/>
              </p:cNvSpPr>
              <p:nvPr/>
            </p:nvSpPr>
            <p:spPr bwMode="auto">
              <a:xfrm>
                <a:off x="2930" y="23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2" name="Freeform 977"/>
              <p:cNvSpPr>
                <a:spLocks/>
              </p:cNvSpPr>
              <p:nvPr/>
            </p:nvSpPr>
            <p:spPr bwMode="auto">
              <a:xfrm>
                <a:off x="2876" y="2372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3" name="Line 978"/>
              <p:cNvSpPr>
                <a:spLocks noChangeShapeType="1"/>
              </p:cNvSpPr>
              <p:nvPr/>
            </p:nvSpPr>
            <p:spPr bwMode="auto">
              <a:xfrm>
                <a:off x="3277" y="27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4" name="Freeform 979"/>
              <p:cNvSpPr>
                <a:spLocks/>
              </p:cNvSpPr>
              <p:nvPr/>
            </p:nvSpPr>
            <p:spPr bwMode="auto">
              <a:xfrm>
                <a:off x="3222" y="2741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1"/>
                    </a:lnTo>
                    <a:lnTo>
                      <a:pt x="204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5" name="Line 980"/>
              <p:cNvSpPr>
                <a:spLocks noChangeShapeType="1"/>
              </p:cNvSpPr>
              <p:nvPr/>
            </p:nvSpPr>
            <p:spPr bwMode="auto">
              <a:xfrm>
                <a:off x="3193" y="22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6" name="Freeform 981"/>
              <p:cNvSpPr>
                <a:spLocks/>
              </p:cNvSpPr>
              <p:nvPr/>
            </p:nvSpPr>
            <p:spPr bwMode="auto">
              <a:xfrm>
                <a:off x="3139" y="224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7" name="Line 982"/>
              <p:cNvSpPr>
                <a:spLocks noChangeShapeType="1"/>
              </p:cNvSpPr>
              <p:nvPr/>
            </p:nvSpPr>
            <p:spPr bwMode="auto">
              <a:xfrm>
                <a:off x="3144" y="21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8" name="Freeform 983"/>
              <p:cNvSpPr>
                <a:spLocks/>
              </p:cNvSpPr>
              <p:nvPr/>
            </p:nvSpPr>
            <p:spPr bwMode="auto">
              <a:xfrm>
                <a:off x="3090" y="211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3"/>
                    </a:lnTo>
                    <a:lnTo>
                      <a:pt x="202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49" name="Line 984"/>
              <p:cNvSpPr>
                <a:spLocks noChangeShapeType="1"/>
              </p:cNvSpPr>
              <p:nvPr/>
            </p:nvSpPr>
            <p:spPr bwMode="auto">
              <a:xfrm>
                <a:off x="2533" y="22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0" name="Freeform 985"/>
              <p:cNvSpPr>
                <a:spLocks/>
              </p:cNvSpPr>
              <p:nvPr/>
            </p:nvSpPr>
            <p:spPr bwMode="auto">
              <a:xfrm>
                <a:off x="2479" y="220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0"/>
                    </a:lnTo>
                    <a:lnTo>
                      <a:pt x="264" y="87"/>
                    </a:lnTo>
                    <a:lnTo>
                      <a:pt x="253" y="65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8" y="65"/>
                    </a:lnTo>
                    <a:lnTo>
                      <a:pt x="9" y="87"/>
                    </a:lnTo>
                    <a:lnTo>
                      <a:pt x="3" y="110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1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1" name="Line 986"/>
              <p:cNvSpPr>
                <a:spLocks noChangeShapeType="1"/>
              </p:cNvSpPr>
              <p:nvPr/>
            </p:nvSpPr>
            <p:spPr bwMode="auto">
              <a:xfrm>
                <a:off x="3084" y="24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2" name="Freeform 987"/>
              <p:cNvSpPr>
                <a:spLocks/>
              </p:cNvSpPr>
              <p:nvPr/>
            </p:nvSpPr>
            <p:spPr bwMode="auto">
              <a:xfrm>
                <a:off x="3030" y="243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6" y="17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6" y="252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7" y="222"/>
                    </a:lnTo>
                    <a:lnTo>
                      <a:pt x="253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3" name="Line 988"/>
              <p:cNvSpPr>
                <a:spLocks noChangeShapeType="1"/>
              </p:cNvSpPr>
              <p:nvPr/>
            </p:nvSpPr>
            <p:spPr bwMode="auto">
              <a:xfrm>
                <a:off x="2886" y="24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4" name="Freeform 989"/>
              <p:cNvSpPr>
                <a:spLocks/>
              </p:cNvSpPr>
              <p:nvPr/>
            </p:nvSpPr>
            <p:spPr bwMode="auto">
              <a:xfrm>
                <a:off x="2832" y="2433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4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8"/>
                    </a:lnTo>
                    <a:lnTo>
                      <a:pt x="65" y="17"/>
                    </a:lnTo>
                    <a:lnTo>
                      <a:pt x="47" y="31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7" y="87"/>
                    </a:lnTo>
                    <a:lnTo>
                      <a:pt x="1" y="110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7" y="239"/>
                    </a:lnTo>
                    <a:lnTo>
                      <a:pt x="65" y="252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1" y="239"/>
                    </a:lnTo>
                    <a:lnTo>
                      <a:pt x="238" y="221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5" name="Line 990"/>
              <p:cNvSpPr>
                <a:spLocks noChangeShapeType="1"/>
              </p:cNvSpPr>
              <p:nvPr/>
            </p:nvSpPr>
            <p:spPr bwMode="auto">
              <a:xfrm>
                <a:off x="3170" y="24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6" name="Freeform 991"/>
              <p:cNvSpPr>
                <a:spLocks/>
              </p:cNvSpPr>
              <p:nvPr/>
            </p:nvSpPr>
            <p:spPr bwMode="auto">
              <a:xfrm>
                <a:off x="3115" y="2375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9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7" name="Line 992"/>
              <p:cNvSpPr>
                <a:spLocks noChangeShapeType="1"/>
              </p:cNvSpPr>
              <p:nvPr/>
            </p:nvSpPr>
            <p:spPr bwMode="auto">
              <a:xfrm>
                <a:off x="3074" y="249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8" name="Freeform 993"/>
              <p:cNvSpPr>
                <a:spLocks/>
              </p:cNvSpPr>
              <p:nvPr/>
            </p:nvSpPr>
            <p:spPr bwMode="auto">
              <a:xfrm>
                <a:off x="3020" y="2467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59" name="Line 994"/>
              <p:cNvSpPr>
                <a:spLocks noChangeShapeType="1"/>
              </p:cNvSpPr>
              <p:nvPr/>
            </p:nvSpPr>
            <p:spPr bwMode="auto">
              <a:xfrm>
                <a:off x="2827" y="23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0" name="Freeform 995"/>
              <p:cNvSpPr>
                <a:spLocks/>
              </p:cNvSpPr>
              <p:nvPr/>
            </p:nvSpPr>
            <p:spPr bwMode="auto">
              <a:xfrm>
                <a:off x="2772" y="2368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1" name="Line 996"/>
              <p:cNvSpPr>
                <a:spLocks noChangeShapeType="1"/>
              </p:cNvSpPr>
              <p:nvPr/>
            </p:nvSpPr>
            <p:spPr bwMode="auto">
              <a:xfrm>
                <a:off x="2902" y="20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2" name="Freeform 997"/>
              <p:cNvSpPr>
                <a:spLocks/>
              </p:cNvSpPr>
              <p:nvPr/>
            </p:nvSpPr>
            <p:spPr bwMode="auto">
              <a:xfrm>
                <a:off x="2848" y="1972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3" name="Line 998"/>
              <p:cNvSpPr>
                <a:spLocks noChangeShapeType="1"/>
              </p:cNvSpPr>
              <p:nvPr/>
            </p:nvSpPr>
            <p:spPr bwMode="auto">
              <a:xfrm>
                <a:off x="3352" y="25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4" name="Freeform 999"/>
              <p:cNvSpPr>
                <a:spLocks/>
              </p:cNvSpPr>
              <p:nvPr/>
            </p:nvSpPr>
            <p:spPr bwMode="auto">
              <a:xfrm>
                <a:off x="3298" y="252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5" name="Line 1000"/>
              <p:cNvSpPr>
                <a:spLocks noChangeShapeType="1"/>
              </p:cNvSpPr>
              <p:nvPr/>
            </p:nvSpPr>
            <p:spPr bwMode="auto">
              <a:xfrm>
                <a:off x="2693" y="23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6" name="Freeform 1001"/>
              <p:cNvSpPr>
                <a:spLocks/>
              </p:cNvSpPr>
              <p:nvPr/>
            </p:nvSpPr>
            <p:spPr bwMode="auto">
              <a:xfrm>
                <a:off x="2639" y="2315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7" name="Line 1002"/>
              <p:cNvSpPr>
                <a:spLocks noChangeShapeType="1"/>
              </p:cNvSpPr>
              <p:nvPr/>
            </p:nvSpPr>
            <p:spPr bwMode="auto">
              <a:xfrm>
                <a:off x="3186" y="28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8" name="Freeform 1003"/>
              <p:cNvSpPr>
                <a:spLocks/>
              </p:cNvSpPr>
              <p:nvPr/>
            </p:nvSpPr>
            <p:spPr bwMode="auto">
              <a:xfrm>
                <a:off x="3132" y="277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2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69" name="Line 1004"/>
              <p:cNvSpPr>
                <a:spLocks noChangeShapeType="1"/>
              </p:cNvSpPr>
              <p:nvPr/>
            </p:nvSpPr>
            <p:spPr bwMode="auto">
              <a:xfrm>
                <a:off x="2938" y="24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0" name="Freeform 1005"/>
              <p:cNvSpPr>
                <a:spLocks/>
              </p:cNvSpPr>
              <p:nvPr/>
            </p:nvSpPr>
            <p:spPr bwMode="auto">
              <a:xfrm>
                <a:off x="2884" y="241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3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1" name="Line 1006"/>
              <p:cNvSpPr>
                <a:spLocks noChangeShapeType="1"/>
              </p:cNvSpPr>
              <p:nvPr/>
            </p:nvSpPr>
            <p:spPr bwMode="auto">
              <a:xfrm>
                <a:off x="3132" y="24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2" name="Freeform 1007"/>
              <p:cNvSpPr>
                <a:spLocks/>
              </p:cNvSpPr>
              <p:nvPr/>
            </p:nvSpPr>
            <p:spPr bwMode="auto">
              <a:xfrm>
                <a:off x="3077" y="2438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3" name="Line 1008"/>
              <p:cNvSpPr>
                <a:spLocks noChangeShapeType="1"/>
              </p:cNvSpPr>
              <p:nvPr/>
            </p:nvSpPr>
            <p:spPr bwMode="auto">
              <a:xfrm>
                <a:off x="2994" y="23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4" name="Freeform 1009"/>
              <p:cNvSpPr>
                <a:spLocks/>
              </p:cNvSpPr>
              <p:nvPr/>
            </p:nvSpPr>
            <p:spPr bwMode="auto">
              <a:xfrm>
                <a:off x="2940" y="2300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5" name="Line 1010"/>
              <p:cNvSpPr>
                <a:spLocks noChangeShapeType="1"/>
              </p:cNvSpPr>
              <p:nvPr/>
            </p:nvSpPr>
            <p:spPr bwMode="auto">
              <a:xfrm>
                <a:off x="2919" y="19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6" name="Freeform 1011"/>
              <p:cNvSpPr>
                <a:spLocks/>
              </p:cNvSpPr>
              <p:nvPr/>
            </p:nvSpPr>
            <p:spPr bwMode="auto">
              <a:xfrm>
                <a:off x="2865" y="1963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1" y="67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6" y="18"/>
                    </a:lnTo>
                    <a:lnTo>
                      <a:pt x="46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2"/>
                    </a:lnTo>
                    <a:lnTo>
                      <a:pt x="251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7" name="Line 1012"/>
              <p:cNvSpPr>
                <a:spLocks noChangeShapeType="1"/>
              </p:cNvSpPr>
              <p:nvPr/>
            </p:nvSpPr>
            <p:spPr bwMode="auto">
              <a:xfrm>
                <a:off x="3011" y="24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8" name="Freeform 1013"/>
              <p:cNvSpPr>
                <a:spLocks/>
              </p:cNvSpPr>
              <p:nvPr/>
            </p:nvSpPr>
            <p:spPr bwMode="auto">
              <a:xfrm>
                <a:off x="2956" y="2444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4" y="7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3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61" y="268"/>
                    </a:lnTo>
                    <a:lnTo>
                      <a:pt x="184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4" y="181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9" name="Line 1014"/>
              <p:cNvSpPr>
                <a:spLocks noChangeShapeType="1"/>
              </p:cNvSpPr>
              <p:nvPr/>
            </p:nvSpPr>
            <p:spPr bwMode="auto">
              <a:xfrm>
                <a:off x="3192" y="26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0" name="Freeform 1015"/>
              <p:cNvSpPr>
                <a:spLocks/>
              </p:cNvSpPr>
              <p:nvPr/>
            </p:nvSpPr>
            <p:spPr bwMode="auto">
              <a:xfrm>
                <a:off x="3137" y="2665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1" name="Line 1016"/>
              <p:cNvSpPr>
                <a:spLocks noChangeShapeType="1"/>
              </p:cNvSpPr>
              <p:nvPr/>
            </p:nvSpPr>
            <p:spPr bwMode="auto">
              <a:xfrm>
                <a:off x="3023" y="26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2" name="Freeform 1017"/>
              <p:cNvSpPr>
                <a:spLocks/>
              </p:cNvSpPr>
              <p:nvPr/>
            </p:nvSpPr>
            <p:spPr bwMode="auto">
              <a:xfrm>
                <a:off x="2969" y="2650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7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3" name="Line 1018"/>
              <p:cNvSpPr>
                <a:spLocks noChangeShapeType="1"/>
              </p:cNvSpPr>
              <p:nvPr/>
            </p:nvSpPr>
            <p:spPr bwMode="auto">
              <a:xfrm>
                <a:off x="3170" y="23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4" name="Freeform 1019"/>
              <p:cNvSpPr>
                <a:spLocks/>
              </p:cNvSpPr>
              <p:nvPr/>
            </p:nvSpPr>
            <p:spPr bwMode="auto">
              <a:xfrm>
                <a:off x="3116" y="2327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5" name="Line 1020"/>
              <p:cNvSpPr>
                <a:spLocks noChangeShapeType="1"/>
              </p:cNvSpPr>
              <p:nvPr/>
            </p:nvSpPr>
            <p:spPr bwMode="auto">
              <a:xfrm>
                <a:off x="2728" y="23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6" name="Freeform 1021"/>
              <p:cNvSpPr>
                <a:spLocks/>
              </p:cNvSpPr>
              <p:nvPr/>
            </p:nvSpPr>
            <p:spPr bwMode="auto">
              <a:xfrm>
                <a:off x="2674" y="2370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3"/>
                    </a:lnTo>
                    <a:lnTo>
                      <a:pt x="263" y="89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8" y="89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70"/>
                    </a:lnTo>
                    <a:lnTo>
                      <a:pt x="137" y="271"/>
                    </a:lnTo>
                    <a:lnTo>
                      <a:pt x="160" y="270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7" name="Line 1022"/>
              <p:cNvSpPr>
                <a:spLocks noChangeShapeType="1"/>
              </p:cNvSpPr>
              <p:nvPr/>
            </p:nvSpPr>
            <p:spPr bwMode="auto">
              <a:xfrm>
                <a:off x="3200" y="268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8" name="Freeform 1023"/>
              <p:cNvSpPr>
                <a:spLocks/>
              </p:cNvSpPr>
              <p:nvPr/>
            </p:nvSpPr>
            <p:spPr bwMode="auto">
              <a:xfrm>
                <a:off x="3146" y="265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9" name="Line 1024"/>
              <p:cNvSpPr>
                <a:spLocks noChangeShapeType="1"/>
              </p:cNvSpPr>
              <p:nvPr/>
            </p:nvSpPr>
            <p:spPr bwMode="auto">
              <a:xfrm>
                <a:off x="2990" y="22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0" name="Freeform 1025"/>
              <p:cNvSpPr>
                <a:spLocks/>
              </p:cNvSpPr>
              <p:nvPr/>
            </p:nvSpPr>
            <p:spPr bwMode="auto">
              <a:xfrm>
                <a:off x="2936" y="223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3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1" name="Line 1026"/>
              <p:cNvSpPr>
                <a:spLocks noChangeShapeType="1"/>
              </p:cNvSpPr>
              <p:nvPr/>
            </p:nvSpPr>
            <p:spPr bwMode="auto">
              <a:xfrm>
                <a:off x="3238" y="284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2" name="Freeform 1027"/>
              <p:cNvSpPr>
                <a:spLocks/>
              </p:cNvSpPr>
              <p:nvPr/>
            </p:nvSpPr>
            <p:spPr bwMode="auto">
              <a:xfrm>
                <a:off x="3184" y="282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1" y="221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3" name="Line 1028"/>
              <p:cNvSpPr>
                <a:spLocks noChangeShapeType="1"/>
              </p:cNvSpPr>
              <p:nvPr/>
            </p:nvSpPr>
            <p:spPr bwMode="auto">
              <a:xfrm>
                <a:off x="3137" y="26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4" name="Freeform 1029"/>
              <p:cNvSpPr>
                <a:spLocks/>
              </p:cNvSpPr>
              <p:nvPr/>
            </p:nvSpPr>
            <p:spPr bwMode="auto">
              <a:xfrm>
                <a:off x="3083" y="262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2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5" name="Line 1030"/>
              <p:cNvSpPr>
                <a:spLocks noChangeShapeType="1"/>
              </p:cNvSpPr>
              <p:nvPr/>
            </p:nvSpPr>
            <p:spPr bwMode="auto">
              <a:xfrm>
                <a:off x="3032" y="23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6" name="Freeform 1031"/>
              <p:cNvSpPr>
                <a:spLocks/>
              </p:cNvSpPr>
              <p:nvPr/>
            </p:nvSpPr>
            <p:spPr bwMode="auto">
              <a:xfrm>
                <a:off x="2978" y="235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7" name="Line 1032"/>
              <p:cNvSpPr>
                <a:spLocks noChangeShapeType="1"/>
              </p:cNvSpPr>
              <p:nvPr/>
            </p:nvSpPr>
            <p:spPr bwMode="auto">
              <a:xfrm>
                <a:off x="3328" y="23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8" name="Freeform 1033"/>
              <p:cNvSpPr>
                <a:spLocks/>
              </p:cNvSpPr>
              <p:nvPr/>
            </p:nvSpPr>
            <p:spPr bwMode="auto">
              <a:xfrm>
                <a:off x="3274" y="228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3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99" name="Line 1034"/>
              <p:cNvSpPr>
                <a:spLocks noChangeShapeType="1"/>
              </p:cNvSpPr>
              <p:nvPr/>
            </p:nvSpPr>
            <p:spPr bwMode="auto">
              <a:xfrm>
                <a:off x="2894" y="23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0" name="Freeform 1035"/>
              <p:cNvSpPr>
                <a:spLocks/>
              </p:cNvSpPr>
              <p:nvPr/>
            </p:nvSpPr>
            <p:spPr bwMode="auto">
              <a:xfrm>
                <a:off x="2840" y="232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1" name="Line 1036"/>
              <p:cNvSpPr>
                <a:spLocks noChangeShapeType="1"/>
              </p:cNvSpPr>
              <p:nvPr/>
            </p:nvSpPr>
            <p:spPr bwMode="auto">
              <a:xfrm>
                <a:off x="3274" y="28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2" name="Freeform 1037"/>
              <p:cNvSpPr>
                <a:spLocks/>
              </p:cNvSpPr>
              <p:nvPr/>
            </p:nvSpPr>
            <p:spPr bwMode="auto">
              <a:xfrm>
                <a:off x="3220" y="2786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3" name="Line 1038"/>
              <p:cNvSpPr>
                <a:spLocks noChangeShapeType="1"/>
              </p:cNvSpPr>
              <p:nvPr/>
            </p:nvSpPr>
            <p:spPr bwMode="auto">
              <a:xfrm>
                <a:off x="3462" y="25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4" name="Freeform 1039"/>
              <p:cNvSpPr>
                <a:spLocks/>
              </p:cNvSpPr>
              <p:nvPr/>
            </p:nvSpPr>
            <p:spPr bwMode="auto">
              <a:xfrm>
                <a:off x="3408" y="2519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91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1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5" name="Line 1040"/>
              <p:cNvSpPr>
                <a:spLocks noChangeShapeType="1"/>
              </p:cNvSpPr>
              <p:nvPr/>
            </p:nvSpPr>
            <p:spPr bwMode="auto">
              <a:xfrm>
                <a:off x="2659" y="17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6" name="Freeform 1041"/>
              <p:cNvSpPr>
                <a:spLocks/>
              </p:cNvSpPr>
              <p:nvPr/>
            </p:nvSpPr>
            <p:spPr bwMode="auto">
              <a:xfrm>
                <a:off x="2605" y="167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7" name="Line 1042"/>
              <p:cNvSpPr>
                <a:spLocks noChangeShapeType="1"/>
              </p:cNvSpPr>
              <p:nvPr/>
            </p:nvSpPr>
            <p:spPr bwMode="auto">
              <a:xfrm>
                <a:off x="2738" y="206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8" name="Freeform 1043"/>
              <p:cNvSpPr>
                <a:spLocks/>
              </p:cNvSpPr>
              <p:nvPr/>
            </p:nvSpPr>
            <p:spPr bwMode="auto">
              <a:xfrm>
                <a:off x="2684" y="2039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9" y="114"/>
                    </a:lnTo>
                    <a:lnTo>
                      <a:pt x="264" y="90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0"/>
                    </a:lnTo>
                    <a:lnTo>
                      <a:pt x="3" y="114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4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09" name="Line 1044"/>
              <p:cNvSpPr>
                <a:spLocks noChangeShapeType="1"/>
              </p:cNvSpPr>
              <p:nvPr/>
            </p:nvSpPr>
            <p:spPr bwMode="auto">
              <a:xfrm>
                <a:off x="3047" y="23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0" name="Freeform 1045"/>
              <p:cNvSpPr>
                <a:spLocks/>
              </p:cNvSpPr>
              <p:nvPr/>
            </p:nvSpPr>
            <p:spPr bwMode="auto">
              <a:xfrm>
                <a:off x="2992" y="2314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0"/>
                    </a:lnTo>
                    <a:lnTo>
                      <a:pt x="263" y="87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3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7"/>
                    </a:lnTo>
                    <a:lnTo>
                      <a:pt x="4" y="110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1" name="Line 1046"/>
              <p:cNvSpPr>
                <a:spLocks noChangeShapeType="1"/>
              </p:cNvSpPr>
              <p:nvPr/>
            </p:nvSpPr>
            <p:spPr bwMode="auto">
              <a:xfrm>
                <a:off x="3222" y="24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2" name="Freeform 1047"/>
              <p:cNvSpPr>
                <a:spLocks/>
              </p:cNvSpPr>
              <p:nvPr/>
            </p:nvSpPr>
            <p:spPr bwMode="auto">
              <a:xfrm>
                <a:off x="3168" y="237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7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3" name="Line 1048"/>
              <p:cNvSpPr>
                <a:spLocks noChangeShapeType="1"/>
              </p:cNvSpPr>
              <p:nvPr/>
            </p:nvSpPr>
            <p:spPr bwMode="auto">
              <a:xfrm>
                <a:off x="3098" y="23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4" name="Freeform 1049"/>
              <p:cNvSpPr>
                <a:spLocks/>
              </p:cNvSpPr>
              <p:nvPr/>
            </p:nvSpPr>
            <p:spPr bwMode="auto">
              <a:xfrm>
                <a:off x="3044" y="230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5" name="Line 1050"/>
              <p:cNvSpPr>
                <a:spLocks noChangeShapeType="1"/>
              </p:cNvSpPr>
              <p:nvPr/>
            </p:nvSpPr>
            <p:spPr bwMode="auto">
              <a:xfrm>
                <a:off x="3209" y="262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6" name="Freeform 1051"/>
              <p:cNvSpPr>
                <a:spLocks/>
              </p:cNvSpPr>
              <p:nvPr/>
            </p:nvSpPr>
            <p:spPr bwMode="auto">
              <a:xfrm>
                <a:off x="3155" y="259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7" name="Line 1052"/>
              <p:cNvSpPr>
                <a:spLocks noChangeShapeType="1"/>
              </p:cNvSpPr>
              <p:nvPr/>
            </p:nvSpPr>
            <p:spPr bwMode="auto">
              <a:xfrm>
                <a:off x="2870" y="191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8" name="Freeform 1053"/>
              <p:cNvSpPr>
                <a:spLocks/>
              </p:cNvSpPr>
              <p:nvPr/>
            </p:nvSpPr>
            <p:spPr bwMode="auto">
              <a:xfrm>
                <a:off x="2816" y="188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5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5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7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19" name="Line 1054"/>
              <p:cNvSpPr>
                <a:spLocks noChangeShapeType="1"/>
              </p:cNvSpPr>
              <p:nvPr/>
            </p:nvSpPr>
            <p:spPr bwMode="auto">
              <a:xfrm>
                <a:off x="3268" y="25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0" name="Freeform 1055"/>
              <p:cNvSpPr>
                <a:spLocks/>
              </p:cNvSpPr>
              <p:nvPr/>
            </p:nvSpPr>
            <p:spPr bwMode="auto">
              <a:xfrm>
                <a:off x="3214" y="2557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6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1" name="Line 1056"/>
              <p:cNvSpPr>
                <a:spLocks noChangeShapeType="1"/>
              </p:cNvSpPr>
              <p:nvPr/>
            </p:nvSpPr>
            <p:spPr bwMode="auto">
              <a:xfrm>
                <a:off x="3038" y="26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2" name="Freeform 1057"/>
              <p:cNvSpPr>
                <a:spLocks/>
              </p:cNvSpPr>
              <p:nvPr/>
            </p:nvSpPr>
            <p:spPr bwMode="auto">
              <a:xfrm>
                <a:off x="2984" y="264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6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6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3" name="Line 1058"/>
              <p:cNvSpPr>
                <a:spLocks noChangeShapeType="1"/>
              </p:cNvSpPr>
              <p:nvPr/>
            </p:nvSpPr>
            <p:spPr bwMode="auto">
              <a:xfrm>
                <a:off x="2963" y="162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4" name="Freeform 1059"/>
              <p:cNvSpPr>
                <a:spLocks/>
              </p:cNvSpPr>
              <p:nvPr/>
            </p:nvSpPr>
            <p:spPr bwMode="auto">
              <a:xfrm>
                <a:off x="2909" y="1597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1" y="91"/>
                    </a:lnTo>
                    <a:lnTo>
                      <a:pt x="251" y="69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9"/>
                    </a:lnTo>
                    <a:lnTo>
                      <a:pt x="7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7" y="184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1"/>
                    </a:lnTo>
                    <a:lnTo>
                      <a:pt x="135" y="272"/>
                    </a:lnTo>
                    <a:lnTo>
                      <a:pt x="159" y="271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5" name="Line 1060"/>
              <p:cNvSpPr>
                <a:spLocks noChangeShapeType="1"/>
              </p:cNvSpPr>
              <p:nvPr/>
            </p:nvSpPr>
            <p:spPr bwMode="auto">
              <a:xfrm>
                <a:off x="2564" y="22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6" name="Freeform 1061"/>
              <p:cNvSpPr>
                <a:spLocks/>
              </p:cNvSpPr>
              <p:nvPr/>
            </p:nvSpPr>
            <p:spPr bwMode="auto">
              <a:xfrm>
                <a:off x="2510" y="222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7" y="48"/>
                    </a:lnTo>
                    <a:lnTo>
                      <a:pt x="222" y="33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7" name="Line 1062"/>
              <p:cNvSpPr>
                <a:spLocks noChangeShapeType="1"/>
              </p:cNvSpPr>
              <p:nvPr/>
            </p:nvSpPr>
            <p:spPr bwMode="auto">
              <a:xfrm>
                <a:off x="2962" y="16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8" name="Freeform 1063"/>
              <p:cNvSpPr>
                <a:spLocks/>
              </p:cNvSpPr>
              <p:nvPr/>
            </p:nvSpPr>
            <p:spPr bwMode="auto">
              <a:xfrm>
                <a:off x="2908" y="1671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29" name="Line 1064"/>
              <p:cNvSpPr>
                <a:spLocks noChangeShapeType="1"/>
              </p:cNvSpPr>
              <p:nvPr/>
            </p:nvSpPr>
            <p:spPr bwMode="auto">
              <a:xfrm>
                <a:off x="3183" y="20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0" name="Freeform 1065"/>
              <p:cNvSpPr>
                <a:spLocks/>
              </p:cNvSpPr>
              <p:nvPr/>
            </p:nvSpPr>
            <p:spPr bwMode="auto">
              <a:xfrm>
                <a:off x="3129" y="1979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1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3"/>
                    </a:lnTo>
                    <a:lnTo>
                      <a:pt x="17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1" name="Line 1066"/>
              <p:cNvSpPr>
                <a:spLocks noChangeShapeType="1"/>
              </p:cNvSpPr>
              <p:nvPr/>
            </p:nvSpPr>
            <p:spPr bwMode="auto">
              <a:xfrm>
                <a:off x="3037" y="21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2" name="Freeform 1067"/>
              <p:cNvSpPr>
                <a:spLocks/>
              </p:cNvSpPr>
              <p:nvPr/>
            </p:nvSpPr>
            <p:spPr bwMode="auto">
              <a:xfrm>
                <a:off x="2983" y="215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3" name="Line 1068"/>
              <p:cNvSpPr>
                <a:spLocks noChangeShapeType="1"/>
              </p:cNvSpPr>
              <p:nvPr/>
            </p:nvSpPr>
            <p:spPr bwMode="auto">
              <a:xfrm>
                <a:off x="3091" y="232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4" name="Freeform 1069"/>
              <p:cNvSpPr>
                <a:spLocks/>
              </p:cNvSpPr>
              <p:nvPr/>
            </p:nvSpPr>
            <p:spPr bwMode="auto">
              <a:xfrm>
                <a:off x="3038" y="2295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8"/>
                    </a:lnTo>
                    <a:lnTo>
                      <a:pt x="65" y="19"/>
                    </a:lnTo>
                    <a:lnTo>
                      <a:pt x="47" y="32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7" y="238"/>
                    </a:lnTo>
                    <a:lnTo>
                      <a:pt x="65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5" name="Line 1070"/>
              <p:cNvSpPr>
                <a:spLocks noChangeShapeType="1"/>
              </p:cNvSpPr>
              <p:nvPr/>
            </p:nvSpPr>
            <p:spPr bwMode="auto">
              <a:xfrm>
                <a:off x="2886" y="2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6" name="Freeform 1071"/>
              <p:cNvSpPr>
                <a:spLocks/>
              </p:cNvSpPr>
              <p:nvPr/>
            </p:nvSpPr>
            <p:spPr bwMode="auto">
              <a:xfrm>
                <a:off x="2832" y="2064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7"/>
                    </a:moveTo>
                    <a:lnTo>
                      <a:pt x="268" y="112"/>
                    </a:lnTo>
                    <a:lnTo>
                      <a:pt x="263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6" y="272"/>
                    </a:lnTo>
                    <a:lnTo>
                      <a:pt x="159" y="270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1"/>
                    </a:lnTo>
                    <a:lnTo>
                      <a:pt x="271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7" name="Line 1072"/>
              <p:cNvSpPr>
                <a:spLocks noChangeShapeType="1"/>
              </p:cNvSpPr>
              <p:nvPr/>
            </p:nvSpPr>
            <p:spPr bwMode="auto">
              <a:xfrm>
                <a:off x="2908" y="17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8" name="Freeform 1073"/>
              <p:cNvSpPr>
                <a:spLocks/>
              </p:cNvSpPr>
              <p:nvPr/>
            </p:nvSpPr>
            <p:spPr bwMode="auto">
              <a:xfrm>
                <a:off x="2854" y="173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39" name="Line 1074"/>
              <p:cNvSpPr>
                <a:spLocks noChangeShapeType="1"/>
              </p:cNvSpPr>
              <p:nvPr/>
            </p:nvSpPr>
            <p:spPr bwMode="auto">
              <a:xfrm>
                <a:off x="3298" y="28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0" name="Freeform 1075"/>
              <p:cNvSpPr>
                <a:spLocks/>
              </p:cNvSpPr>
              <p:nvPr/>
            </p:nvSpPr>
            <p:spPr bwMode="auto">
              <a:xfrm>
                <a:off x="3244" y="284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1" name="Line 1076"/>
              <p:cNvSpPr>
                <a:spLocks noChangeShapeType="1"/>
              </p:cNvSpPr>
              <p:nvPr/>
            </p:nvSpPr>
            <p:spPr bwMode="auto">
              <a:xfrm>
                <a:off x="2961" y="26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2" name="Freeform 1077"/>
              <p:cNvSpPr>
                <a:spLocks/>
              </p:cNvSpPr>
              <p:nvPr/>
            </p:nvSpPr>
            <p:spPr bwMode="auto">
              <a:xfrm>
                <a:off x="2907" y="263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3" name="Line 1078"/>
              <p:cNvSpPr>
                <a:spLocks noChangeShapeType="1"/>
              </p:cNvSpPr>
              <p:nvPr/>
            </p:nvSpPr>
            <p:spPr bwMode="auto">
              <a:xfrm>
                <a:off x="2697" y="20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4" name="Freeform 1079"/>
              <p:cNvSpPr>
                <a:spLocks/>
              </p:cNvSpPr>
              <p:nvPr/>
            </p:nvSpPr>
            <p:spPr bwMode="auto">
              <a:xfrm>
                <a:off x="2643" y="2061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5" name="Line 1080"/>
              <p:cNvSpPr>
                <a:spLocks noChangeShapeType="1"/>
              </p:cNvSpPr>
              <p:nvPr/>
            </p:nvSpPr>
            <p:spPr bwMode="auto">
              <a:xfrm>
                <a:off x="3189" y="25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6" name="Freeform 1081"/>
              <p:cNvSpPr>
                <a:spLocks/>
              </p:cNvSpPr>
              <p:nvPr/>
            </p:nvSpPr>
            <p:spPr bwMode="auto">
              <a:xfrm>
                <a:off x="3135" y="256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7" name="Line 1082"/>
              <p:cNvSpPr>
                <a:spLocks noChangeShapeType="1"/>
              </p:cNvSpPr>
              <p:nvPr/>
            </p:nvSpPr>
            <p:spPr bwMode="auto">
              <a:xfrm>
                <a:off x="2910" y="24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8" name="Freeform 1083"/>
              <p:cNvSpPr>
                <a:spLocks/>
              </p:cNvSpPr>
              <p:nvPr/>
            </p:nvSpPr>
            <p:spPr bwMode="auto">
              <a:xfrm>
                <a:off x="2856" y="2416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49" name="Line 1084"/>
              <p:cNvSpPr>
                <a:spLocks noChangeShapeType="1"/>
              </p:cNvSpPr>
              <p:nvPr/>
            </p:nvSpPr>
            <p:spPr bwMode="auto">
              <a:xfrm>
                <a:off x="3194" y="23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0" name="Freeform 1085"/>
              <p:cNvSpPr>
                <a:spLocks/>
              </p:cNvSpPr>
              <p:nvPr/>
            </p:nvSpPr>
            <p:spPr bwMode="auto">
              <a:xfrm>
                <a:off x="3140" y="2360"/>
                <a:ext cx="54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1" name="Line 1086"/>
              <p:cNvSpPr>
                <a:spLocks noChangeShapeType="1"/>
              </p:cNvSpPr>
              <p:nvPr/>
            </p:nvSpPr>
            <p:spPr bwMode="auto">
              <a:xfrm>
                <a:off x="3214" y="289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2" name="Freeform 1087"/>
              <p:cNvSpPr>
                <a:spLocks/>
              </p:cNvSpPr>
              <p:nvPr/>
            </p:nvSpPr>
            <p:spPr bwMode="auto">
              <a:xfrm>
                <a:off x="3160" y="2867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7" y="49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7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3" name="Line 1088"/>
              <p:cNvSpPr>
                <a:spLocks noChangeShapeType="1"/>
              </p:cNvSpPr>
              <p:nvPr/>
            </p:nvSpPr>
            <p:spPr bwMode="auto">
              <a:xfrm>
                <a:off x="2942" y="21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4" name="Freeform 1089"/>
              <p:cNvSpPr>
                <a:spLocks/>
              </p:cNvSpPr>
              <p:nvPr/>
            </p:nvSpPr>
            <p:spPr bwMode="auto">
              <a:xfrm>
                <a:off x="2888" y="216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5" name="Line 1090"/>
              <p:cNvSpPr>
                <a:spLocks noChangeShapeType="1"/>
              </p:cNvSpPr>
              <p:nvPr/>
            </p:nvSpPr>
            <p:spPr bwMode="auto">
              <a:xfrm>
                <a:off x="3279" y="13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6" name="Freeform 1091"/>
              <p:cNvSpPr>
                <a:spLocks/>
              </p:cNvSpPr>
              <p:nvPr/>
            </p:nvSpPr>
            <p:spPr bwMode="auto">
              <a:xfrm>
                <a:off x="3225" y="1306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2" y="264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7" name="Line 1092"/>
              <p:cNvSpPr>
                <a:spLocks noChangeShapeType="1"/>
              </p:cNvSpPr>
              <p:nvPr/>
            </p:nvSpPr>
            <p:spPr bwMode="auto">
              <a:xfrm>
                <a:off x="3119" y="16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8" name="Freeform 1093"/>
              <p:cNvSpPr>
                <a:spLocks/>
              </p:cNvSpPr>
              <p:nvPr/>
            </p:nvSpPr>
            <p:spPr bwMode="auto">
              <a:xfrm>
                <a:off x="3065" y="163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59" name="Line 1094"/>
              <p:cNvSpPr>
                <a:spLocks noChangeShapeType="1"/>
              </p:cNvSpPr>
              <p:nvPr/>
            </p:nvSpPr>
            <p:spPr bwMode="auto">
              <a:xfrm>
                <a:off x="2371" y="22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0" name="Freeform 1095"/>
              <p:cNvSpPr>
                <a:spLocks/>
              </p:cNvSpPr>
              <p:nvPr/>
            </p:nvSpPr>
            <p:spPr bwMode="auto">
              <a:xfrm>
                <a:off x="2317" y="224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7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8" y="31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7" y="222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1" name="Line 1096"/>
              <p:cNvSpPr>
                <a:spLocks noChangeShapeType="1"/>
              </p:cNvSpPr>
              <p:nvPr/>
            </p:nvSpPr>
            <p:spPr bwMode="auto">
              <a:xfrm>
                <a:off x="2317" y="22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2" name="Freeform 1097"/>
              <p:cNvSpPr>
                <a:spLocks/>
              </p:cNvSpPr>
              <p:nvPr/>
            </p:nvSpPr>
            <p:spPr bwMode="auto">
              <a:xfrm>
                <a:off x="2262" y="2266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71" y="113"/>
                    </a:lnTo>
                    <a:lnTo>
                      <a:pt x="264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9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4" y="113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0" y="263"/>
                    </a:lnTo>
                    <a:lnTo>
                      <a:pt x="114" y="270"/>
                    </a:lnTo>
                    <a:lnTo>
                      <a:pt x="138" y="271"/>
                    </a:lnTo>
                    <a:lnTo>
                      <a:pt x="161" y="270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3" name="Line 1098"/>
              <p:cNvSpPr>
                <a:spLocks noChangeShapeType="1"/>
              </p:cNvSpPr>
              <p:nvPr/>
            </p:nvSpPr>
            <p:spPr bwMode="auto">
              <a:xfrm>
                <a:off x="2357" y="22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4" name="Freeform 1099"/>
              <p:cNvSpPr>
                <a:spLocks/>
              </p:cNvSpPr>
              <p:nvPr/>
            </p:nvSpPr>
            <p:spPr bwMode="auto">
              <a:xfrm>
                <a:off x="2303" y="218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5" name="Line 1100"/>
              <p:cNvSpPr>
                <a:spLocks noChangeShapeType="1"/>
              </p:cNvSpPr>
              <p:nvPr/>
            </p:nvSpPr>
            <p:spPr bwMode="auto">
              <a:xfrm>
                <a:off x="2384" y="228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6" name="Freeform 1101"/>
              <p:cNvSpPr>
                <a:spLocks/>
              </p:cNvSpPr>
              <p:nvPr/>
            </p:nvSpPr>
            <p:spPr bwMode="auto">
              <a:xfrm>
                <a:off x="2329" y="2253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9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7" name="Line 1102"/>
              <p:cNvSpPr>
                <a:spLocks noChangeShapeType="1"/>
              </p:cNvSpPr>
              <p:nvPr/>
            </p:nvSpPr>
            <p:spPr bwMode="auto">
              <a:xfrm>
                <a:off x="2176" y="25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8" name="Freeform 1103"/>
              <p:cNvSpPr>
                <a:spLocks/>
              </p:cNvSpPr>
              <p:nvPr/>
            </p:nvSpPr>
            <p:spPr bwMode="auto">
              <a:xfrm>
                <a:off x="2122" y="2540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91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91" y="262"/>
                    </a:lnTo>
                    <a:lnTo>
                      <a:pt x="111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69" name="Line 1104"/>
              <p:cNvSpPr>
                <a:spLocks noChangeShapeType="1"/>
              </p:cNvSpPr>
              <p:nvPr/>
            </p:nvSpPr>
            <p:spPr bwMode="auto">
              <a:xfrm>
                <a:off x="2330" y="222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0" name="Freeform 1105"/>
              <p:cNvSpPr>
                <a:spLocks/>
              </p:cNvSpPr>
              <p:nvPr/>
            </p:nvSpPr>
            <p:spPr bwMode="auto">
              <a:xfrm>
                <a:off x="2276" y="2198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1" name="Line 1106"/>
              <p:cNvSpPr>
                <a:spLocks noChangeShapeType="1"/>
              </p:cNvSpPr>
              <p:nvPr/>
            </p:nvSpPr>
            <p:spPr bwMode="auto">
              <a:xfrm>
                <a:off x="2206" y="22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2" name="Freeform 1107"/>
              <p:cNvSpPr>
                <a:spLocks/>
              </p:cNvSpPr>
              <p:nvPr/>
            </p:nvSpPr>
            <p:spPr bwMode="auto">
              <a:xfrm>
                <a:off x="2151" y="2220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3" name="Line 1108"/>
              <p:cNvSpPr>
                <a:spLocks noChangeShapeType="1"/>
              </p:cNvSpPr>
              <p:nvPr/>
            </p:nvSpPr>
            <p:spPr bwMode="auto">
              <a:xfrm>
                <a:off x="2417" y="221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4" name="Freeform 1109"/>
              <p:cNvSpPr>
                <a:spLocks/>
              </p:cNvSpPr>
              <p:nvPr/>
            </p:nvSpPr>
            <p:spPr bwMode="auto">
              <a:xfrm>
                <a:off x="2363" y="219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5" name="Line 1110"/>
              <p:cNvSpPr>
                <a:spLocks noChangeShapeType="1"/>
              </p:cNvSpPr>
              <p:nvPr/>
            </p:nvSpPr>
            <p:spPr bwMode="auto">
              <a:xfrm>
                <a:off x="2271" y="23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6" name="Freeform 1111"/>
              <p:cNvSpPr>
                <a:spLocks/>
              </p:cNvSpPr>
              <p:nvPr/>
            </p:nvSpPr>
            <p:spPr bwMode="auto">
              <a:xfrm>
                <a:off x="2216" y="2323"/>
                <a:ext cx="55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8" y="47"/>
                    </a:lnTo>
                    <a:lnTo>
                      <a:pt x="223" y="30"/>
                    </a:lnTo>
                    <a:lnTo>
                      <a:pt x="203" y="16"/>
                    </a:lnTo>
                    <a:lnTo>
                      <a:pt x="181" y="6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6"/>
                    </a:lnTo>
                    <a:lnTo>
                      <a:pt x="68" y="16"/>
                    </a:lnTo>
                    <a:lnTo>
                      <a:pt x="48" y="30"/>
                    </a:lnTo>
                    <a:lnTo>
                      <a:pt x="32" y="47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3" y="237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7" name="Line 1112"/>
              <p:cNvSpPr>
                <a:spLocks noChangeShapeType="1"/>
              </p:cNvSpPr>
              <p:nvPr/>
            </p:nvSpPr>
            <p:spPr bwMode="auto">
              <a:xfrm>
                <a:off x="2291" y="22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8" name="Freeform 1113"/>
              <p:cNvSpPr>
                <a:spLocks/>
              </p:cNvSpPr>
              <p:nvPr/>
            </p:nvSpPr>
            <p:spPr bwMode="auto">
              <a:xfrm>
                <a:off x="2237" y="225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79" name="Line 1114"/>
              <p:cNvSpPr>
                <a:spLocks noChangeShapeType="1"/>
              </p:cNvSpPr>
              <p:nvPr/>
            </p:nvSpPr>
            <p:spPr bwMode="auto">
              <a:xfrm>
                <a:off x="2385" y="223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0" name="Freeform 1115"/>
              <p:cNvSpPr>
                <a:spLocks/>
              </p:cNvSpPr>
              <p:nvPr/>
            </p:nvSpPr>
            <p:spPr bwMode="auto">
              <a:xfrm>
                <a:off x="2331" y="2212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3" y="16"/>
                    </a:lnTo>
                    <a:lnTo>
                      <a:pt x="183" y="6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6"/>
                    </a:lnTo>
                    <a:lnTo>
                      <a:pt x="49" y="31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9" y="237"/>
                    </a:lnTo>
                    <a:lnTo>
                      <a:pt x="67" y="250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3" y="250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1" name="Line 1116"/>
              <p:cNvSpPr>
                <a:spLocks noChangeShapeType="1"/>
              </p:cNvSpPr>
              <p:nvPr/>
            </p:nvSpPr>
            <p:spPr bwMode="auto">
              <a:xfrm>
                <a:off x="2312" y="22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2" name="Freeform 1117"/>
              <p:cNvSpPr>
                <a:spLocks/>
              </p:cNvSpPr>
              <p:nvPr/>
            </p:nvSpPr>
            <p:spPr bwMode="auto">
              <a:xfrm>
                <a:off x="2258" y="2222"/>
                <a:ext cx="54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7"/>
                    </a:lnTo>
                    <a:lnTo>
                      <a:pt x="184" y="8"/>
                    </a:lnTo>
                    <a:lnTo>
                      <a:pt x="161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69"/>
                    </a:lnTo>
                    <a:lnTo>
                      <a:pt x="161" y="268"/>
                    </a:lnTo>
                    <a:lnTo>
                      <a:pt x="184" y="263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3" name="Line 1118"/>
              <p:cNvSpPr>
                <a:spLocks noChangeShapeType="1"/>
              </p:cNvSpPr>
              <p:nvPr/>
            </p:nvSpPr>
            <p:spPr bwMode="auto">
              <a:xfrm>
                <a:off x="2145" y="23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4" name="Freeform 1119"/>
              <p:cNvSpPr>
                <a:spLocks/>
              </p:cNvSpPr>
              <p:nvPr/>
            </p:nvSpPr>
            <p:spPr bwMode="auto">
              <a:xfrm>
                <a:off x="2091" y="229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5" name="Line 1120"/>
              <p:cNvSpPr>
                <a:spLocks noChangeShapeType="1"/>
              </p:cNvSpPr>
              <p:nvPr/>
            </p:nvSpPr>
            <p:spPr bwMode="auto">
              <a:xfrm>
                <a:off x="2188" y="22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6" name="Freeform 1121"/>
              <p:cNvSpPr>
                <a:spLocks/>
              </p:cNvSpPr>
              <p:nvPr/>
            </p:nvSpPr>
            <p:spPr bwMode="auto">
              <a:xfrm>
                <a:off x="2134" y="2242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8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7" name="Line 1122"/>
              <p:cNvSpPr>
                <a:spLocks noChangeShapeType="1"/>
              </p:cNvSpPr>
              <p:nvPr/>
            </p:nvSpPr>
            <p:spPr bwMode="auto">
              <a:xfrm>
                <a:off x="2802" y="33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8" name="Freeform 1123"/>
              <p:cNvSpPr>
                <a:spLocks/>
              </p:cNvSpPr>
              <p:nvPr/>
            </p:nvSpPr>
            <p:spPr bwMode="auto">
              <a:xfrm>
                <a:off x="2748" y="329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89" name="Line 1124"/>
              <p:cNvSpPr>
                <a:spLocks noChangeShapeType="1"/>
              </p:cNvSpPr>
              <p:nvPr/>
            </p:nvSpPr>
            <p:spPr bwMode="auto">
              <a:xfrm>
                <a:off x="3001" y="27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0" name="Freeform 1125"/>
              <p:cNvSpPr>
                <a:spLocks/>
              </p:cNvSpPr>
              <p:nvPr/>
            </p:nvSpPr>
            <p:spPr bwMode="auto">
              <a:xfrm>
                <a:off x="2946" y="2772"/>
                <a:ext cx="55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9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1" name="Line 1126"/>
              <p:cNvSpPr>
                <a:spLocks noChangeShapeType="1"/>
              </p:cNvSpPr>
              <p:nvPr/>
            </p:nvSpPr>
            <p:spPr bwMode="auto">
              <a:xfrm>
                <a:off x="3231" y="32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2" name="Freeform 1127"/>
              <p:cNvSpPr>
                <a:spLocks/>
              </p:cNvSpPr>
              <p:nvPr/>
            </p:nvSpPr>
            <p:spPr bwMode="auto">
              <a:xfrm>
                <a:off x="3177" y="326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60" y="270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3" name="Line 1128"/>
              <p:cNvSpPr>
                <a:spLocks noChangeShapeType="1"/>
              </p:cNvSpPr>
              <p:nvPr/>
            </p:nvSpPr>
            <p:spPr bwMode="auto">
              <a:xfrm>
                <a:off x="2611" y="264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4" name="Freeform 1129"/>
              <p:cNvSpPr>
                <a:spLocks/>
              </p:cNvSpPr>
              <p:nvPr/>
            </p:nvSpPr>
            <p:spPr bwMode="auto">
              <a:xfrm>
                <a:off x="2557" y="2621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1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4" y="268"/>
                    </a:lnTo>
                    <a:lnTo>
                      <a:pt x="138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5" name="Line 1130"/>
              <p:cNvSpPr>
                <a:spLocks noChangeShapeType="1"/>
              </p:cNvSpPr>
              <p:nvPr/>
            </p:nvSpPr>
            <p:spPr bwMode="auto">
              <a:xfrm>
                <a:off x="2977" y="35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6" name="Freeform 1131"/>
              <p:cNvSpPr>
                <a:spLocks/>
              </p:cNvSpPr>
              <p:nvPr/>
            </p:nvSpPr>
            <p:spPr bwMode="auto">
              <a:xfrm>
                <a:off x="2923" y="354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7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7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7" name="Line 1132"/>
              <p:cNvSpPr>
                <a:spLocks noChangeShapeType="1"/>
              </p:cNvSpPr>
              <p:nvPr/>
            </p:nvSpPr>
            <p:spPr bwMode="auto">
              <a:xfrm>
                <a:off x="2617" y="26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8" name="Freeform 1133"/>
              <p:cNvSpPr>
                <a:spLocks/>
              </p:cNvSpPr>
              <p:nvPr/>
            </p:nvSpPr>
            <p:spPr bwMode="auto">
              <a:xfrm>
                <a:off x="2563" y="2671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3" y="67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899" name="Line 1134"/>
              <p:cNvSpPr>
                <a:spLocks noChangeShapeType="1"/>
              </p:cNvSpPr>
              <p:nvPr/>
            </p:nvSpPr>
            <p:spPr bwMode="auto">
              <a:xfrm>
                <a:off x="2791" y="26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0" name="Freeform 1135"/>
              <p:cNvSpPr>
                <a:spLocks/>
              </p:cNvSpPr>
              <p:nvPr/>
            </p:nvSpPr>
            <p:spPr bwMode="auto">
              <a:xfrm>
                <a:off x="2737" y="2664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1" name="Line 1136"/>
              <p:cNvSpPr>
                <a:spLocks noChangeShapeType="1"/>
              </p:cNvSpPr>
              <p:nvPr/>
            </p:nvSpPr>
            <p:spPr bwMode="auto">
              <a:xfrm>
                <a:off x="2827" y="25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2" name="Freeform 1137"/>
              <p:cNvSpPr>
                <a:spLocks/>
              </p:cNvSpPr>
              <p:nvPr/>
            </p:nvSpPr>
            <p:spPr bwMode="auto">
              <a:xfrm>
                <a:off x="2773" y="2544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3" name="Line 1138"/>
              <p:cNvSpPr>
                <a:spLocks noChangeShapeType="1"/>
              </p:cNvSpPr>
              <p:nvPr/>
            </p:nvSpPr>
            <p:spPr bwMode="auto">
              <a:xfrm>
                <a:off x="2939" y="33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4" name="Freeform 1139"/>
              <p:cNvSpPr>
                <a:spLocks/>
              </p:cNvSpPr>
              <p:nvPr/>
            </p:nvSpPr>
            <p:spPr bwMode="auto">
              <a:xfrm>
                <a:off x="2885" y="334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5" name="Line 1140"/>
              <p:cNvSpPr>
                <a:spLocks noChangeShapeType="1"/>
              </p:cNvSpPr>
              <p:nvPr/>
            </p:nvSpPr>
            <p:spPr bwMode="auto">
              <a:xfrm>
                <a:off x="2839" y="290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6" name="Freeform 1141"/>
              <p:cNvSpPr>
                <a:spLocks/>
              </p:cNvSpPr>
              <p:nvPr/>
            </p:nvSpPr>
            <p:spPr bwMode="auto">
              <a:xfrm>
                <a:off x="2785" y="2881"/>
                <a:ext cx="54" cy="54"/>
              </a:xfrm>
              <a:custGeom>
                <a:avLst/>
                <a:gdLst>
                  <a:gd name="T0" fmla="*/ 0 w 269"/>
                  <a:gd name="T1" fmla="*/ 0 h 272"/>
                  <a:gd name="T2" fmla="*/ 0 w 269"/>
                  <a:gd name="T3" fmla="*/ 0 h 272"/>
                  <a:gd name="T4" fmla="*/ 0 w 269"/>
                  <a:gd name="T5" fmla="*/ 0 h 272"/>
                  <a:gd name="T6" fmla="*/ 0 w 269"/>
                  <a:gd name="T7" fmla="*/ 0 h 272"/>
                  <a:gd name="T8" fmla="*/ 0 w 269"/>
                  <a:gd name="T9" fmla="*/ 0 h 272"/>
                  <a:gd name="T10" fmla="*/ 0 w 269"/>
                  <a:gd name="T11" fmla="*/ 0 h 272"/>
                  <a:gd name="T12" fmla="*/ 0 w 269"/>
                  <a:gd name="T13" fmla="*/ 0 h 272"/>
                  <a:gd name="T14" fmla="*/ 0 w 269"/>
                  <a:gd name="T15" fmla="*/ 0 h 272"/>
                  <a:gd name="T16" fmla="*/ 0 w 269"/>
                  <a:gd name="T17" fmla="*/ 0 h 272"/>
                  <a:gd name="T18" fmla="*/ 0 w 269"/>
                  <a:gd name="T19" fmla="*/ 0 h 272"/>
                  <a:gd name="T20" fmla="*/ 0 w 269"/>
                  <a:gd name="T21" fmla="*/ 0 h 272"/>
                  <a:gd name="T22" fmla="*/ 0 w 269"/>
                  <a:gd name="T23" fmla="*/ 0 h 272"/>
                  <a:gd name="T24" fmla="*/ 0 w 269"/>
                  <a:gd name="T25" fmla="*/ 0 h 272"/>
                  <a:gd name="T26" fmla="*/ 0 w 269"/>
                  <a:gd name="T27" fmla="*/ 0 h 272"/>
                  <a:gd name="T28" fmla="*/ 0 w 269"/>
                  <a:gd name="T29" fmla="*/ 0 h 272"/>
                  <a:gd name="T30" fmla="*/ 0 w 269"/>
                  <a:gd name="T31" fmla="*/ 0 h 272"/>
                  <a:gd name="T32" fmla="*/ 0 w 269"/>
                  <a:gd name="T33" fmla="*/ 0 h 272"/>
                  <a:gd name="T34" fmla="*/ 0 w 269"/>
                  <a:gd name="T35" fmla="*/ 0 h 272"/>
                  <a:gd name="T36" fmla="*/ 0 w 269"/>
                  <a:gd name="T37" fmla="*/ 0 h 272"/>
                  <a:gd name="T38" fmla="*/ 0 w 269"/>
                  <a:gd name="T39" fmla="*/ 0 h 272"/>
                  <a:gd name="T40" fmla="*/ 0 w 269"/>
                  <a:gd name="T41" fmla="*/ 0 h 272"/>
                  <a:gd name="T42" fmla="*/ 0 w 269"/>
                  <a:gd name="T43" fmla="*/ 0 h 272"/>
                  <a:gd name="T44" fmla="*/ 0 w 269"/>
                  <a:gd name="T45" fmla="*/ 0 h 272"/>
                  <a:gd name="T46" fmla="*/ 0 w 269"/>
                  <a:gd name="T47" fmla="*/ 0 h 272"/>
                  <a:gd name="T48" fmla="*/ 0 w 269"/>
                  <a:gd name="T49" fmla="*/ 0 h 272"/>
                  <a:gd name="T50" fmla="*/ 0 w 269"/>
                  <a:gd name="T51" fmla="*/ 0 h 272"/>
                  <a:gd name="T52" fmla="*/ 0 w 269"/>
                  <a:gd name="T53" fmla="*/ 0 h 272"/>
                  <a:gd name="T54" fmla="*/ 0 w 269"/>
                  <a:gd name="T55" fmla="*/ 0 h 272"/>
                  <a:gd name="T56" fmla="*/ 0 w 269"/>
                  <a:gd name="T57" fmla="*/ 0 h 272"/>
                  <a:gd name="T58" fmla="*/ 0 w 269"/>
                  <a:gd name="T59" fmla="*/ 0 h 272"/>
                  <a:gd name="T60" fmla="*/ 0 w 269"/>
                  <a:gd name="T61" fmla="*/ 0 h 272"/>
                  <a:gd name="T62" fmla="*/ 0 w 269"/>
                  <a:gd name="T63" fmla="*/ 0 h 272"/>
                  <a:gd name="T64" fmla="*/ 0 w 269"/>
                  <a:gd name="T65" fmla="*/ 0 h 272"/>
                  <a:gd name="T66" fmla="*/ 0 w 269"/>
                  <a:gd name="T67" fmla="*/ 0 h 272"/>
                  <a:gd name="T68" fmla="*/ 0 w 269"/>
                  <a:gd name="T69" fmla="*/ 0 h 272"/>
                  <a:gd name="T70" fmla="*/ 0 w 269"/>
                  <a:gd name="T71" fmla="*/ 0 h 272"/>
                  <a:gd name="T72" fmla="*/ 0 w 269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2"/>
                  <a:gd name="T113" fmla="*/ 269 w 269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2">
                    <a:moveTo>
                      <a:pt x="269" y="136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7" y="49"/>
                    </a:lnTo>
                    <a:lnTo>
                      <a:pt x="221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7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0" y="49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6" y="183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7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1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1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7" name="Line 1142"/>
              <p:cNvSpPr>
                <a:spLocks noChangeShapeType="1"/>
              </p:cNvSpPr>
              <p:nvPr/>
            </p:nvSpPr>
            <p:spPr bwMode="auto">
              <a:xfrm>
                <a:off x="2699" y="330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8" name="Freeform 1143"/>
              <p:cNvSpPr>
                <a:spLocks/>
              </p:cNvSpPr>
              <p:nvPr/>
            </p:nvSpPr>
            <p:spPr bwMode="auto">
              <a:xfrm>
                <a:off x="2644" y="3278"/>
                <a:ext cx="55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7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9" y="251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1"/>
                    </a:lnTo>
                    <a:lnTo>
                      <a:pt x="223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09" name="Line 1144"/>
              <p:cNvSpPr>
                <a:spLocks noChangeShapeType="1"/>
              </p:cNvSpPr>
              <p:nvPr/>
            </p:nvSpPr>
            <p:spPr bwMode="auto">
              <a:xfrm>
                <a:off x="2293" y="24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0" name="Freeform 1145"/>
              <p:cNvSpPr>
                <a:spLocks/>
              </p:cNvSpPr>
              <p:nvPr/>
            </p:nvSpPr>
            <p:spPr bwMode="auto">
              <a:xfrm>
                <a:off x="2239" y="2419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1" name="Line 1146"/>
              <p:cNvSpPr>
                <a:spLocks noChangeShapeType="1"/>
              </p:cNvSpPr>
              <p:nvPr/>
            </p:nvSpPr>
            <p:spPr bwMode="auto">
              <a:xfrm>
                <a:off x="3026" y="28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2" name="Freeform 1147"/>
              <p:cNvSpPr>
                <a:spLocks/>
              </p:cNvSpPr>
              <p:nvPr/>
            </p:nvSpPr>
            <p:spPr bwMode="auto">
              <a:xfrm>
                <a:off x="2972" y="282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3" name="Line 1148"/>
              <p:cNvSpPr>
                <a:spLocks noChangeShapeType="1"/>
              </p:cNvSpPr>
              <p:nvPr/>
            </p:nvSpPr>
            <p:spPr bwMode="auto">
              <a:xfrm>
                <a:off x="2131" y="24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4" name="Freeform 1149"/>
              <p:cNvSpPr>
                <a:spLocks/>
              </p:cNvSpPr>
              <p:nvPr/>
            </p:nvSpPr>
            <p:spPr bwMode="auto">
              <a:xfrm>
                <a:off x="2077" y="237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7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7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5" name="Line 1150"/>
              <p:cNvSpPr>
                <a:spLocks noChangeShapeType="1"/>
              </p:cNvSpPr>
              <p:nvPr/>
            </p:nvSpPr>
            <p:spPr bwMode="auto">
              <a:xfrm>
                <a:off x="2206" y="23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6" name="Freeform 1151"/>
              <p:cNvSpPr>
                <a:spLocks/>
              </p:cNvSpPr>
              <p:nvPr/>
            </p:nvSpPr>
            <p:spPr bwMode="auto">
              <a:xfrm>
                <a:off x="2152" y="236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7" name="Line 1152"/>
              <p:cNvSpPr>
                <a:spLocks noChangeShapeType="1"/>
              </p:cNvSpPr>
              <p:nvPr/>
            </p:nvSpPr>
            <p:spPr bwMode="auto">
              <a:xfrm>
                <a:off x="3152" y="29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8" name="Freeform 1153"/>
              <p:cNvSpPr>
                <a:spLocks/>
              </p:cNvSpPr>
              <p:nvPr/>
            </p:nvSpPr>
            <p:spPr bwMode="auto">
              <a:xfrm>
                <a:off x="3098" y="2928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1" y="67"/>
                    </a:lnTo>
                    <a:lnTo>
                      <a:pt x="238" y="49"/>
                    </a:lnTo>
                    <a:lnTo>
                      <a:pt x="221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0" y="3"/>
                    </a:lnTo>
                    <a:lnTo>
                      <a:pt x="87" y="9"/>
                    </a:lnTo>
                    <a:lnTo>
                      <a:pt x="65" y="18"/>
                    </a:lnTo>
                    <a:lnTo>
                      <a:pt x="47" y="33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6" y="183"/>
                    </a:lnTo>
                    <a:lnTo>
                      <a:pt x="17" y="205"/>
                    </a:lnTo>
                    <a:lnTo>
                      <a:pt x="30" y="222"/>
                    </a:lnTo>
                    <a:lnTo>
                      <a:pt x="47" y="240"/>
                    </a:lnTo>
                    <a:lnTo>
                      <a:pt x="65" y="253"/>
                    </a:lnTo>
                    <a:lnTo>
                      <a:pt x="87" y="264"/>
                    </a:lnTo>
                    <a:lnTo>
                      <a:pt x="110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8" y="222"/>
                    </a:lnTo>
                    <a:lnTo>
                      <a:pt x="251" y="205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19" name="Line 1154"/>
              <p:cNvSpPr>
                <a:spLocks noChangeShapeType="1"/>
              </p:cNvSpPr>
              <p:nvPr/>
            </p:nvSpPr>
            <p:spPr bwMode="auto">
              <a:xfrm>
                <a:off x="2899" y="312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0" name="Freeform 1155"/>
              <p:cNvSpPr>
                <a:spLocks/>
              </p:cNvSpPr>
              <p:nvPr/>
            </p:nvSpPr>
            <p:spPr bwMode="auto">
              <a:xfrm>
                <a:off x="2845" y="309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1" name="Line 1156"/>
              <p:cNvSpPr>
                <a:spLocks noChangeShapeType="1"/>
              </p:cNvSpPr>
              <p:nvPr/>
            </p:nvSpPr>
            <p:spPr bwMode="auto">
              <a:xfrm>
                <a:off x="2653" y="332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2" name="Freeform 1157"/>
              <p:cNvSpPr>
                <a:spLocks/>
              </p:cNvSpPr>
              <p:nvPr/>
            </p:nvSpPr>
            <p:spPr bwMode="auto">
              <a:xfrm>
                <a:off x="2599" y="329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3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3" name="Line 1158"/>
              <p:cNvSpPr>
                <a:spLocks noChangeShapeType="1"/>
              </p:cNvSpPr>
              <p:nvPr/>
            </p:nvSpPr>
            <p:spPr bwMode="auto">
              <a:xfrm>
                <a:off x="2605" y="29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4" name="Freeform 1159"/>
              <p:cNvSpPr>
                <a:spLocks/>
              </p:cNvSpPr>
              <p:nvPr/>
            </p:nvSpPr>
            <p:spPr bwMode="auto">
              <a:xfrm>
                <a:off x="2551" y="2923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0" y="67"/>
                    </a:lnTo>
                    <a:lnTo>
                      <a:pt x="237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2"/>
                    </a:lnTo>
                    <a:lnTo>
                      <a:pt x="47" y="240"/>
                    </a:lnTo>
                    <a:lnTo>
                      <a:pt x="66" y="253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1" y="240"/>
                    </a:lnTo>
                    <a:lnTo>
                      <a:pt x="237" y="222"/>
                    </a:lnTo>
                    <a:lnTo>
                      <a:pt x="250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5" name="Line 1160"/>
              <p:cNvSpPr>
                <a:spLocks noChangeShapeType="1"/>
              </p:cNvSpPr>
              <p:nvPr/>
            </p:nvSpPr>
            <p:spPr bwMode="auto">
              <a:xfrm>
                <a:off x="2785" y="27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6" name="Freeform 1161"/>
              <p:cNvSpPr>
                <a:spLocks/>
              </p:cNvSpPr>
              <p:nvPr/>
            </p:nvSpPr>
            <p:spPr bwMode="auto">
              <a:xfrm>
                <a:off x="2731" y="2749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7" name="Line 1162"/>
              <p:cNvSpPr>
                <a:spLocks noChangeShapeType="1"/>
              </p:cNvSpPr>
              <p:nvPr/>
            </p:nvSpPr>
            <p:spPr bwMode="auto">
              <a:xfrm>
                <a:off x="3119" y="347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8" name="Freeform 1163"/>
              <p:cNvSpPr>
                <a:spLocks/>
              </p:cNvSpPr>
              <p:nvPr/>
            </p:nvSpPr>
            <p:spPr bwMode="auto">
              <a:xfrm>
                <a:off x="3065" y="3446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1"/>
                    </a:lnTo>
                    <a:lnTo>
                      <a:pt x="262" y="91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1" y="111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29" name="Line 1164"/>
              <p:cNvSpPr>
                <a:spLocks noChangeShapeType="1"/>
              </p:cNvSpPr>
              <p:nvPr/>
            </p:nvSpPr>
            <p:spPr bwMode="auto">
              <a:xfrm>
                <a:off x="2869" y="301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0" name="Freeform 1165"/>
              <p:cNvSpPr>
                <a:spLocks/>
              </p:cNvSpPr>
              <p:nvPr/>
            </p:nvSpPr>
            <p:spPr bwMode="auto">
              <a:xfrm>
                <a:off x="2815" y="2983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7" y="67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1" name="Line 1166"/>
              <p:cNvSpPr>
                <a:spLocks noChangeShapeType="1"/>
              </p:cNvSpPr>
              <p:nvPr/>
            </p:nvSpPr>
            <p:spPr bwMode="auto">
              <a:xfrm>
                <a:off x="2980" y="29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2" name="Freeform 1167"/>
              <p:cNvSpPr>
                <a:spLocks/>
              </p:cNvSpPr>
              <p:nvPr/>
            </p:nvSpPr>
            <p:spPr bwMode="auto">
              <a:xfrm>
                <a:off x="2926" y="2930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6" y="17"/>
                    </a:lnTo>
                    <a:lnTo>
                      <a:pt x="47" y="30"/>
                    </a:lnTo>
                    <a:lnTo>
                      <a:pt x="32" y="48"/>
                    </a:lnTo>
                    <a:lnTo>
                      <a:pt x="16" y="67"/>
                    </a:lnTo>
                    <a:lnTo>
                      <a:pt x="7" y="87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6" y="203"/>
                    </a:lnTo>
                    <a:lnTo>
                      <a:pt x="32" y="221"/>
                    </a:lnTo>
                    <a:lnTo>
                      <a:pt x="47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3" name="Line 1168"/>
              <p:cNvSpPr>
                <a:spLocks noChangeShapeType="1"/>
              </p:cNvSpPr>
              <p:nvPr/>
            </p:nvSpPr>
            <p:spPr bwMode="auto">
              <a:xfrm>
                <a:off x="2665" y="298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4" name="Freeform 1169"/>
              <p:cNvSpPr>
                <a:spLocks/>
              </p:cNvSpPr>
              <p:nvPr/>
            </p:nvSpPr>
            <p:spPr bwMode="auto">
              <a:xfrm>
                <a:off x="2611" y="2954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5" name="Line 1170"/>
              <p:cNvSpPr>
                <a:spLocks noChangeShapeType="1"/>
              </p:cNvSpPr>
              <p:nvPr/>
            </p:nvSpPr>
            <p:spPr bwMode="auto">
              <a:xfrm>
                <a:off x="2822" y="3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6" name="Freeform 1171"/>
              <p:cNvSpPr>
                <a:spLocks/>
              </p:cNvSpPr>
              <p:nvPr/>
            </p:nvSpPr>
            <p:spPr bwMode="auto">
              <a:xfrm>
                <a:off x="2768" y="3064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7" name="Line 1172"/>
              <p:cNvSpPr>
                <a:spLocks noChangeShapeType="1"/>
              </p:cNvSpPr>
              <p:nvPr/>
            </p:nvSpPr>
            <p:spPr bwMode="auto">
              <a:xfrm>
                <a:off x="2989" y="34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8" name="Freeform 1173"/>
              <p:cNvSpPr>
                <a:spLocks/>
              </p:cNvSpPr>
              <p:nvPr/>
            </p:nvSpPr>
            <p:spPr bwMode="auto">
              <a:xfrm>
                <a:off x="2935" y="3422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39" name="Line 1174"/>
              <p:cNvSpPr>
                <a:spLocks noChangeShapeType="1"/>
              </p:cNvSpPr>
              <p:nvPr/>
            </p:nvSpPr>
            <p:spPr bwMode="auto">
              <a:xfrm>
                <a:off x="3078" y="31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0" name="Freeform 1175"/>
              <p:cNvSpPr>
                <a:spLocks/>
              </p:cNvSpPr>
              <p:nvPr/>
            </p:nvSpPr>
            <p:spPr bwMode="auto">
              <a:xfrm>
                <a:off x="3025" y="3133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1" y="67"/>
                    </a:lnTo>
                    <a:lnTo>
                      <a:pt x="237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8"/>
                    </a:lnTo>
                    <a:lnTo>
                      <a:pt x="46" y="31"/>
                    </a:lnTo>
                    <a:lnTo>
                      <a:pt x="31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2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1" name="Line 1176"/>
              <p:cNvSpPr>
                <a:spLocks noChangeShapeType="1"/>
              </p:cNvSpPr>
              <p:nvPr/>
            </p:nvSpPr>
            <p:spPr bwMode="auto">
              <a:xfrm>
                <a:off x="2773" y="331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2" name="Freeform 1177"/>
              <p:cNvSpPr>
                <a:spLocks/>
              </p:cNvSpPr>
              <p:nvPr/>
            </p:nvSpPr>
            <p:spPr bwMode="auto">
              <a:xfrm>
                <a:off x="2719" y="329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3" name="Line 1178"/>
              <p:cNvSpPr>
                <a:spLocks noChangeShapeType="1"/>
              </p:cNvSpPr>
              <p:nvPr/>
            </p:nvSpPr>
            <p:spPr bwMode="auto">
              <a:xfrm>
                <a:off x="2728" y="28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4" name="Freeform 1179"/>
              <p:cNvSpPr>
                <a:spLocks/>
              </p:cNvSpPr>
              <p:nvPr/>
            </p:nvSpPr>
            <p:spPr bwMode="auto">
              <a:xfrm>
                <a:off x="2674" y="2816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0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0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61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5" name="Line 1180"/>
              <p:cNvSpPr>
                <a:spLocks noChangeShapeType="1"/>
              </p:cNvSpPr>
              <p:nvPr/>
            </p:nvSpPr>
            <p:spPr bwMode="auto">
              <a:xfrm>
                <a:off x="2792" y="30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6" name="Freeform 1181"/>
              <p:cNvSpPr>
                <a:spLocks/>
              </p:cNvSpPr>
              <p:nvPr/>
            </p:nvSpPr>
            <p:spPr bwMode="auto">
              <a:xfrm>
                <a:off x="2738" y="3035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3" y="49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3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7" name="Line 1182"/>
              <p:cNvSpPr>
                <a:spLocks noChangeShapeType="1"/>
              </p:cNvSpPr>
              <p:nvPr/>
            </p:nvSpPr>
            <p:spPr bwMode="auto">
              <a:xfrm>
                <a:off x="2956" y="268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8" name="Freeform 1183"/>
              <p:cNvSpPr>
                <a:spLocks/>
              </p:cNvSpPr>
              <p:nvPr/>
            </p:nvSpPr>
            <p:spPr bwMode="auto">
              <a:xfrm>
                <a:off x="2902" y="265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49" name="Line 1184"/>
              <p:cNvSpPr>
                <a:spLocks noChangeShapeType="1"/>
              </p:cNvSpPr>
              <p:nvPr/>
            </p:nvSpPr>
            <p:spPr bwMode="auto">
              <a:xfrm>
                <a:off x="2793" y="285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0" name="Freeform 1185"/>
              <p:cNvSpPr>
                <a:spLocks/>
              </p:cNvSpPr>
              <p:nvPr/>
            </p:nvSpPr>
            <p:spPr bwMode="auto">
              <a:xfrm>
                <a:off x="2739" y="282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1" name="Line 1186"/>
              <p:cNvSpPr>
                <a:spLocks noChangeShapeType="1"/>
              </p:cNvSpPr>
              <p:nvPr/>
            </p:nvSpPr>
            <p:spPr bwMode="auto">
              <a:xfrm>
                <a:off x="2643" y="26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2" name="Freeform 1187"/>
              <p:cNvSpPr>
                <a:spLocks/>
              </p:cNvSpPr>
              <p:nvPr/>
            </p:nvSpPr>
            <p:spPr bwMode="auto">
              <a:xfrm>
                <a:off x="2588" y="2607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89" y="262"/>
                    </a:lnTo>
                    <a:lnTo>
                      <a:pt x="111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3" name="Line 1188"/>
              <p:cNvSpPr>
                <a:spLocks noChangeShapeType="1"/>
              </p:cNvSpPr>
              <p:nvPr/>
            </p:nvSpPr>
            <p:spPr bwMode="auto">
              <a:xfrm>
                <a:off x="3100" y="365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4" name="Freeform 1189"/>
              <p:cNvSpPr>
                <a:spLocks/>
              </p:cNvSpPr>
              <p:nvPr/>
            </p:nvSpPr>
            <p:spPr bwMode="auto">
              <a:xfrm>
                <a:off x="3046" y="3629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9" y="113"/>
                    </a:lnTo>
                    <a:lnTo>
                      <a:pt x="263" y="89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1" y="3"/>
                    </a:lnTo>
                    <a:lnTo>
                      <a:pt x="137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4" y="113"/>
                    </a:lnTo>
                    <a:lnTo>
                      <a:pt x="0" y="136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9"/>
                    </a:lnTo>
                    <a:lnTo>
                      <a:pt x="137" y="271"/>
                    </a:lnTo>
                    <a:lnTo>
                      <a:pt x="161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9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5" name="Line 1190"/>
              <p:cNvSpPr>
                <a:spLocks noChangeShapeType="1"/>
              </p:cNvSpPr>
              <p:nvPr/>
            </p:nvSpPr>
            <p:spPr bwMode="auto">
              <a:xfrm>
                <a:off x="2929" y="27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6" name="Freeform 1191"/>
              <p:cNvSpPr>
                <a:spLocks/>
              </p:cNvSpPr>
              <p:nvPr/>
            </p:nvSpPr>
            <p:spPr bwMode="auto">
              <a:xfrm>
                <a:off x="2875" y="2769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7" name="Line 1192"/>
              <p:cNvSpPr>
                <a:spLocks noChangeShapeType="1"/>
              </p:cNvSpPr>
              <p:nvPr/>
            </p:nvSpPr>
            <p:spPr bwMode="auto">
              <a:xfrm>
                <a:off x="3152" y="291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8" name="Freeform 1193"/>
              <p:cNvSpPr>
                <a:spLocks/>
              </p:cNvSpPr>
              <p:nvPr/>
            </p:nvSpPr>
            <p:spPr bwMode="auto">
              <a:xfrm>
                <a:off x="3098" y="2891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59" name="Line 1194"/>
              <p:cNvSpPr>
                <a:spLocks noChangeShapeType="1"/>
              </p:cNvSpPr>
              <p:nvPr/>
            </p:nvSpPr>
            <p:spPr bwMode="auto">
              <a:xfrm>
                <a:off x="2944" y="27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0" name="Freeform 1195"/>
              <p:cNvSpPr>
                <a:spLocks/>
              </p:cNvSpPr>
              <p:nvPr/>
            </p:nvSpPr>
            <p:spPr bwMode="auto">
              <a:xfrm>
                <a:off x="2890" y="275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5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2"/>
                    </a:lnTo>
                    <a:lnTo>
                      <a:pt x="252" y="205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1" name="Line 1196"/>
              <p:cNvSpPr>
                <a:spLocks noChangeShapeType="1"/>
              </p:cNvSpPr>
              <p:nvPr/>
            </p:nvSpPr>
            <p:spPr bwMode="auto">
              <a:xfrm>
                <a:off x="2777" y="300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2" name="Freeform 1197"/>
              <p:cNvSpPr>
                <a:spLocks/>
              </p:cNvSpPr>
              <p:nvPr/>
            </p:nvSpPr>
            <p:spPr bwMode="auto">
              <a:xfrm>
                <a:off x="2723" y="298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3" name="Line 1198"/>
              <p:cNvSpPr>
                <a:spLocks noChangeShapeType="1"/>
              </p:cNvSpPr>
              <p:nvPr/>
            </p:nvSpPr>
            <p:spPr bwMode="auto">
              <a:xfrm>
                <a:off x="3015" y="33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4" name="Freeform 1199"/>
              <p:cNvSpPr>
                <a:spLocks/>
              </p:cNvSpPr>
              <p:nvPr/>
            </p:nvSpPr>
            <p:spPr bwMode="auto">
              <a:xfrm>
                <a:off x="2961" y="3320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5" name="Line 1200"/>
              <p:cNvSpPr>
                <a:spLocks noChangeShapeType="1"/>
              </p:cNvSpPr>
              <p:nvPr/>
            </p:nvSpPr>
            <p:spPr bwMode="auto">
              <a:xfrm>
                <a:off x="3183" y="29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6" name="Freeform 1201"/>
              <p:cNvSpPr>
                <a:spLocks/>
              </p:cNvSpPr>
              <p:nvPr/>
            </p:nvSpPr>
            <p:spPr bwMode="auto">
              <a:xfrm>
                <a:off x="3129" y="296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7" name="Line 1202"/>
              <p:cNvSpPr>
                <a:spLocks noChangeShapeType="1"/>
              </p:cNvSpPr>
              <p:nvPr/>
            </p:nvSpPr>
            <p:spPr bwMode="auto">
              <a:xfrm>
                <a:off x="2919" y="34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8" name="Freeform 1203"/>
              <p:cNvSpPr>
                <a:spLocks/>
              </p:cNvSpPr>
              <p:nvPr/>
            </p:nvSpPr>
            <p:spPr bwMode="auto">
              <a:xfrm>
                <a:off x="2865" y="3374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1"/>
                    </a:lnTo>
                    <a:lnTo>
                      <a:pt x="8" y="184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6" y="271"/>
                    </a:lnTo>
                    <a:lnTo>
                      <a:pt x="160" y="270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69" name="Line 1204"/>
              <p:cNvSpPr>
                <a:spLocks noChangeShapeType="1"/>
              </p:cNvSpPr>
              <p:nvPr/>
            </p:nvSpPr>
            <p:spPr bwMode="auto">
              <a:xfrm>
                <a:off x="2488" y="32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0" name="Freeform 1205"/>
              <p:cNvSpPr>
                <a:spLocks/>
              </p:cNvSpPr>
              <p:nvPr/>
            </p:nvSpPr>
            <p:spPr bwMode="auto">
              <a:xfrm>
                <a:off x="2434" y="3208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1" name="Line 1206"/>
              <p:cNvSpPr>
                <a:spLocks noChangeShapeType="1"/>
              </p:cNvSpPr>
              <p:nvPr/>
            </p:nvSpPr>
            <p:spPr bwMode="auto">
              <a:xfrm>
                <a:off x="2948" y="29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2" name="Freeform 1207"/>
              <p:cNvSpPr>
                <a:spLocks/>
              </p:cNvSpPr>
              <p:nvPr/>
            </p:nvSpPr>
            <p:spPr bwMode="auto">
              <a:xfrm>
                <a:off x="2894" y="290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3" name="Line 1208"/>
              <p:cNvSpPr>
                <a:spLocks noChangeShapeType="1"/>
              </p:cNvSpPr>
              <p:nvPr/>
            </p:nvSpPr>
            <p:spPr bwMode="auto">
              <a:xfrm>
                <a:off x="3007" y="28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4" name="Freeform 1209"/>
              <p:cNvSpPr>
                <a:spLocks/>
              </p:cNvSpPr>
              <p:nvPr/>
            </p:nvSpPr>
            <p:spPr bwMode="auto">
              <a:xfrm>
                <a:off x="2953" y="284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5" name="Line 1210"/>
              <p:cNvSpPr>
                <a:spLocks noChangeShapeType="1"/>
              </p:cNvSpPr>
              <p:nvPr/>
            </p:nvSpPr>
            <p:spPr bwMode="auto">
              <a:xfrm>
                <a:off x="2683" y="27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6" name="Freeform 1211"/>
              <p:cNvSpPr>
                <a:spLocks/>
              </p:cNvSpPr>
              <p:nvPr/>
            </p:nvSpPr>
            <p:spPr bwMode="auto">
              <a:xfrm>
                <a:off x="2628" y="2721"/>
                <a:ext cx="55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7" name="Line 1212"/>
              <p:cNvSpPr>
                <a:spLocks noChangeShapeType="1"/>
              </p:cNvSpPr>
              <p:nvPr/>
            </p:nvSpPr>
            <p:spPr bwMode="auto">
              <a:xfrm>
                <a:off x="2380" y="224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8" name="Freeform 1213"/>
              <p:cNvSpPr>
                <a:spLocks/>
              </p:cNvSpPr>
              <p:nvPr/>
            </p:nvSpPr>
            <p:spPr bwMode="auto">
              <a:xfrm>
                <a:off x="2326" y="222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79" name="Line 1214"/>
              <p:cNvSpPr>
                <a:spLocks noChangeShapeType="1"/>
              </p:cNvSpPr>
              <p:nvPr/>
            </p:nvSpPr>
            <p:spPr bwMode="auto">
              <a:xfrm>
                <a:off x="3173" y="303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0" name="Freeform 1215"/>
              <p:cNvSpPr>
                <a:spLocks/>
              </p:cNvSpPr>
              <p:nvPr/>
            </p:nvSpPr>
            <p:spPr bwMode="auto">
              <a:xfrm>
                <a:off x="3119" y="301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1" name="Line 1216"/>
              <p:cNvSpPr>
                <a:spLocks noChangeShapeType="1"/>
              </p:cNvSpPr>
              <p:nvPr/>
            </p:nvSpPr>
            <p:spPr bwMode="auto">
              <a:xfrm>
                <a:off x="2578" y="24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2" name="Freeform 1217"/>
              <p:cNvSpPr>
                <a:spLocks/>
              </p:cNvSpPr>
              <p:nvPr/>
            </p:nvSpPr>
            <p:spPr bwMode="auto">
              <a:xfrm>
                <a:off x="2523" y="2408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4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3" y="9"/>
                    </a:lnTo>
                    <a:lnTo>
                      <a:pt x="159" y="2"/>
                    </a:lnTo>
                    <a:lnTo>
                      <a:pt x="138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59" y="268"/>
                    </a:lnTo>
                    <a:lnTo>
                      <a:pt x="183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3" name="Line 1218"/>
              <p:cNvSpPr>
                <a:spLocks noChangeShapeType="1"/>
              </p:cNvSpPr>
              <p:nvPr/>
            </p:nvSpPr>
            <p:spPr bwMode="auto">
              <a:xfrm>
                <a:off x="3048" y="29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4" name="Freeform 1219"/>
              <p:cNvSpPr>
                <a:spLocks/>
              </p:cNvSpPr>
              <p:nvPr/>
            </p:nvSpPr>
            <p:spPr bwMode="auto">
              <a:xfrm>
                <a:off x="2994" y="2922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7" y="202"/>
                    </a:lnTo>
                    <a:lnTo>
                      <a:pt x="32" y="222"/>
                    </a:lnTo>
                    <a:lnTo>
                      <a:pt x="47" y="238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5" name="Line 1220"/>
              <p:cNvSpPr>
                <a:spLocks noChangeShapeType="1"/>
              </p:cNvSpPr>
              <p:nvPr/>
            </p:nvSpPr>
            <p:spPr bwMode="auto">
              <a:xfrm>
                <a:off x="2409" y="23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6" name="Freeform 1221"/>
              <p:cNvSpPr>
                <a:spLocks/>
              </p:cNvSpPr>
              <p:nvPr/>
            </p:nvSpPr>
            <p:spPr bwMode="auto">
              <a:xfrm>
                <a:off x="2354" y="2350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7" name="Line 1222"/>
              <p:cNvSpPr>
                <a:spLocks noChangeShapeType="1"/>
              </p:cNvSpPr>
              <p:nvPr/>
            </p:nvSpPr>
            <p:spPr bwMode="auto">
              <a:xfrm>
                <a:off x="3084" y="326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8" name="Freeform 1223"/>
              <p:cNvSpPr>
                <a:spLocks/>
              </p:cNvSpPr>
              <p:nvPr/>
            </p:nvSpPr>
            <p:spPr bwMode="auto">
              <a:xfrm>
                <a:off x="3030" y="323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89" name="Line 1224"/>
              <p:cNvSpPr>
                <a:spLocks noChangeShapeType="1"/>
              </p:cNvSpPr>
              <p:nvPr/>
            </p:nvSpPr>
            <p:spPr bwMode="auto">
              <a:xfrm>
                <a:off x="2709" y="31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0" name="Freeform 1225"/>
              <p:cNvSpPr>
                <a:spLocks/>
              </p:cNvSpPr>
              <p:nvPr/>
            </p:nvSpPr>
            <p:spPr bwMode="auto">
              <a:xfrm>
                <a:off x="2655" y="316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1" name="Line 1226"/>
              <p:cNvSpPr>
                <a:spLocks noChangeShapeType="1"/>
              </p:cNvSpPr>
              <p:nvPr/>
            </p:nvSpPr>
            <p:spPr bwMode="auto">
              <a:xfrm>
                <a:off x="2614" y="32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2" name="Freeform 1227"/>
              <p:cNvSpPr>
                <a:spLocks/>
              </p:cNvSpPr>
              <p:nvPr/>
            </p:nvSpPr>
            <p:spPr bwMode="auto">
              <a:xfrm>
                <a:off x="2560" y="3200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2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1"/>
                    </a:lnTo>
                    <a:lnTo>
                      <a:pt x="8" y="184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4"/>
                    </a:lnTo>
                    <a:lnTo>
                      <a:pt x="269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3" name="Line 1228"/>
              <p:cNvSpPr>
                <a:spLocks noChangeShapeType="1"/>
              </p:cNvSpPr>
              <p:nvPr/>
            </p:nvSpPr>
            <p:spPr bwMode="auto">
              <a:xfrm>
                <a:off x="2940" y="28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4" name="Freeform 1229"/>
              <p:cNvSpPr>
                <a:spLocks/>
              </p:cNvSpPr>
              <p:nvPr/>
            </p:nvSpPr>
            <p:spPr bwMode="auto">
              <a:xfrm>
                <a:off x="2886" y="2823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5" name="Line 1230"/>
              <p:cNvSpPr>
                <a:spLocks noChangeShapeType="1"/>
              </p:cNvSpPr>
              <p:nvPr/>
            </p:nvSpPr>
            <p:spPr bwMode="auto">
              <a:xfrm>
                <a:off x="2667" y="313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6" name="Freeform 1231"/>
              <p:cNvSpPr>
                <a:spLocks/>
              </p:cNvSpPr>
              <p:nvPr/>
            </p:nvSpPr>
            <p:spPr bwMode="auto">
              <a:xfrm>
                <a:off x="2613" y="3112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7" name="Line 1232"/>
              <p:cNvSpPr>
                <a:spLocks noChangeShapeType="1"/>
              </p:cNvSpPr>
              <p:nvPr/>
            </p:nvSpPr>
            <p:spPr bwMode="auto">
              <a:xfrm>
                <a:off x="3011" y="30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8" name="Freeform 1233"/>
              <p:cNvSpPr>
                <a:spLocks/>
              </p:cNvSpPr>
              <p:nvPr/>
            </p:nvSpPr>
            <p:spPr bwMode="auto">
              <a:xfrm>
                <a:off x="2957" y="302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1" y="269"/>
                    </a:lnTo>
                    <a:lnTo>
                      <a:pt x="136" y="270"/>
                    </a:lnTo>
                    <a:lnTo>
                      <a:pt x="160" y="269"/>
                    </a:lnTo>
                    <a:lnTo>
                      <a:pt x="183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999" name="Line 1234"/>
              <p:cNvSpPr>
                <a:spLocks noChangeShapeType="1"/>
              </p:cNvSpPr>
              <p:nvPr/>
            </p:nvSpPr>
            <p:spPr bwMode="auto">
              <a:xfrm>
                <a:off x="2721" y="3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0" name="Freeform 1235"/>
              <p:cNvSpPr>
                <a:spLocks/>
              </p:cNvSpPr>
              <p:nvPr/>
            </p:nvSpPr>
            <p:spPr bwMode="auto">
              <a:xfrm>
                <a:off x="2666" y="3064"/>
                <a:ext cx="55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5"/>
                    </a:moveTo>
                    <a:lnTo>
                      <a:pt x="269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2"/>
                    </a:lnTo>
                    <a:lnTo>
                      <a:pt x="158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9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1" name="Line 1236"/>
              <p:cNvSpPr>
                <a:spLocks noChangeShapeType="1"/>
              </p:cNvSpPr>
              <p:nvPr/>
            </p:nvSpPr>
            <p:spPr bwMode="auto">
              <a:xfrm>
                <a:off x="2921" y="321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2" name="Freeform 1237"/>
              <p:cNvSpPr>
                <a:spLocks/>
              </p:cNvSpPr>
              <p:nvPr/>
            </p:nvSpPr>
            <p:spPr bwMode="auto">
              <a:xfrm>
                <a:off x="2867" y="319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3" name="Line 1238"/>
              <p:cNvSpPr>
                <a:spLocks noChangeShapeType="1"/>
              </p:cNvSpPr>
              <p:nvPr/>
            </p:nvSpPr>
            <p:spPr bwMode="auto">
              <a:xfrm>
                <a:off x="2699" y="27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4" name="Freeform 1239"/>
              <p:cNvSpPr>
                <a:spLocks/>
              </p:cNvSpPr>
              <p:nvPr/>
            </p:nvSpPr>
            <p:spPr bwMode="auto">
              <a:xfrm>
                <a:off x="2645" y="270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5" name="Line 1240"/>
              <p:cNvSpPr>
                <a:spLocks noChangeShapeType="1"/>
              </p:cNvSpPr>
              <p:nvPr/>
            </p:nvSpPr>
            <p:spPr bwMode="auto">
              <a:xfrm>
                <a:off x="3108" y="314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6" name="Freeform 1241"/>
              <p:cNvSpPr>
                <a:spLocks/>
              </p:cNvSpPr>
              <p:nvPr/>
            </p:nvSpPr>
            <p:spPr bwMode="auto">
              <a:xfrm>
                <a:off x="3054" y="3117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7" name="Line 1242"/>
              <p:cNvSpPr>
                <a:spLocks noChangeShapeType="1"/>
              </p:cNvSpPr>
              <p:nvPr/>
            </p:nvSpPr>
            <p:spPr bwMode="auto">
              <a:xfrm>
                <a:off x="3253" y="320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8" name="Freeform 1243"/>
              <p:cNvSpPr>
                <a:spLocks/>
              </p:cNvSpPr>
              <p:nvPr/>
            </p:nvSpPr>
            <p:spPr bwMode="auto">
              <a:xfrm>
                <a:off x="3199" y="3178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1" y="182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09" name="Line 1244"/>
              <p:cNvSpPr>
                <a:spLocks noChangeShapeType="1"/>
              </p:cNvSpPr>
              <p:nvPr/>
            </p:nvSpPr>
            <p:spPr bwMode="auto">
              <a:xfrm>
                <a:off x="2794" y="30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0" name="Freeform 1245"/>
              <p:cNvSpPr>
                <a:spLocks/>
              </p:cNvSpPr>
              <p:nvPr/>
            </p:nvSpPr>
            <p:spPr bwMode="auto">
              <a:xfrm>
                <a:off x="2740" y="306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1" name="Line 1246"/>
              <p:cNvSpPr>
                <a:spLocks noChangeShapeType="1"/>
              </p:cNvSpPr>
              <p:nvPr/>
            </p:nvSpPr>
            <p:spPr bwMode="auto">
              <a:xfrm>
                <a:off x="4074" y="10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2" name="Freeform 1247"/>
              <p:cNvSpPr>
                <a:spLocks/>
              </p:cNvSpPr>
              <p:nvPr/>
            </p:nvSpPr>
            <p:spPr bwMode="auto">
              <a:xfrm>
                <a:off x="4019" y="1065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3" name="Line 1248"/>
              <p:cNvSpPr>
                <a:spLocks noChangeShapeType="1"/>
              </p:cNvSpPr>
              <p:nvPr/>
            </p:nvSpPr>
            <p:spPr bwMode="auto">
              <a:xfrm>
                <a:off x="3514" y="131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4" name="Freeform 1249"/>
              <p:cNvSpPr>
                <a:spLocks/>
              </p:cNvSpPr>
              <p:nvPr/>
            </p:nvSpPr>
            <p:spPr bwMode="auto">
              <a:xfrm>
                <a:off x="3460" y="128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7" y="262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5" name="Rectangle 1250"/>
              <p:cNvSpPr>
                <a:spLocks noChangeArrowheads="1"/>
              </p:cNvSpPr>
              <p:nvPr/>
            </p:nvSpPr>
            <p:spPr bwMode="auto">
              <a:xfrm>
                <a:off x="1440" y="991"/>
                <a:ext cx="2891" cy="291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6" name="Line 1251"/>
              <p:cNvSpPr>
                <a:spLocks noChangeShapeType="1"/>
              </p:cNvSpPr>
              <p:nvPr/>
            </p:nvSpPr>
            <p:spPr bwMode="auto">
              <a:xfrm>
                <a:off x="2251" y="10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7" name="Freeform 1252"/>
              <p:cNvSpPr>
                <a:spLocks/>
              </p:cNvSpPr>
              <p:nvPr/>
            </p:nvSpPr>
            <p:spPr bwMode="auto">
              <a:xfrm>
                <a:off x="2197" y="106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8" name="Line 1253"/>
              <p:cNvSpPr>
                <a:spLocks noChangeShapeType="1"/>
              </p:cNvSpPr>
              <p:nvPr/>
            </p:nvSpPr>
            <p:spPr bwMode="auto">
              <a:xfrm>
                <a:off x="3927" y="323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19" name="Freeform 1254"/>
              <p:cNvSpPr>
                <a:spLocks/>
              </p:cNvSpPr>
              <p:nvPr/>
            </p:nvSpPr>
            <p:spPr bwMode="auto">
              <a:xfrm>
                <a:off x="3873" y="320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0" name="Line 1255"/>
              <p:cNvSpPr>
                <a:spLocks noChangeShapeType="1"/>
              </p:cNvSpPr>
              <p:nvPr/>
            </p:nvSpPr>
            <p:spPr bwMode="auto">
              <a:xfrm>
                <a:off x="3183" y="20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1" name="Freeform 1256"/>
              <p:cNvSpPr>
                <a:spLocks/>
              </p:cNvSpPr>
              <p:nvPr/>
            </p:nvSpPr>
            <p:spPr bwMode="auto">
              <a:xfrm>
                <a:off x="3129" y="1979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1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3"/>
                    </a:lnTo>
                    <a:lnTo>
                      <a:pt x="17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008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2" name="Line 1257"/>
              <p:cNvSpPr>
                <a:spLocks noChangeShapeType="1"/>
              </p:cNvSpPr>
              <p:nvPr/>
            </p:nvSpPr>
            <p:spPr bwMode="auto">
              <a:xfrm>
                <a:off x="2614" y="32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3" name="Freeform 1258"/>
              <p:cNvSpPr>
                <a:spLocks/>
              </p:cNvSpPr>
              <p:nvPr/>
            </p:nvSpPr>
            <p:spPr bwMode="auto">
              <a:xfrm>
                <a:off x="2560" y="3200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2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1"/>
                    </a:lnTo>
                    <a:lnTo>
                      <a:pt x="8" y="184"/>
                    </a:lnTo>
                    <a:lnTo>
                      <a:pt x="17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4"/>
                    </a:lnTo>
                    <a:lnTo>
                      <a:pt x="269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4" name="Line 1259"/>
              <p:cNvSpPr>
                <a:spLocks noChangeShapeType="1"/>
              </p:cNvSpPr>
              <p:nvPr/>
            </p:nvSpPr>
            <p:spPr bwMode="auto">
              <a:xfrm>
                <a:off x="4074" y="10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5" name="Freeform 1260"/>
              <p:cNvSpPr>
                <a:spLocks/>
              </p:cNvSpPr>
              <p:nvPr/>
            </p:nvSpPr>
            <p:spPr bwMode="auto">
              <a:xfrm>
                <a:off x="4019" y="1065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6" name="Line 1261"/>
              <p:cNvSpPr>
                <a:spLocks noChangeShapeType="1"/>
              </p:cNvSpPr>
              <p:nvPr/>
            </p:nvSpPr>
            <p:spPr bwMode="auto">
              <a:xfrm>
                <a:off x="2360" y="19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7" name="Line 1262"/>
              <p:cNvSpPr>
                <a:spLocks noChangeShapeType="1"/>
              </p:cNvSpPr>
              <p:nvPr/>
            </p:nvSpPr>
            <p:spPr bwMode="auto">
              <a:xfrm>
                <a:off x="3537" y="325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8" name="Line 1263"/>
              <p:cNvSpPr>
                <a:spLocks noChangeShapeType="1"/>
              </p:cNvSpPr>
              <p:nvPr/>
            </p:nvSpPr>
            <p:spPr bwMode="auto">
              <a:xfrm>
                <a:off x="2938" y="22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29" name="Line 1264"/>
              <p:cNvSpPr>
                <a:spLocks noChangeShapeType="1"/>
              </p:cNvSpPr>
              <p:nvPr/>
            </p:nvSpPr>
            <p:spPr bwMode="auto">
              <a:xfrm>
                <a:off x="2733" y="28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30" name="Line 1265"/>
              <p:cNvSpPr>
                <a:spLocks noChangeShapeType="1"/>
              </p:cNvSpPr>
              <p:nvPr/>
            </p:nvSpPr>
            <p:spPr bwMode="auto">
              <a:xfrm>
                <a:off x="3793" y="12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031" name="Line 1266"/>
              <p:cNvSpPr>
                <a:spLocks noChangeShapeType="1"/>
              </p:cNvSpPr>
              <p:nvPr/>
            </p:nvSpPr>
            <p:spPr bwMode="auto">
              <a:xfrm>
                <a:off x="2228" y="1120"/>
                <a:ext cx="112" cy="868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oval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032" name="Line 1267"/>
              <p:cNvSpPr>
                <a:spLocks noChangeShapeType="1"/>
              </p:cNvSpPr>
              <p:nvPr/>
            </p:nvSpPr>
            <p:spPr bwMode="auto">
              <a:xfrm flipH="1">
                <a:off x="3732" y="1104"/>
                <a:ext cx="288" cy="112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oval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033" name="Line 1268"/>
              <p:cNvSpPr>
                <a:spLocks noChangeShapeType="1"/>
              </p:cNvSpPr>
              <p:nvPr/>
            </p:nvSpPr>
            <p:spPr bwMode="auto">
              <a:xfrm flipH="1">
                <a:off x="3464" y="3234"/>
                <a:ext cx="413" cy="22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oval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034" name="Line 1269"/>
              <p:cNvSpPr>
                <a:spLocks noChangeShapeType="1"/>
              </p:cNvSpPr>
              <p:nvPr/>
            </p:nvSpPr>
            <p:spPr bwMode="auto">
              <a:xfrm flipV="1">
                <a:off x="2592" y="2808"/>
                <a:ext cx="124" cy="392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oval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035" name="Line 1270"/>
              <p:cNvSpPr>
                <a:spLocks noChangeShapeType="1"/>
              </p:cNvSpPr>
              <p:nvPr/>
            </p:nvSpPr>
            <p:spPr bwMode="auto">
              <a:xfrm flipH="1">
                <a:off x="2876" y="2020"/>
                <a:ext cx="264" cy="280"/>
              </a:xfrm>
              <a:prstGeom prst="line">
                <a:avLst/>
              </a:prstGeom>
              <a:noFill/>
              <a:ln w="19050">
                <a:noFill/>
                <a:round/>
                <a:headEnd/>
                <a:tailEnd type="oval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2395" name="Line 1266"/>
            <p:cNvSpPr>
              <a:spLocks noChangeShapeType="1"/>
            </p:cNvSpPr>
            <p:nvPr/>
          </p:nvSpPr>
          <p:spPr bwMode="auto">
            <a:xfrm>
              <a:off x="4352925" y="3451225"/>
              <a:ext cx="106363" cy="750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396" name="Line 1267"/>
            <p:cNvSpPr>
              <a:spLocks noChangeShapeType="1"/>
            </p:cNvSpPr>
            <p:nvPr/>
          </p:nvSpPr>
          <p:spPr bwMode="auto">
            <a:xfrm flipH="1">
              <a:off x="5772150" y="3436938"/>
              <a:ext cx="273050" cy="96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397" name="Line 1268"/>
            <p:cNvSpPr>
              <a:spLocks noChangeShapeType="1"/>
            </p:cNvSpPr>
            <p:nvPr/>
          </p:nvSpPr>
          <p:spPr bwMode="auto">
            <a:xfrm flipH="1">
              <a:off x="5519738" y="5281613"/>
              <a:ext cx="390525" cy="190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398" name="Line 1269"/>
            <p:cNvSpPr>
              <a:spLocks noChangeShapeType="1"/>
            </p:cNvSpPr>
            <p:nvPr/>
          </p:nvSpPr>
          <p:spPr bwMode="auto">
            <a:xfrm flipV="1">
              <a:off x="4695825" y="4913313"/>
              <a:ext cx="117475" cy="338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399" name="Line 1270"/>
            <p:cNvSpPr>
              <a:spLocks noChangeShapeType="1"/>
            </p:cNvSpPr>
            <p:nvPr/>
          </p:nvSpPr>
          <p:spPr bwMode="auto">
            <a:xfrm flipH="1">
              <a:off x="4964113" y="4230688"/>
              <a:ext cx="249237" cy="2428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765" name="그룹 3180"/>
          <p:cNvGrpSpPr>
            <a:grpSpLocks/>
          </p:cNvGrpSpPr>
          <p:nvPr/>
        </p:nvGrpSpPr>
        <p:grpSpPr bwMode="auto">
          <a:xfrm>
            <a:off x="6781800" y="3233738"/>
            <a:ext cx="2390775" cy="2409825"/>
            <a:chOff x="6667500" y="3343275"/>
            <a:chExt cx="2728913" cy="2519363"/>
          </a:xfrm>
        </p:grpSpPr>
        <p:grpSp>
          <p:nvGrpSpPr>
            <p:cNvPr id="31767" name="Group 1272"/>
            <p:cNvGrpSpPr>
              <a:grpSpLocks/>
            </p:cNvGrpSpPr>
            <p:nvPr/>
          </p:nvGrpSpPr>
          <p:grpSpPr bwMode="auto">
            <a:xfrm>
              <a:off x="6667495" y="3343268"/>
              <a:ext cx="2728900" cy="2519352"/>
              <a:chOff x="1444" y="999"/>
              <a:chExt cx="2891" cy="2910"/>
            </a:xfrm>
          </p:grpSpPr>
          <p:sp>
            <p:nvSpPr>
              <p:cNvPr id="31773" name="Freeform 1273"/>
              <p:cNvSpPr>
                <a:spLocks/>
              </p:cNvSpPr>
              <p:nvPr/>
            </p:nvSpPr>
            <p:spPr bwMode="auto">
              <a:xfrm>
                <a:off x="2326" y="203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7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4" name="Freeform 1274"/>
              <p:cNvSpPr>
                <a:spLocks/>
              </p:cNvSpPr>
              <p:nvPr/>
            </p:nvSpPr>
            <p:spPr bwMode="auto">
              <a:xfrm>
                <a:off x="2353" y="1968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1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5" name="Freeform 1275"/>
              <p:cNvSpPr>
                <a:spLocks/>
              </p:cNvSpPr>
              <p:nvPr/>
            </p:nvSpPr>
            <p:spPr bwMode="auto">
              <a:xfrm>
                <a:off x="2251" y="200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6" name="Freeform 1276"/>
              <p:cNvSpPr>
                <a:spLocks/>
              </p:cNvSpPr>
              <p:nvPr/>
            </p:nvSpPr>
            <p:spPr bwMode="auto">
              <a:xfrm>
                <a:off x="2309" y="1970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7" name="Line 1277"/>
              <p:cNvSpPr>
                <a:spLocks noChangeShapeType="1"/>
              </p:cNvSpPr>
              <p:nvPr/>
            </p:nvSpPr>
            <p:spPr bwMode="auto">
              <a:xfrm>
                <a:off x="2376" y="20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8" name="Freeform 1278"/>
              <p:cNvSpPr>
                <a:spLocks/>
              </p:cNvSpPr>
              <p:nvPr/>
            </p:nvSpPr>
            <p:spPr bwMode="auto">
              <a:xfrm>
                <a:off x="2284" y="198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7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79" name="Freeform 1279"/>
              <p:cNvSpPr>
                <a:spLocks/>
              </p:cNvSpPr>
              <p:nvPr/>
            </p:nvSpPr>
            <p:spPr bwMode="auto">
              <a:xfrm>
                <a:off x="2350" y="2038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1"/>
                    </a:lnTo>
                    <a:lnTo>
                      <a:pt x="7" y="184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0" name="Freeform 1280"/>
              <p:cNvSpPr>
                <a:spLocks/>
              </p:cNvSpPr>
              <p:nvPr/>
            </p:nvSpPr>
            <p:spPr bwMode="auto">
              <a:xfrm>
                <a:off x="2369" y="195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1" y="221"/>
                    </a:lnTo>
                    <a:lnTo>
                      <a:pt x="49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1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1" name="Freeform 1281"/>
              <p:cNvSpPr>
                <a:spLocks/>
              </p:cNvSpPr>
              <p:nvPr/>
            </p:nvSpPr>
            <p:spPr bwMode="auto">
              <a:xfrm>
                <a:off x="2319" y="186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2" name="Freeform 1282"/>
              <p:cNvSpPr>
                <a:spLocks/>
              </p:cNvSpPr>
              <p:nvPr/>
            </p:nvSpPr>
            <p:spPr bwMode="auto">
              <a:xfrm>
                <a:off x="2356" y="1911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3" name="Freeform 1283"/>
              <p:cNvSpPr>
                <a:spLocks/>
              </p:cNvSpPr>
              <p:nvPr/>
            </p:nvSpPr>
            <p:spPr bwMode="auto">
              <a:xfrm>
                <a:off x="2427" y="2058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6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1" y="48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7" y="237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4" name="Freeform 1284"/>
              <p:cNvSpPr>
                <a:spLocks/>
              </p:cNvSpPr>
              <p:nvPr/>
            </p:nvSpPr>
            <p:spPr bwMode="auto">
              <a:xfrm>
                <a:off x="2308" y="199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5" name="Freeform 1285"/>
              <p:cNvSpPr>
                <a:spLocks/>
              </p:cNvSpPr>
              <p:nvPr/>
            </p:nvSpPr>
            <p:spPr bwMode="auto">
              <a:xfrm>
                <a:off x="2317" y="1900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7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2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3" y="182"/>
                    </a:lnTo>
                    <a:lnTo>
                      <a:pt x="269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6" name="Freeform 1286"/>
              <p:cNvSpPr>
                <a:spLocks/>
              </p:cNvSpPr>
              <p:nvPr/>
            </p:nvSpPr>
            <p:spPr bwMode="auto">
              <a:xfrm>
                <a:off x="2285" y="193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7" name="Freeform 1287"/>
              <p:cNvSpPr>
                <a:spLocks/>
              </p:cNvSpPr>
              <p:nvPr/>
            </p:nvSpPr>
            <p:spPr bwMode="auto">
              <a:xfrm>
                <a:off x="2353" y="2032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4"/>
                    </a:moveTo>
                    <a:lnTo>
                      <a:pt x="271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5" y="18"/>
                    </a:lnTo>
                    <a:lnTo>
                      <a:pt x="183" y="7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3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3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4" y="268"/>
                    </a:lnTo>
                    <a:lnTo>
                      <a:pt x="138" y="271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5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8" name="Freeform 1288"/>
              <p:cNvSpPr>
                <a:spLocks/>
              </p:cNvSpPr>
              <p:nvPr/>
            </p:nvSpPr>
            <p:spPr bwMode="auto">
              <a:xfrm>
                <a:off x="2322" y="2014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7"/>
                    </a:moveTo>
                    <a:lnTo>
                      <a:pt x="270" y="114"/>
                    </a:lnTo>
                    <a:lnTo>
                      <a:pt x="264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59" y="4"/>
                    </a:lnTo>
                    <a:lnTo>
                      <a:pt x="138" y="0"/>
                    </a:lnTo>
                    <a:lnTo>
                      <a:pt x="113" y="4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3"/>
                    </a:lnTo>
                    <a:lnTo>
                      <a:pt x="33" y="49"/>
                    </a:lnTo>
                    <a:lnTo>
                      <a:pt x="19" y="69"/>
                    </a:lnTo>
                    <a:lnTo>
                      <a:pt x="9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9" y="184"/>
                    </a:lnTo>
                    <a:lnTo>
                      <a:pt x="19" y="205"/>
                    </a:lnTo>
                    <a:lnTo>
                      <a:pt x="33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3" y="271"/>
                    </a:lnTo>
                    <a:lnTo>
                      <a:pt x="138" y="272"/>
                    </a:lnTo>
                    <a:lnTo>
                      <a:pt x="159" y="271"/>
                    </a:lnTo>
                    <a:lnTo>
                      <a:pt x="183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5"/>
                    </a:lnTo>
                    <a:lnTo>
                      <a:pt x="264" y="184"/>
                    </a:lnTo>
                    <a:lnTo>
                      <a:pt x="270" y="161"/>
                    </a:lnTo>
                    <a:lnTo>
                      <a:pt x="272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89" name="Freeform 1289"/>
              <p:cNvSpPr>
                <a:spLocks/>
              </p:cNvSpPr>
              <p:nvPr/>
            </p:nvSpPr>
            <p:spPr bwMode="auto">
              <a:xfrm>
                <a:off x="2324" y="1942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0" name="Freeform 1290"/>
              <p:cNvSpPr>
                <a:spLocks/>
              </p:cNvSpPr>
              <p:nvPr/>
            </p:nvSpPr>
            <p:spPr bwMode="auto">
              <a:xfrm>
                <a:off x="2325" y="1970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2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1" name="Freeform 1291"/>
              <p:cNvSpPr>
                <a:spLocks/>
              </p:cNvSpPr>
              <p:nvPr/>
            </p:nvSpPr>
            <p:spPr bwMode="auto">
              <a:xfrm>
                <a:off x="2243" y="199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2" name="Freeform 1292"/>
              <p:cNvSpPr>
                <a:spLocks/>
              </p:cNvSpPr>
              <p:nvPr/>
            </p:nvSpPr>
            <p:spPr bwMode="auto">
              <a:xfrm>
                <a:off x="2309" y="197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1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3" name="Freeform 1293"/>
              <p:cNvSpPr>
                <a:spLocks/>
              </p:cNvSpPr>
              <p:nvPr/>
            </p:nvSpPr>
            <p:spPr bwMode="auto">
              <a:xfrm>
                <a:off x="2349" y="1961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0" y="2"/>
                    </a:lnTo>
                    <a:lnTo>
                      <a:pt x="87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7" y="262"/>
                    </a:lnTo>
                    <a:lnTo>
                      <a:pt x="110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4" name="Line 1294"/>
              <p:cNvSpPr>
                <a:spLocks noChangeShapeType="1"/>
              </p:cNvSpPr>
              <p:nvPr/>
            </p:nvSpPr>
            <p:spPr bwMode="auto">
              <a:xfrm flipH="1">
                <a:off x="3564" y="1200"/>
                <a:ext cx="198" cy="66"/>
              </a:xfrm>
              <a:prstGeom prst="line">
                <a:avLst/>
              </a:prstGeom>
              <a:noFill/>
              <a:ln w="19050">
                <a:noFill/>
                <a:round/>
                <a:headEnd type="oval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1795" name="Line 1295"/>
              <p:cNvSpPr>
                <a:spLocks noChangeShapeType="1"/>
              </p:cNvSpPr>
              <p:nvPr/>
            </p:nvSpPr>
            <p:spPr bwMode="auto">
              <a:xfrm flipH="1" flipV="1">
                <a:off x="3366" y="3148"/>
                <a:ext cx="144" cy="110"/>
              </a:xfrm>
              <a:prstGeom prst="line">
                <a:avLst/>
              </a:prstGeom>
              <a:noFill/>
              <a:ln w="19050">
                <a:noFill/>
                <a:round/>
                <a:headEnd type="oval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1796" name="Line 1296"/>
              <p:cNvSpPr>
                <a:spLocks noChangeShapeType="1"/>
              </p:cNvSpPr>
              <p:nvPr/>
            </p:nvSpPr>
            <p:spPr bwMode="auto">
              <a:xfrm>
                <a:off x="2458" y="20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7" name="Freeform 1297"/>
              <p:cNvSpPr>
                <a:spLocks/>
              </p:cNvSpPr>
              <p:nvPr/>
            </p:nvSpPr>
            <p:spPr bwMode="auto">
              <a:xfrm>
                <a:off x="2404" y="2027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8" name="Line 1298"/>
              <p:cNvSpPr>
                <a:spLocks noChangeShapeType="1"/>
              </p:cNvSpPr>
              <p:nvPr/>
            </p:nvSpPr>
            <p:spPr bwMode="auto">
              <a:xfrm>
                <a:off x="2493" y="18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799" name="Freeform 1299"/>
              <p:cNvSpPr>
                <a:spLocks/>
              </p:cNvSpPr>
              <p:nvPr/>
            </p:nvSpPr>
            <p:spPr bwMode="auto">
              <a:xfrm>
                <a:off x="2439" y="1864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9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9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0" name="Line 1300"/>
              <p:cNvSpPr>
                <a:spLocks noChangeShapeType="1"/>
              </p:cNvSpPr>
              <p:nvPr/>
            </p:nvSpPr>
            <p:spPr bwMode="auto">
              <a:xfrm>
                <a:off x="2507" y="17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1" name="Freeform 1301"/>
              <p:cNvSpPr>
                <a:spLocks/>
              </p:cNvSpPr>
              <p:nvPr/>
            </p:nvSpPr>
            <p:spPr bwMode="auto">
              <a:xfrm>
                <a:off x="2453" y="173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2" name="Line 1302"/>
              <p:cNvSpPr>
                <a:spLocks noChangeShapeType="1"/>
              </p:cNvSpPr>
              <p:nvPr/>
            </p:nvSpPr>
            <p:spPr bwMode="auto">
              <a:xfrm>
                <a:off x="2375" y="22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3" name="Freeform 1303"/>
              <p:cNvSpPr>
                <a:spLocks/>
              </p:cNvSpPr>
              <p:nvPr/>
            </p:nvSpPr>
            <p:spPr bwMode="auto">
              <a:xfrm>
                <a:off x="2321" y="225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7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8" y="31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7" y="222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4" name="Line 1304"/>
              <p:cNvSpPr>
                <a:spLocks noChangeShapeType="1"/>
              </p:cNvSpPr>
              <p:nvPr/>
            </p:nvSpPr>
            <p:spPr bwMode="auto">
              <a:xfrm>
                <a:off x="2421" y="207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5" name="Freeform 1305"/>
              <p:cNvSpPr>
                <a:spLocks/>
              </p:cNvSpPr>
              <p:nvPr/>
            </p:nvSpPr>
            <p:spPr bwMode="auto">
              <a:xfrm>
                <a:off x="2368" y="2045"/>
                <a:ext cx="53" cy="55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7" y="88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2" y="223"/>
                    </a:lnTo>
                    <a:lnTo>
                      <a:pt x="47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6" name="Line 1306"/>
              <p:cNvSpPr>
                <a:spLocks noChangeShapeType="1"/>
              </p:cNvSpPr>
              <p:nvPr/>
            </p:nvSpPr>
            <p:spPr bwMode="auto">
              <a:xfrm>
                <a:off x="2434" y="19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7" name="Freeform 1307"/>
              <p:cNvSpPr>
                <a:spLocks/>
              </p:cNvSpPr>
              <p:nvPr/>
            </p:nvSpPr>
            <p:spPr bwMode="auto">
              <a:xfrm>
                <a:off x="2380" y="194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8" name="Line 1308"/>
              <p:cNvSpPr>
                <a:spLocks noChangeShapeType="1"/>
              </p:cNvSpPr>
              <p:nvPr/>
            </p:nvSpPr>
            <p:spPr bwMode="auto">
              <a:xfrm>
                <a:off x="2597" y="20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09" name="Freeform 1309"/>
              <p:cNvSpPr>
                <a:spLocks/>
              </p:cNvSpPr>
              <p:nvPr/>
            </p:nvSpPr>
            <p:spPr bwMode="auto">
              <a:xfrm>
                <a:off x="2543" y="197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0" name="Line 1310"/>
              <p:cNvSpPr>
                <a:spLocks noChangeShapeType="1"/>
              </p:cNvSpPr>
              <p:nvPr/>
            </p:nvSpPr>
            <p:spPr bwMode="auto">
              <a:xfrm>
                <a:off x="2483" y="181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1" name="Freeform 1311"/>
              <p:cNvSpPr>
                <a:spLocks/>
              </p:cNvSpPr>
              <p:nvPr/>
            </p:nvSpPr>
            <p:spPr bwMode="auto">
              <a:xfrm>
                <a:off x="2428" y="1784"/>
                <a:ext cx="55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9" y="114"/>
                    </a:lnTo>
                    <a:lnTo>
                      <a:pt x="262" y="91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91"/>
                    </a:lnTo>
                    <a:lnTo>
                      <a:pt x="3" y="114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3" y="271"/>
                    </a:lnTo>
                    <a:lnTo>
                      <a:pt x="136" y="272"/>
                    </a:lnTo>
                    <a:lnTo>
                      <a:pt x="160" y="271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2" name="Line 1312"/>
              <p:cNvSpPr>
                <a:spLocks noChangeShapeType="1"/>
              </p:cNvSpPr>
              <p:nvPr/>
            </p:nvSpPr>
            <p:spPr bwMode="auto">
              <a:xfrm>
                <a:off x="2405" y="19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3" name="Freeform 1313"/>
              <p:cNvSpPr>
                <a:spLocks/>
              </p:cNvSpPr>
              <p:nvPr/>
            </p:nvSpPr>
            <p:spPr bwMode="auto">
              <a:xfrm>
                <a:off x="2351" y="1956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4" name="Line 1314"/>
              <p:cNvSpPr>
                <a:spLocks noChangeShapeType="1"/>
              </p:cNvSpPr>
              <p:nvPr/>
            </p:nvSpPr>
            <p:spPr bwMode="auto">
              <a:xfrm>
                <a:off x="2570" y="196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5" name="Freeform 1315"/>
              <p:cNvSpPr>
                <a:spLocks/>
              </p:cNvSpPr>
              <p:nvPr/>
            </p:nvSpPr>
            <p:spPr bwMode="auto">
              <a:xfrm>
                <a:off x="2515" y="1937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6" name="Line 1316"/>
              <p:cNvSpPr>
                <a:spLocks noChangeShapeType="1"/>
              </p:cNvSpPr>
              <p:nvPr/>
            </p:nvSpPr>
            <p:spPr bwMode="auto">
              <a:xfrm>
                <a:off x="2531" y="16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7" name="Freeform 1317"/>
              <p:cNvSpPr>
                <a:spLocks/>
              </p:cNvSpPr>
              <p:nvPr/>
            </p:nvSpPr>
            <p:spPr bwMode="auto">
              <a:xfrm>
                <a:off x="2476" y="1634"/>
                <a:ext cx="55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4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4" y="1"/>
                    </a:lnTo>
                    <a:lnTo>
                      <a:pt x="91" y="8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3"/>
                    </a:lnTo>
                    <a:lnTo>
                      <a:pt x="91" y="263"/>
                    </a:lnTo>
                    <a:lnTo>
                      <a:pt x="114" y="269"/>
                    </a:lnTo>
                    <a:lnTo>
                      <a:pt x="136" y="272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8" name="Line 1318"/>
              <p:cNvSpPr>
                <a:spLocks noChangeShapeType="1"/>
              </p:cNvSpPr>
              <p:nvPr/>
            </p:nvSpPr>
            <p:spPr bwMode="auto">
              <a:xfrm>
                <a:off x="2168" y="21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19" name="Freeform 1319"/>
              <p:cNvSpPr>
                <a:spLocks/>
              </p:cNvSpPr>
              <p:nvPr/>
            </p:nvSpPr>
            <p:spPr bwMode="auto">
              <a:xfrm>
                <a:off x="2114" y="215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0" name="Line 1320"/>
              <p:cNvSpPr>
                <a:spLocks noChangeShapeType="1"/>
              </p:cNvSpPr>
              <p:nvPr/>
            </p:nvSpPr>
            <p:spPr bwMode="auto">
              <a:xfrm>
                <a:off x="2605" y="19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1" name="Freeform 1321"/>
              <p:cNvSpPr>
                <a:spLocks/>
              </p:cNvSpPr>
              <p:nvPr/>
            </p:nvSpPr>
            <p:spPr bwMode="auto">
              <a:xfrm>
                <a:off x="2551" y="191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7"/>
                    </a:lnTo>
                    <a:lnTo>
                      <a:pt x="252" y="65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5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0" y="221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2" name="Line 1322"/>
              <p:cNvSpPr>
                <a:spLocks noChangeShapeType="1"/>
              </p:cNvSpPr>
              <p:nvPr/>
            </p:nvSpPr>
            <p:spPr bwMode="auto">
              <a:xfrm>
                <a:off x="2331" y="16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3" name="Freeform 1323"/>
              <p:cNvSpPr>
                <a:spLocks/>
              </p:cNvSpPr>
              <p:nvPr/>
            </p:nvSpPr>
            <p:spPr bwMode="auto">
              <a:xfrm>
                <a:off x="2277" y="165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4" name="Line 1324"/>
              <p:cNvSpPr>
                <a:spLocks noChangeShapeType="1"/>
              </p:cNvSpPr>
              <p:nvPr/>
            </p:nvSpPr>
            <p:spPr bwMode="auto">
              <a:xfrm>
                <a:off x="2375" y="19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5" name="Freeform 1325"/>
              <p:cNvSpPr>
                <a:spLocks/>
              </p:cNvSpPr>
              <p:nvPr/>
            </p:nvSpPr>
            <p:spPr bwMode="auto">
              <a:xfrm>
                <a:off x="2321" y="1877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6"/>
                    </a:lnTo>
                    <a:lnTo>
                      <a:pt x="237" y="46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6"/>
                    </a:lnTo>
                    <a:lnTo>
                      <a:pt x="17" y="66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7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6" name="Line 1326"/>
              <p:cNvSpPr>
                <a:spLocks noChangeShapeType="1"/>
              </p:cNvSpPr>
              <p:nvPr/>
            </p:nvSpPr>
            <p:spPr bwMode="auto">
              <a:xfrm>
                <a:off x="2502" y="17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7" name="Freeform 1327"/>
              <p:cNvSpPr>
                <a:spLocks/>
              </p:cNvSpPr>
              <p:nvPr/>
            </p:nvSpPr>
            <p:spPr bwMode="auto">
              <a:xfrm>
                <a:off x="2448" y="1713"/>
                <a:ext cx="54" cy="55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0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6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0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8" name="Line 1328"/>
              <p:cNvSpPr>
                <a:spLocks noChangeShapeType="1"/>
              </p:cNvSpPr>
              <p:nvPr/>
            </p:nvSpPr>
            <p:spPr bwMode="auto">
              <a:xfrm>
                <a:off x="2404" y="2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29" name="Freeform 1329"/>
              <p:cNvSpPr>
                <a:spLocks/>
              </p:cNvSpPr>
              <p:nvPr/>
            </p:nvSpPr>
            <p:spPr bwMode="auto">
              <a:xfrm>
                <a:off x="2350" y="206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0" name="Line 1330"/>
              <p:cNvSpPr>
                <a:spLocks noChangeShapeType="1"/>
              </p:cNvSpPr>
              <p:nvPr/>
            </p:nvSpPr>
            <p:spPr bwMode="auto">
              <a:xfrm>
                <a:off x="2321" y="23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1" name="Freeform 1331"/>
              <p:cNvSpPr>
                <a:spLocks/>
              </p:cNvSpPr>
              <p:nvPr/>
            </p:nvSpPr>
            <p:spPr bwMode="auto">
              <a:xfrm>
                <a:off x="2266" y="2274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71" y="113"/>
                    </a:lnTo>
                    <a:lnTo>
                      <a:pt x="264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9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4" y="113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0" y="263"/>
                    </a:lnTo>
                    <a:lnTo>
                      <a:pt x="114" y="270"/>
                    </a:lnTo>
                    <a:lnTo>
                      <a:pt x="138" y="271"/>
                    </a:lnTo>
                    <a:lnTo>
                      <a:pt x="161" y="270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2" name="Line 1332"/>
              <p:cNvSpPr>
                <a:spLocks noChangeShapeType="1"/>
              </p:cNvSpPr>
              <p:nvPr/>
            </p:nvSpPr>
            <p:spPr bwMode="auto">
              <a:xfrm>
                <a:off x="2451" y="17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3" name="Freeform 1333"/>
              <p:cNvSpPr>
                <a:spLocks/>
              </p:cNvSpPr>
              <p:nvPr/>
            </p:nvSpPr>
            <p:spPr bwMode="auto">
              <a:xfrm>
                <a:off x="2397" y="174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4" name="Line 1334"/>
              <p:cNvSpPr>
                <a:spLocks noChangeShapeType="1"/>
              </p:cNvSpPr>
              <p:nvPr/>
            </p:nvSpPr>
            <p:spPr bwMode="auto">
              <a:xfrm>
                <a:off x="2338" y="200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5" name="Line 1335"/>
              <p:cNvSpPr>
                <a:spLocks noChangeShapeType="1"/>
              </p:cNvSpPr>
              <p:nvPr/>
            </p:nvSpPr>
            <p:spPr bwMode="auto">
              <a:xfrm>
                <a:off x="2201" y="21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6" name="Freeform 1336"/>
              <p:cNvSpPr>
                <a:spLocks/>
              </p:cNvSpPr>
              <p:nvPr/>
            </p:nvSpPr>
            <p:spPr bwMode="auto">
              <a:xfrm>
                <a:off x="2147" y="210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7" name="Line 1337"/>
              <p:cNvSpPr>
                <a:spLocks noChangeShapeType="1"/>
              </p:cNvSpPr>
              <p:nvPr/>
            </p:nvSpPr>
            <p:spPr bwMode="auto">
              <a:xfrm>
                <a:off x="2312" y="21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8" name="Freeform 1338"/>
              <p:cNvSpPr>
                <a:spLocks/>
              </p:cNvSpPr>
              <p:nvPr/>
            </p:nvSpPr>
            <p:spPr bwMode="auto">
              <a:xfrm>
                <a:off x="2258" y="214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7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1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39" name="Line 1339"/>
              <p:cNvSpPr>
                <a:spLocks noChangeShapeType="1"/>
              </p:cNvSpPr>
              <p:nvPr/>
            </p:nvSpPr>
            <p:spPr bwMode="auto">
              <a:xfrm>
                <a:off x="2424" y="213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0" name="Freeform 1340"/>
              <p:cNvSpPr>
                <a:spLocks/>
              </p:cNvSpPr>
              <p:nvPr/>
            </p:nvSpPr>
            <p:spPr bwMode="auto">
              <a:xfrm>
                <a:off x="2370" y="2110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2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7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1" name="Line 1341"/>
              <p:cNvSpPr>
                <a:spLocks noChangeShapeType="1"/>
              </p:cNvSpPr>
              <p:nvPr/>
            </p:nvSpPr>
            <p:spPr bwMode="auto">
              <a:xfrm>
                <a:off x="2354" y="18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2" name="Freeform 1342"/>
              <p:cNvSpPr>
                <a:spLocks/>
              </p:cNvSpPr>
              <p:nvPr/>
            </p:nvSpPr>
            <p:spPr bwMode="auto">
              <a:xfrm>
                <a:off x="2300" y="1863"/>
                <a:ext cx="54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3" name="Line 1343"/>
              <p:cNvSpPr>
                <a:spLocks noChangeShapeType="1"/>
              </p:cNvSpPr>
              <p:nvPr/>
            </p:nvSpPr>
            <p:spPr bwMode="auto">
              <a:xfrm>
                <a:off x="2527" y="163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4" name="Freeform 1344"/>
              <p:cNvSpPr>
                <a:spLocks/>
              </p:cNvSpPr>
              <p:nvPr/>
            </p:nvSpPr>
            <p:spPr bwMode="auto">
              <a:xfrm>
                <a:off x="2473" y="160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5" name="Line 1345"/>
              <p:cNvSpPr>
                <a:spLocks noChangeShapeType="1"/>
              </p:cNvSpPr>
              <p:nvPr/>
            </p:nvSpPr>
            <p:spPr bwMode="auto">
              <a:xfrm>
                <a:off x="2403" y="190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6" name="Freeform 1346"/>
              <p:cNvSpPr>
                <a:spLocks/>
              </p:cNvSpPr>
              <p:nvPr/>
            </p:nvSpPr>
            <p:spPr bwMode="auto">
              <a:xfrm>
                <a:off x="2348" y="1882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7" name="Line 1347"/>
              <p:cNvSpPr>
                <a:spLocks noChangeShapeType="1"/>
              </p:cNvSpPr>
              <p:nvPr/>
            </p:nvSpPr>
            <p:spPr bwMode="auto">
              <a:xfrm>
                <a:off x="2469" y="21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8" name="Freeform 1348"/>
              <p:cNvSpPr>
                <a:spLocks/>
              </p:cNvSpPr>
              <p:nvPr/>
            </p:nvSpPr>
            <p:spPr bwMode="auto">
              <a:xfrm>
                <a:off x="2415" y="207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49" name="Line 1349"/>
              <p:cNvSpPr>
                <a:spLocks noChangeShapeType="1"/>
              </p:cNvSpPr>
              <p:nvPr/>
            </p:nvSpPr>
            <p:spPr bwMode="auto">
              <a:xfrm>
                <a:off x="2275" y="221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0" name="Freeform 1350"/>
              <p:cNvSpPr>
                <a:spLocks/>
              </p:cNvSpPr>
              <p:nvPr/>
            </p:nvSpPr>
            <p:spPr bwMode="auto">
              <a:xfrm>
                <a:off x="2221" y="218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1" name="Line 1351"/>
              <p:cNvSpPr>
                <a:spLocks noChangeShapeType="1"/>
              </p:cNvSpPr>
              <p:nvPr/>
            </p:nvSpPr>
            <p:spPr bwMode="auto">
              <a:xfrm>
                <a:off x="2292" y="204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2" name="Freeform 1352"/>
              <p:cNvSpPr>
                <a:spLocks/>
              </p:cNvSpPr>
              <p:nvPr/>
            </p:nvSpPr>
            <p:spPr bwMode="auto">
              <a:xfrm>
                <a:off x="2237" y="2021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3" name="Line 1353"/>
              <p:cNvSpPr>
                <a:spLocks noChangeShapeType="1"/>
              </p:cNvSpPr>
              <p:nvPr/>
            </p:nvSpPr>
            <p:spPr bwMode="auto">
              <a:xfrm>
                <a:off x="2450" y="15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4" name="Freeform 1354"/>
              <p:cNvSpPr>
                <a:spLocks/>
              </p:cNvSpPr>
              <p:nvPr/>
            </p:nvSpPr>
            <p:spPr bwMode="auto">
              <a:xfrm>
                <a:off x="2396" y="1549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5" name="Line 1355"/>
              <p:cNvSpPr>
                <a:spLocks noChangeShapeType="1"/>
              </p:cNvSpPr>
              <p:nvPr/>
            </p:nvSpPr>
            <p:spPr bwMode="auto">
              <a:xfrm>
                <a:off x="2385" y="19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6" name="Freeform 1356"/>
              <p:cNvSpPr>
                <a:spLocks/>
              </p:cNvSpPr>
              <p:nvPr/>
            </p:nvSpPr>
            <p:spPr bwMode="auto">
              <a:xfrm>
                <a:off x="2331" y="1897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3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3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5" y="272"/>
                    </a:lnTo>
                    <a:lnTo>
                      <a:pt x="160" y="269"/>
                    </a:lnTo>
                    <a:lnTo>
                      <a:pt x="183" y="264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7" name="Line 1357"/>
              <p:cNvSpPr>
                <a:spLocks noChangeShapeType="1"/>
              </p:cNvSpPr>
              <p:nvPr/>
            </p:nvSpPr>
            <p:spPr bwMode="auto">
              <a:xfrm>
                <a:off x="2521" y="209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8" name="Freeform 1358"/>
              <p:cNvSpPr>
                <a:spLocks/>
              </p:cNvSpPr>
              <p:nvPr/>
            </p:nvSpPr>
            <p:spPr bwMode="auto">
              <a:xfrm>
                <a:off x="2467" y="2066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59" name="Line 1359"/>
              <p:cNvSpPr>
                <a:spLocks noChangeShapeType="1"/>
              </p:cNvSpPr>
              <p:nvPr/>
            </p:nvSpPr>
            <p:spPr bwMode="auto">
              <a:xfrm>
                <a:off x="2214" y="20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0" name="Freeform 1360"/>
              <p:cNvSpPr>
                <a:spLocks/>
              </p:cNvSpPr>
              <p:nvPr/>
            </p:nvSpPr>
            <p:spPr bwMode="auto">
              <a:xfrm>
                <a:off x="2160" y="2064"/>
                <a:ext cx="54" cy="53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7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1" name="Line 1361"/>
              <p:cNvSpPr>
                <a:spLocks noChangeShapeType="1"/>
              </p:cNvSpPr>
              <p:nvPr/>
            </p:nvSpPr>
            <p:spPr bwMode="auto">
              <a:xfrm>
                <a:off x="2412" y="214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2" name="Freeform 1362"/>
              <p:cNvSpPr>
                <a:spLocks/>
              </p:cNvSpPr>
              <p:nvPr/>
            </p:nvSpPr>
            <p:spPr bwMode="auto">
              <a:xfrm>
                <a:off x="2358" y="211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7" y="239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3" name="Line 1363"/>
              <p:cNvSpPr>
                <a:spLocks noChangeShapeType="1"/>
              </p:cNvSpPr>
              <p:nvPr/>
            </p:nvSpPr>
            <p:spPr bwMode="auto">
              <a:xfrm>
                <a:off x="2189" y="20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4" name="Freeform 1364"/>
              <p:cNvSpPr>
                <a:spLocks/>
              </p:cNvSpPr>
              <p:nvPr/>
            </p:nvSpPr>
            <p:spPr bwMode="auto">
              <a:xfrm>
                <a:off x="2135" y="197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5" name="Line 1365"/>
              <p:cNvSpPr>
                <a:spLocks noChangeShapeType="1"/>
              </p:cNvSpPr>
              <p:nvPr/>
            </p:nvSpPr>
            <p:spPr bwMode="auto">
              <a:xfrm>
                <a:off x="2469" y="16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6" name="Freeform 1366"/>
              <p:cNvSpPr>
                <a:spLocks/>
              </p:cNvSpPr>
              <p:nvPr/>
            </p:nvSpPr>
            <p:spPr bwMode="auto">
              <a:xfrm>
                <a:off x="2415" y="166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7" name="Line 1367"/>
              <p:cNvSpPr>
                <a:spLocks noChangeShapeType="1"/>
              </p:cNvSpPr>
              <p:nvPr/>
            </p:nvSpPr>
            <p:spPr bwMode="auto">
              <a:xfrm>
                <a:off x="2361" y="222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8" name="Freeform 1368"/>
              <p:cNvSpPr>
                <a:spLocks/>
              </p:cNvSpPr>
              <p:nvPr/>
            </p:nvSpPr>
            <p:spPr bwMode="auto">
              <a:xfrm>
                <a:off x="2307" y="219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69" name="Line 1369"/>
              <p:cNvSpPr>
                <a:spLocks noChangeShapeType="1"/>
              </p:cNvSpPr>
              <p:nvPr/>
            </p:nvSpPr>
            <p:spPr bwMode="auto">
              <a:xfrm>
                <a:off x="2654" y="17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0" name="Freeform 1370"/>
              <p:cNvSpPr>
                <a:spLocks/>
              </p:cNvSpPr>
              <p:nvPr/>
            </p:nvSpPr>
            <p:spPr bwMode="auto">
              <a:xfrm>
                <a:off x="2600" y="1713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70" y="111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1" name="Line 1371"/>
              <p:cNvSpPr>
                <a:spLocks noChangeShapeType="1"/>
              </p:cNvSpPr>
              <p:nvPr/>
            </p:nvSpPr>
            <p:spPr bwMode="auto">
              <a:xfrm>
                <a:off x="2223" y="20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2" name="Freeform 1372"/>
              <p:cNvSpPr>
                <a:spLocks/>
              </p:cNvSpPr>
              <p:nvPr/>
            </p:nvSpPr>
            <p:spPr bwMode="auto">
              <a:xfrm>
                <a:off x="2169" y="2000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9" y="111"/>
                    </a:lnTo>
                    <a:lnTo>
                      <a:pt x="261" y="88"/>
                    </a:lnTo>
                    <a:lnTo>
                      <a:pt x="252" y="66"/>
                    </a:lnTo>
                    <a:lnTo>
                      <a:pt x="239" y="46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6"/>
                    </a:lnTo>
                    <a:lnTo>
                      <a:pt x="17" y="66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1" y="237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3" name="Line 1373"/>
              <p:cNvSpPr>
                <a:spLocks noChangeShapeType="1"/>
              </p:cNvSpPr>
              <p:nvPr/>
            </p:nvSpPr>
            <p:spPr bwMode="auto">
              <a:xfrm>
                <a:off x="2479" y="20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4" name="Freeform 1374"/>
              <p:cNvSpPr>
                <a:spLocks/>
              </p:cNvSpPr>
              <p:nvPr/>
            </p:nvSpPr>
            <p:spPr bwMode="auto">
              <a:xfrm>
                <a:off x="2425" y="206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4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5" name="Line 1375"/>
              <p:cNvSpPr>
                <a:spLocks noChangeShapeType="1"/>
              </p:cNvSpPr>
              <p:nvPr/>
            </p:nvSpPr>
            <p:spPr bwMode="auto">
              <a:xfrm>
                <a:off x="2395" y="19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6" name="Freeform 1376"/>
              <p:cNvSpPr>
                <a:spLocks/>
              </p:cNvSpPr>
              <p:nvPr/>
            </p:nvSpPr>
            <p:spPr bwMode="auto">
              <a:xfrm>
                <a:off x="2341" y="1907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7" name="Line 1377"/>
              <p:cNvSpPr>
                <a:spLocks noChangeShapeType="1"/>
              </p:cNvSpPr>
              <p:nvPr/>
            </p:nvSpPr>
            <p:spPr bwMode="auto">
              <a:xfrm>
                <a:off x="2449" y="17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8" name="Freeform 1378"/>
              <p:cNvSpPr>
                <a:spLocks/>
              </p:cNvSpPr>
              <p:nvPr/>
            </p:nvSpPr>
            <p:spPr bwMode="auto">
              <a:xfrm>
                <a:off x="2395" y="1761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79" name="Line 1379"/>
              <p:cNvSpPr>
                <a:spLocks noChangeShapeType="1"/>
              </p:cNvSpPr>
              <p:nvPr/>
            </p:nvSpPr>
            <p:spPr bwMode="auto">
              <a:xfrm>
                <a:off x="2421" y="19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0" name="Freeform 1380"/>
              <p:cNvSpPr>
                <a:spLocks/>
              </p:cNvSpPr>
              <p:nvPr/>
            </p:nvSpPr>
            <p:spPr bwMode="auto">
              <a:xfrm>
                <a:off x="2367" y="1960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7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1" name="Line 1381"/>
              <p:cNvSpPr>
                <a:spLocks noChangeShapeType="1"/>
              </p:cNvSpPr>
              <p:nvPr/>
            </p:nvSpPr>
            <p:spPr bwMode="auto">
              <a:xfrm>
                <a:off x="2578" y="217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2" name="Freeform 1382"/>
              <p:cNvSpPr>
                <a:spLocks/>
              </p:cNvSpPr>
              <p:nvPr/>
            </p:nvSpPr>
            <p:spPr bwMode="auto">
              <a:xfrm>
                <a:off x="2524" y="214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3" name="Line 1383"/>
              <p:cNvSpPr>
                <a:spLocks noChangeShapeType="1"/>
              </p:cNvSpPr>
              <p:nvPr/>
            </p:nvSpPr>
            <p:spPr bwMode="auto">
              <a:xfrm>
                <a:off x="2215" y="212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4" name="Freeform 1384"/>
              <p:cNvSpPr>
                <a:spLocks/>
              </p:cNvSpPr>
              <p:nvPr/>
            </p:nvSpPr>
            <p:spPr bwMode="auto">
              <a:xfrm>
                <a:off x="2161" y="2098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5" name="Line 1385"/>
              <p:cNvSpPr>
                <a:spLocks noChangeShapeType="1"/>
              </p:cNvSpPr>
              <p:nvPr/>
            </p:nvSpPr>
            <p:spPr bwMode="auto">
              <a:xfrm>
                <a:off x="2394" y="190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6" name="Freeform 1386"/>
              <p:cNvSpPr>
                <a:spLocks/>
              </p:cNvSpPr>
              <p:nvPr/>
            </p:nvSpPr>
            <p:spPr bwMode="auto">
              <a:xfrm>
                <a:off x="2340" y="1881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2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7" name="Line 1387"/>
              <p:cNvSpPr>
                <a:spLocks noChangeShapeType="1"/>
              </p:cNvSpPr>
              <p:nvPr/>
            </p:nvSpPr>
            <p:spPr bwMode="auto">
              <a:xfrm>
                <a:off x="2109" y="194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8" name="Freeform 1388"/>
              <p:cNvSpPr>
                <a:spLocks/>
              </p:cNvSpPr>
              <p:nvPr/>
            </p:nvSpPr>
            <p:spPr bwMode="auto">
              <a:xfrm>
                <a:off x="2055" y="191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3"/>
                    </a:lnTo>
                    <a:lnTo>
                      <a:pt x="30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89" name="Line 1389"/>
              <p:cNvSpPr>
                <a:spLocks noChangeShapeType="1"/>
              </p:cNvSpPr>
              <p:nvPr/>
            </p:nvSpPr>
            <p:spPr bwMode="auto">
              <a:xfrm>
                <a:off x="2339" y="19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0" name="Line 1390"/>
              <p:cNvSpPr>
                <a:spLocks noChangeShapeType="1"/>
              </p:cNvSpPr>
              <p:nvPr/>
            </p:nvSpPr>
            <p:spPr bwMode="auto">
              <a:xfrm>
                <a:off x="2526" y="15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1" name="Freeform 1391"/>
              <p:cNvSpPr>
                <a:spLocks/>
              </p:cNvSpPr>
              <p:nvPr/>
            </p:nvSpPr>
            <p:spPr bwMode="auto">
              <a:xfrm>
                <a:off x="2472" y="154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2" name="Line 1392"/>
              <p:cNvSpPr>
                <a:spLocks noChangeShapeType="1"/>
              </p:cNvSpPr>
              <p:nvPr/>
            </p:nvSpPr>
            <p:spPr bwMode="auto">
              <a:xfrm>
                <a:off x="2386" y="198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3" name="Freeform 1393"/>
              <p:cNvSpPr>
                <a:spLocks/>
              </p:cNvSpPr>
              <p:nvPr/>
            </p:nvSpPr>
            <p:spPr bwMode="auto">
              <a:xfrm>
                <a:off x="2332" y="1960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9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3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4" name="Line 1394"/>
              <p:cNvSpPr>
                <a:spLocks noChangeShapeType="1"/>
              </p:cNvSpPr>
              <p:nvPr/>
            </p:nvSpPr>
            <p:spPr bwMode="auto">
              <a:xfrm>
                <a:off x="2133" y="204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5" name="Freeform 1395"/>
              <p:cNvSpPr>
                <a:spLocks/>
              </p:cNvSpPr>
              <p:nvPr/>
            </p:nvSpPr>
            <p:spPr bwMode="auto">
              <a:xfrm>
                <a:off x="2079" y="2018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6" name="Line 1396"/>
              <p:cNvSpPr>
                <a:spLocks noChangeShapeType="1"/>
              </p:cNvSpPr>
              <p:nvPr/>
            </p:nvSpPr>
            <p:spPr bwMode="auto">
              <a:xfrm>
                <a:off x="2404" y="20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7" name="Line 1397"/>
              <p:cNvSpPr>
                <a:spLocks noChangeShapeType="1"/>
              </p:cNvSpPr>
              <p:nvPr/>
            </p:nvSpPr>
            <p:spPr bwMode="auto">
              <a:xfrm>
                <a:off x="2289" y="215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8" name="Freeform 1398"/>
              <p:cNvSpPr>
                <a:spLocks/>
              </p:cNvSpPr>
              <p:nvPr/>
            </p:nvSpPr>
            <p:spPr bwMode="auto">
              <a:xfrm>
                <a:off x="2235" y="2126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1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899" name="Line 1399"/>
              <p:cNvSpPr>
                <a:spLocks noChangeShapeType="1"/>
              </p:cNvSpPr>
              <p:nvPr/>
            </p:nvSpPr>
            <p:spPr bwMode="auto">
              <a:xfrm>
                <a:off x="2259" y="221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0" name="Freeform 1400"/>
              <p:cNvSpPr>
                <a:spLocks/>
              </p:cNvSpPr>
              <p:nvPr/>
            </p:nvSpPr>
            <p:spPr bwMode="auto">
              <a:xfrm>
                <a:off x="2205" y="218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8" y="33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1" name="Line 1401"/>
              <p:cNvSpPr>
                <a:spLocks noChangeShapeType="1"/>
              </p:cNvSpPr>
              <p:nvPr/>
            </p:nvSpPr>
            <p:spPr bwMode="auto">
              <a:xfrm>
                <a:off x="2388" y="22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2" name="Freeform 1402"/>
              <p:cNvSpPr>
                <a:spLocks/>
              </p:cNvSpPr>
              <p:nvPr/>
            </p:nvSpPr>
            <p:spPr bwMode="auto">
              <a:xfrm>
                <a:off x="2333" y="2261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9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3" name="Line 1403"/>
              <p:cNvSpPr>
                <a:spLocks noChangeShapeType="1"/>
              </p:cNvSpPr>
              <p:nvPr/>
            </p:nvSpPr>
            <p:spPr bwMode="auto">
              <a:xfrm>
                <a:off x="2398" y="20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4" name="Freeform 1404"/>
              <p:cNvSpPr>
                <a:spLocks/>
              </p:cNvSpPr>
              <p:nvPr/>
            </p:nvSpPr>
            <p:spPr bwMode="auto">
              <a:xfrm>
                <a:off x="2344" y="206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5" name="Line 1405"/>
              <p:cNvSpPr>
                <a:spLocks noChangeShapeType="1"/>
              </p:cNvSpPr>
              <p:nvPr/>
            </p:nvSpPr>
            <p:spPr bwMode="auto">
              <a:xfrm>
                <a:off x="2457" y="192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6" name="Freeform 1406"/>
              <p:cNvSpPr>
                <a:spLocks/>
              </p:cNvSpPr>
              <p:nvPr/>
            </p:nvSpPr>
            <p:spPr bwMode="auto">
              <a:xfrm>
                <a:off x="2403" y="1895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0"/>
                    </a:lnTo>
                    <a:lnTo>
                      <a:pt x="252" y="69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9"/>
                    </a:lnTo>
                    <a:lnTo>
                      <a:pt x="7" y="90"/>
                    </a:lnTo>
                    <a:lnTo>
                      <a:pt x="1" y="114"/>
                    </a:lnTo>
                    <a:lnTo>
                      <a:pt x="0" y="137"/>
                    </a:lnTo>
                    <a:lnTo>
                      <a:pt x="1" y="161"/>
                    </a:lnTo>
                    <a:lnTo>
                      <a:pt x="7" y="184"/>
                    </a:lnTo>
                    <a:lnTo>
                      <a:pt x="17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2" y="204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7" name="Line 1407"/>
              <p:cNvSpPr>
                <a:spLocks noChangeShapeType="1"/>
              </p:cNvSpPr>
              <p:nvPr/>
            </p:nvSpPr>
            <p:spPr bwMode="auto">
              <a:xfrm>
                <a:off x="2180" y="25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8" name="Freeform 1408"/>
              <p:cNvSpPr>
                <a:spLocks/>
              </p:cNvSpPr>
              <p:nvPr/>
            </p:nvSpPr>
            <p:spPr bwMode="auto">
              <a:xfrm>
                <a:off x="2126" y="2548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91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91" y="262"/>
                    </a:lnTo>
                    <a:lnTo>
                      <a:pt x="111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09" name="Line 1409"/>
              <p:cNvSpPr>
                <a:spLocks noChangeShapeType="1"/>
              </p:cNvSpPr>
              <p:nvPr/>
            </p:nvSpPr>
            <p:spPr bwMode="auto">
              <a:xfrm>
                <a:off x="2461" y="19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0" name="Freeform 1410"/>
              <p:cNvSpPr>
                <a:spLocks/>
              </p:cNvSpPr>
              <p:nvPr/>
            </p:nvSpPr>
            <p:spPr bwMode="auto">
              <a:xfrm>
                <a:off x="2407" y="193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7" y="238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1" name="Line 1411"/>
              <p:cNvSpPr>
                <a:spLocks noChangeShapeType="1"/>
              </p:cNvSpPr>
              <p:nvPr/>
            </p:nvSpPr>
            <p:spPr bwMode="auto">
              <a:xfrm>
                <a:off x="2658" y="172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2" name="Freeform 1412"/>
              <p:cNvSpPr>
                <a:spLocks/>
              </p:cNvSpPr>
              <p:nvPr/>
            </p:nvSpPr>
            <p:spPr bwMode="auto">
              <a:xfrm>
                <a:off x="2604" y="1701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0" y="1"/>
                    </a:lnTo>
                    <a:lnTo>
                      <a:pt x="87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7" y="263"/>
                    </a:lnTo>
                    <a:lnTo>
                      <a:pt x="110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1" y="239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3" name="Line 1413"/>
              <p:cNvSpPr>
                <a:spLocks noChangeShapeType="1"/>
              </p:cNvSpPr>
              <p:nvPr/>
            </p:nvSpPr>
            <p:spPr bwMode="auto">
              <a:xfrm>
                <a:off x="2554" y="171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4" name="Freeform 1414"/>
              <p:cNvSpPr>
                <a:spLocks/>
              </p:cNvSpPr>
              <p:nvPr/>
            </p:nvSpPr>
            <p:spPr bwMode="auto">
              <a:xfrm>
                <a:off x="2500" y="168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5" name="Line 1415"/>
              <p:cNvSpPr>
                <a:spLocks noChangeShapeType="1"/>
              </p:cNvSpPr>
              <p:nvPr/>
            </p:nvSpPr>
            <p:spPr bwMode="auto">
              <a:xfrm>
                <a:off x="2430" y="190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6" name="Freeform 1416"/>
              <p:cNvSpPr>
                <a:spLocks/>
              </p:cNvSpPr>
              <p:nvPr/>
            </p:nvSpPr>
            <p:spPr bwMode="auto">
              <a:xfrm>
                <a:off x="2376" y="187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7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9"/>
                    </a:lnTo>
                    <a:lnTo>
                      <a:pt x="17" y="69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4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7" y="263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7" name="Line 1417"/>
              <p:cNvSpPr>
                <a:spLocks noChangeShapeType="1"/>
              </p:cNvSpPr>
              <p:nvPr/>
            </p:nvSpPr>
            <p:spPr bwMode="auto">
              <a:xfrm>
                <a:off x="2127" y="18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8" name="Freeform 1418"/>
              <p:cNvSpPr>
                <a:spLocks/>
              </p:cNvSpPr>
              <p:nvPr/>
            </p:nvSpPr>
            <p:spPr bwMode="auto">
              <a:xfrm>
                <a:off x="2073" y="1873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9" y="47"/>
                    </a:lnTo>
                    <a:lnTo>
                      <a:pt x="221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0" y="1"/>
                    </a:lnTo>
                    <a:lnTo>
                      <a:pt x="87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7" y="263"/>
                    </a:lnTo>
                    <a:lnTo>
                      <a:pt x="110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19" name="Line 1419"/>
              <p:cNvSpPr>
                <a:spLocks noChangeShapeType="1"/>
              </p:cNvSpPr>
              <p:nvPr/>
            </p:nvSpPr>
            <p:spPr bwMode="auto">
              <a:xfrm>
                <a:off x="2234" y="222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0" name="Freeform 1420"/>
              <p:cNvSpPr>
                <a:spLocks/>
              </p:cNvSpPr>
              <p:nvPr/>
            </p:nvSpPr>
            <p:spPr bwMode="auto">
              <a:xfrm>
                <a:off x="2180" y="2194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1" name="Line 1421"/>
              <p:cNvSpPr>
                <a:spLocks noChangeShapeType="1"/>
              </p:cNvSpPr>
              <p:nvPr/>
            </p:nvSpPr>
            <p:spPr bwMode="auto">
              <a:xfrm>
                <a:off x="2263" y="21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2" name="Freeform 1422"/>
              <p:cNvSpPr>
                <a:spLocks/>
              </p:cNvSpPr>
              <p:nvPr/>
            </p:nvSpPr>
            <p:spPr bwMode="auto">
              <a:xfrm>
                <a:off x="2209" y="2132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2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3" name="Line 1423"/>
              <p:cNvSpPr>
                <a:spLocks noChangeShapeType="1"/>
              </p:cNvSpPr>
              <p:nvPr/>
            </p:nvSpPr>
            <p:spPr bwMode="auto">
              <a:xfrm>
                <a:off x="2334" y="22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4" name="Freeform 1424"/>
              <p:cNvSpPr>
                <a:spLocks/>
              </p:cNvSpPr>
              <p:nvPr/>
            </p:nvSpPr>
            <p:spPr bwMode="auto">
              <a:xfrm>
                <a:off x="2280" y="220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5" name="Line 1425"/>
              <p:cNvSpPr>
                <a:spLocks noChangeShapeType="1"/>
              </p:cNvSpPr>
              <p:nvPr/>
            </p:nvSpPr>
            <p:spPr bwMode="auto">
              <a:xfrm>
                <a:off x="2439" y="213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6" name="Freeform 1426"/>
              <p:cNvSpPr>
                <a:spLocks/>
              </p:cNvSpPr>
              <p:nvPr/>
            </p:nvSpPr>
            <p:spPr bwMode="auto">
              <a:xfrm>
                <a:off x="2385" y="2107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7" name="Line 1427"/>
              <p:cNvSpPr>
                <a:spLocks noChangeShapeType="1"/>
              </p:cNvSpPr>
              <p:nvPr/>
            </p:nvSpPr>
            <p:spPr bwMode="auto">
              <a:xfrm>
                <a:off x="2597" y="17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8" name="Freeform 1428"/>
              <p:cNvSpPr>
                <a:spLocks/>
              </p:cNvSpPr>
              <p:nvPr/>
            </p:nvSpPr>
            <p:spPr bwMode="auto">
              <a:xfrm>
                <a:off x="2543" y="172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3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3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29" name="Line 1429"/>
              <p:cNvSpPr>
                <a:spLocks noChangeShapeType="1"/>
              </p:cNvSpPr>
              <p:nvPr/>
            </p:nvSpPr>
            <p:spPr bwMode="auto">
              <a:xfrm>
                <a:off x="2516" y="18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0" name="Freeform 1430"/>
              <p:cNvSpPr>
                <a:spLocks/>
              </p:cNvSpPr>
              <p:nvPr/>
            </p:nvSpPr>
            <p:spPr bwMode="auto">
              <a:xfrm>
                <a:off x="2462" y="177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1" name="Line 1431"/>
              <p:cNvSpPr>
                <a:spLocks noChangeShapeType="1"/>
              </p:cNvSpPr>
              <p:nvPr/>
            </p:nvSpPr>
            <p:spPr bwMode="auto">
              <a:xfrm>
                <a:off x="2300" y="20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2" name="Freeform 1432"/>
              <p:cNvSpPr>
                <a:spLocks/>
              </p:cNvSpPr>
              <p:nvPr/>
            </p:nvSpPr>
            <p:spPr bwMode="auto">
              <a:xfrm>
                <a:off x="2246" y="206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3" name="Line 1433"/>
              <p:cNvSpPr>
                <a:spLocks noChangeShapeType="1"/>
              </p:cNvSpPr>
              <p:nvPr/>
            </p:nvSpPr>
            <p:spPr bwMode="auto">
              <a:xfrm>
                <a:off x="2201" y="21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4" name="Freeform 1434"/>
              <p:cNvSpPr>
                <a:spLocks/>
              </p:cNvSpPr>
              <p:nvPr/>
            </p:nvSpPr>
            <p:spPr bwMode="auto">
              <a:xfrm>
                <a:off x="2147" y="209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5" name="Line 1435"/>
              <p:cNvSpPr>
                <a:spLocks noChangeShapeType="1"/>
              </p:cNvSpPr>
              <p:nvPr/>
            </p:nvSpPr>
            <p:spPr bwMode="auto">
              <a:xfrm>
                <a:off x="2412" y="19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6" name="Freeform 1436"/>
              <p:cNvSpPr>
                <a:spLocks/>
              </p:cNvSpPr>
              <p:nvPr/>
            </p:nvSpPr>
            <p:spPr bwMode="auto">
              <a:xfrm>
                <a:off x="2358" y="1908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7" name="Line 1437"/>
              <p:cNvSpPr>
                <a:spLocks noChangeShapeType="1"/>
              </p:cNvSpPr>
              <p:nvPr/>
            </p:nvSpPr>
            <p:spPr bwMode="auto">
              <a:xfrm>
                <a:off x="2371" y="208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8" name="Freeform 1438"/>
              <p:cNvSpPr>
                <a:spLocks/>
              </p:cNvSpPr>
              <p:nvPr/>
            </p:nvSpPr>
            <p:spPr bwMode="auto">
              <a:xfrm>
                <a:off x="2317" y="205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7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7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39" name="Line 1439"/>
              <p:cNvSpPr>
                <a:spLocks noChangeShapeType="1"/>
              </p:cNvSpPr>
              <p:nvPr/>
            </p:nvSpPr>
            <p:spPr bwMode="auto">
              <a:xfrm>
                <a:off x="2408" y="19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0" name="Line 1440"/>
              <p:cNvSpPr>
                <a:spLocks noChangeShapeType="1"/>
              </p:cNvSpPr>
              <p:nvPr/>
            </p:nvSpPr>
            <p:spPr bwMode="auto">
              <a:xfrm>
                <a:off x="2305" y="20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1" name="Line 1441"/>
              <p:cNvSpPr>
                <a:spLocks noChangeShapeType="1"/>
              </p:cNvSpPr>
              <p:nvPr/>
            </p:nvSpPr>
            <p:spPr bwMode="auto">
              <a:xfrm>
                <a:off x="2607" y="204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2" name="Freeform 1442"/>
              <p:cNvSpPr>
                <a:spLocks/>
              </p:cNvSpPr>
              <p:nvPr/>
            </p:nvSpPr>
            <p:spPr bwMode="auto">
              <a:xfrm>
                <a:off x="2553" y="2020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3" name="Line 1443"/>
              <p:cNvSpPr>
                <a:spLocks noChangeShapeType="1"/>
              </p:cNvSpPr>
              <p:nvPr/>
            </p:nvSpPr>
            <p:spPr bwMode="auto">
              <a:xfrm>
                <a:off x="2210" y="22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4" name="Freeform 1444"/>
              <p:cNvSpPr>
                <a:spLocks/>
              </p:cNvSpPr>
              <p:nvPr/>
            </p:nvSpPr>
            <p:spPr bwMode="auto">
              <a:xfrm>
                <a:off x="2155" y="2228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5" name="Line 1445"/>
              <p:cNvSpPr>
                <a:spLocks noChangeShapeType="1"/>
              </p:cNvSpPr>
              <p:nvPr/>
            </p:nvSpPr>
            <p:spPr bwMode="auto">
              <a:xfrm>
                <a:off x="2448" y="19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6" name="Freeform 1446"/>
              <p:cNvSpPr>
                <a:spLocks/>
              </p:cNvSpPr>
              <p:nvPr/>
            </p:nvSpPr>
            <p:spPr bwMode="auto">
              <a:xfrm>
                <a:off x="2394" y="190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89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9" y="261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7" name="Line 1447"/>
              <p:cNvSpPr>
                <a:spLocks noChangeShapeType="1"/>
              </p:cNvSpPr>
              <p:nvPr/>
            </p:nvSpPr>
            <p:spPr bwMode="auto">
              <a:xfrm>
                <a:off x="2456" y="177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8" name="Freeform 1448"/>
              <p:cNvSpPr>
                <a:spLocks/>
              </p:cNvSpPr>
              <p:nvPr/>
            </p:nvSpPr>
            <p:spPr bwMode="auto">
              <a:xfrm>
                <a:off x="2402" y="174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49" name="Line 1449"/>
              <p:cNvSpPr>
                <a:spLocks noChangeShapeType="1"/>
              </p:cNvSpPr>
              <p:nvPr/>
            </p:nvSpPr>
            <p:spPr bwMode="auto">
              <a:xfrm>
                <a:off x="2421" y="222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0" name="Freeform 1450"/>
              <p:cNvSpPr>
                <a:spLocks/>
              </p:cNvSpPr>
              <p:nvPr/>
            </p:nvSpPr>
            <p:spPr bwMode="auto">
              <a:xfrm>
                <a:off x="2367" y="219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1" name="Line 1451"/>
              <p:cNvSpPr>
                <a:spLocks noChangeShapeType="1"/>
              </p:cNvSpPr>
              <p:nvPr/>
            </p:nvSpPr>
            <p:spPr bwMode="auto">
              <a:xfrm>
                <a:off x="2242" y="22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2" name="Freeform 1452"/>
              <p:cNvSpPr>
                <a:spLocks/>
              </p:cNvSpPr>
              <p:nvPr/>
            </p:nvSpPr>
            <p:spPr bwMode="auto">
              <a:xfrm>
                <a:off x="2188" y="2197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3" name="Line 1453"/>
              <p:cNvSpPr>
                <a:spLocks noChangeShapeType="1"/>
              </p:cNvSpPr>
              <p:nvPr/>
            </p:nvSpPr>
            <p:spPr bwMode="auto">
              <a:xfrm>
                <a:off x="2541" y="187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4" name="Freeform 1454"/>
              <p:cNvSpPr>
                <a:spLocks/>
              </p:cNvSpPr>
              <p:nvPr/>
            </p:nvSpPr>
            <p:spPr bwMode="auto">
              <a:xfrm>
                <a:off x="2487" y="184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3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5" name="Line 1455"/>
              <p:cNvSpPr>
                <a:spLocks noChangeShapeType="1"/>
              </p:cNvSpPr>
              <p:nvPr/>
            </p:nvSpPr>
            <p:spPr bwMode="auto">
              <a:xfrm>
                <a:off x="2038" y="20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6" name="Freeform 1456"/>
              <p:cNvSpPr>
                <a:spLocks/>
              </p:cNvSpPr>
              <p:nvPr/>
            </p:nvSpPr>
            <p:spPr bwMode="auto">
              <a:xfrm>
                <a:off x="1984" y="2035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7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7" name="Line 1457"/>
              <p:cNvSpPr>
                <a:spLocks noChangeShapeType="1"/>
              </p:cNvSpPr>
              <p:nvPr/>
            </p:nvSpPr>
            <p:spPr bwMode="auto">
              <a:xfrm>
                <a:off x="2439" y="184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8" name="Freeform 1458"/>
              <p:cNvSpPr>
                <a:spLocks/>
              </p:cNvSpPr>
              <p:nvPr/>
            </p:nvSpPr>
            <p:spPr bwMode="auto">
              <a:xfrm>
                <a:off x="2385" y="1817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59" name="Line 1459"/>
              <p:cNvSpPr>
                <a:spLocks noChangeShapeType="1"/>
              </p:cNvSpPr>
              <p:nvPr/>
            </p:nvSpPr>
            <p:spPr bwMode="auto">
              <a:xfrm>
                <a:off x="2599" y="20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0" name="Freeform 1460"/>
              <p:cNvSpPr>
                <a:spLocks/>
              </p:cNvSpPr>
              <p:nvPr/>
            </p:nvSpPr>
            <p:spPr bwMode="auto">
              <a:xfrm>
                <a:off x="2544" y="1973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9" y="183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1" name="Line 1461"/>
              <p:cNvSpPr>
                <a:spLocks noChangeShapeType="1"/>
              </p:cNvSpPr>
              <p:nvPr/>
            </p:nvSpPr>
            <p:spPr bwMode="auto">
              <a:xfrm>
                <a:off x="2363" y="19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2" name="Line 1462"/>
              <p:cNvSpPr>
                <a:spLocks noChangeShapeType="1"/>
              </p:cNvSpPr>
              <p:nvPr/>
            </p:nvSpPr>
            <p:spPr bwMode="auto">
              <a:xfrm>
                <a:off x="2253" y="20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3" name="Freeform 1463"/>
              <p:cNvSpPr>
                <a:spLocks/>
              </p:cNvSpPr>
              <p:nvPr/>
            </p:nvSpPr>
            <p:spPr bwMode="auto">
              <a:xfrm>
                <a:off x="2199" y="2015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4" name="Line 1464"/>
              <p:cNvSpPr>
                <a:spLocks noChangeShapeType="1"/>
              </p:cNvSpPr>
              <p:nvPr/>
            </p:nvSpPr>
            <p:spPr bwMode="auto">
              <a:xfrm>
                <a:off x="2446" y="20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5" name="Freeform 1465"/>
              <p:cNvSpPr>
                <a:spLocks/>
              </p:cNvSpPr>
              <p:nvPr/>
            </p:nvSpPr>
            <p:spPr bwMode="auto">
              <a:xfrm>
                <a:off x="2391" y="2055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2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4" y="17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9" y="17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9" y="251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4" y="251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6" name="Line 1466"/>
              <p:cNvSpPr>
                <a:spLocks noChangeShapeType="1"/>
              </p:cNvSpPr>
              <p:nvPr/>
            </p:nvSpPr>
            <p:spPr bwMode="auto">
              <a:xfrm>
                <a:off x="2423" y="19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7" name="Line 1467"/>
              <p:cNvSpPr>
                <a:spLocks noChangeShapeType="1"/>
              </p:cNvSpPr>
              <p:nvPr/>
            </p:nvSpPr>
            <p:spPr bwMode="auto">
              <a:xfrm>
                <a:off x="2505" y="17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8" name="Freeform 1468"/>
              <p:cNvSpPr>
                <a:spLocks/>
              </p:cNvSpPr>
              <p:nvPr/>
            </p:nvSpPr>
            <p:spPr bwMode="auto">
              <a:xfrm>
                <a:off x="2450" y="1728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69" name="Line 1469"/>
              <p:cNvSpPr>
                <a:spLocks noChangeShapeType="1"/>
              </p:cNvSpPr>
              <p:nvPr/>
            </p:nvSpPr>
            <p:spPr bwMode="auto">
              <a:xfrm>
                <a:off x="2275" y="235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0" name="Freeform 1470"/>
              <p:cNvSpPr>
                <a:spLocks/>
              </p:cNvSpPr>
              <p:nvPr/>
            </p:nvSpPr>
            <p:spPr bwMode="auto">
              <a:xfrm>
                <a:off x="2220" y="2331"/>
                <a:ext cx="55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6"/>
                    </a:lnTo>
                    <a:lnTo>
                      <a:pt x="238" y="47"/>
                    </a:lnTo>
                    <a:lnTo>
                      <a:pt x="223" y="30"/>
                    </a:lnTo>
                    <a:lnTo>
                      <a:pt x="203" y="16"/>
                    </a:lnTo>
                    <a:lnTo>
                      <a:pt x="181" y="6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6"/>
                    </a:lnTo>
                    <a:lnTo>
                      <a:pt x="68" y="16"/>
                    </a:lnTo>
                    <a:lnTo>
                      <a:pt x="48" y="30"/>
                    </a:lnTo>
                    <a:lnTo>
                      <a:pt x="32" y="47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3" y="237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1" name="Line 1471"/>
              <p:cNvSpPr>
                <a:spLocks noChangeShapeType="1"/>
              </p:cNvSpPr>
              <p:nvPr/>
            </p:nvSpPr>
            <p:spPr bwMode="auto">
              <a:xfrm>
                <a:off x="2295" y="22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2" name="Freeform 1472"/>
              <p:cNvSpPr>
                <a:spLocks/>
              </p:cNvSpPr>
              <p:nvPr/>
            </p:nvSpPr>
            <p:spPr bwMode="auto">
              <a:xfrm>
                <a:off x="2241" y="226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3" name="Line 1473"/>
              <p:cNvSpPr>
                <a:spLocks noChangeShapeType="1"/>
              </p:cNvSpPr>
              <p:nvPr/>
            </p:nvSpPr>
            <p:spPr bwMode="auto">
              <a:xfrm>
                <a:off x="2389" y="22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4" name="Freeform 1474"/>
              <p:cNvSpPr>
                <a:spLocks/>
              </p:cNvSpPr>
              <p:nvPr/>
            </p:nvSpPr>
            <p:spPr bwMode="auto">
              <a:xfrm>
                <a:off x="2335" y="2220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3" y="16"/>
                    </a:lnTo>
                    <a:lnTo>
                      <a:pt x="183" y="6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6"/>
                    </a:lnTo>
                    <a:lnTo>
                      <a:pt x="49" y="31"/>
                    </a:lnTo>
                    <a:lnTo>
                      <a:pt x="31" y="47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9" y="237"/>
                    </a:lnTo>
                    <a:lnTo>
                      <a:pt x="67" y="250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3" y="250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5" name="Line 1475"/>
              <p:cNvSpPr>
                <a:spLocks noChangeShapeType="1"/>
              </p:cNvSpPr>
              <p:nvPr/>
            </p:nvSpPr>
            <p:spPr bwMode="auto">
              <a:xfrm>
                <a:off x="2352" y="181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6" name="Freeform 1476"/>
              <p:cNvSpPr>
                <a:spLocks/>
              </p:cNvSpPr>
              <p:nvPr/>
            </p:nvSpPr>
            <p:spPr bwMode="auto">
              <a:xfrm>
                <a:off x="2298" y="178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90" y="262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60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7" name="Line 1477"/>
              <p:cNvSpPr>
                <a:spLocks noChangeShapeType="1"/>
              </p:cNvSpPr>
              <p:nvPr/>
            </p:nvSpPr>
            <p:spPr bwMode="auto">
              <a:xfrm>
                <a:off x="2174" y="20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8" name="Freeform 1478"/>
              <p:cNvSpPr>
                <a:spLocks/>
              </p:cNvSpPr>
              <p:nvPr/>
            </p:nvSpPr>
            <p:spPr bwMode="auto">
              <a:xfrm>
                <a:off x="2120" y="204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7" y="48"/>
                    </a:lnTo>
                    <a:lnTo>
                      <a:pt x="222" y="33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8" y="33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40"/>
                    </a:lnTo>
                    <a:lnTo>
                      <a:pt x="66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79" name="Line 1479"/>
              <p:cNvSpPr>
                <a:spLocks noChangeShapeType="1"/>
              </p:cNvSpPr>
              <p:nvPr/>
            </p:nvSpPr>
            <p:spPr bwMode="auto">
              <a:xfrm>
                <a:off x="2316" y="22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0" name="Freeform 1480"/>
              <p:cNvSpPr>
                <a:spLocks/>
              </p:cNvSpPr>
              <p:nvPr/>
            </p:nvSpPr>
            <p:spPr bwMode="auto">
              <a:xfrm>
                <a:off x="2262" y="2230"/>
                <a:ext cx="54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7"/>
                    </a:lnTo>
                    <a:lnTo>
                      <a:pt x="184" y="8"/>
                    </a:lnTo>
                    <a:lnTo>
                      <a:pt x="161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69"/>
                    </a:lnTo>
                    <a:lnTo>
                      <a:pt x="161" y="268"/>
                    </a:lnTo>
                    <a:lnTo>
                      <a:pt x="184" y="263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1" name="Line 1481"/>
              <p:cNvSpPr>
                <a:spLocks noChangeShapeType="1"/>
              </p:cNvSpPr>
              <p:nvPr/>
            </p:nvSpPr>
            <p:spPr bwMode="auto">
              <a:xfrm>
                <a:off x="2212" y="22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2" name="Freeform 1482"/>
              <p:cNvSpPr>
                <a:spLocks/>
              </p:cNvSpPr>
              <p:nvPr/>
            </p:nvSpPr>
            <p:spPr bwMode="auto">
              <a:xfrm>
                <a:off x="2158" y="2214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69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3" name="Line 1483"/>
              <p:cNvSpPr>
                <a:spLocks noChangeShapeType="1"/>
              </p:cNvSpPr>
              <p:nvPr/>
            </p:nvSpPr>
            <p:spPr bwMode="auto">
              <a:xfrm>
                <a:off x="2310" y="18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4" name="Freeform 1484"/>
              <p:cNvSpPr>
                <a:spLocks/>
              </p:cNvSpPr>
              <p:nvPr/>
            </p:nvSpPr>
            <p:spPr bwMode="auto">
              <a:xfrm>
                <a:off x="2256" y="186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1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0" y="2"/>
                    </a:lnTo>
                    <a:lnTo>
                      <a:pt x="87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7" y="261"/>
                    </a:lnTo>
                    <a:lnTo>
                      <a:pt x="110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1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5" name="Line 1485"/>
              <p:cNvSpPr>
                <a:spLocks noChangeShapeType="1"/>
              </p:cNvSpPr>
              <p:nvPr/>
            </p:nvSpPr>
            <p:spPr bwMode="auto">
              <a:xfrm>
                <a:off x="2171" y="207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6" name="Freeform 1486"/>
              <p:cNvSpPr>
                <a:spLocks/>
              </p:cNvSpPr>
              <p:nvPr/>
            </p:nvSpPr>
            <p:spPr bwMode="auto">
              <a:xfrm>
                <a:off x="2117" y="2046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71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1" y="1"/>
                    </a:lnTo>
                    <a:lnTo>
                      <a:pt x="138" y="0"/>
                    </a:lnTo>
                    <a:lnTo>
                      <a:pt x="113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3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61" y="268"/>
                    </a:lnTo>
                    <a:lnTo>
                      <a:pt x="183" y="261"/>
                    </a:lnTo>
                    <a:lnTo>
                      <a:pt x="204" y="251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4" y="181"/>
                    </a:lnTo>
                    <a:lnTo>
                      <a:pt x="271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7" name="Line 1487"/>
              <p:cNvSpPr>
                <a:spLocks noChangeShapeType="1"/>
              </p:cNvSpPr>
              <p:nvPr/>
            </p:nvSpPr>
            <p:spPr bwMode="auto">
              <a:xfrm>
                <a:off x="2438" y="21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8" name="Freeform 1488"/>
              <p:cNvSpPr>
                <a:spLocks/>
              </p:cNvSpPr>
              <p:nvPr/>
            </p:nvSpPr>
            <p:spPr bwMode="auto">
              <a:xfrm>
                <a:off x="2384" y="211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89" name="Line 1489"/>
              <p:cNvSpPr>
                <a:spLocks noChangeShapeType="1"/>
              </p:cNvSpPr>
              <p:nvPr/>
            </p:nvSpPr>
            <p:spPr bwMode="auto">
              <a:xfrm>
                <a:off x="2408" y="205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0" name="Line 1490"/>
              <p:cNvSpPr>
                <a:spLocks noChangeShapeType="1"/>
              </p:cNvSpPr>
              <p:nvPr/>
            </p:nvSpPr>
            <p:spPr bwMode="auto">
              <a:xfrm>
                <a:off x="2588" y="212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1" name="Freeform 1491"/>
              <p:cNvSpPr>
                <a:spLocks/>
              </p:cNvSpPr>
              <p:nvPr/>
            </p:nvSpPr>
            <p:spPr bwMode="auto">
              <a:xfrm>
                <a:off x="2534" y="209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2" name="Line 1492"/>
              <p:cNvSpPr>
                <a:spLocks noChangeShapeType="1"/>
              </p:cNvSpPr>
              <p:nvPr/>
            </p:nvSpPr>
            <p:spPr bwMode="auto">
              <a:xfrm>
                <a:off x="2560" y="20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3" name="Freeform 1493"/>
              <p:cNvSpPr>
                <a:spLocks/>
              </p:cNvSpPr>
              <p:nvPr/>
            </p:nvSpPr>
            <p:spPr bwMode="auto">
              <a:xfrm>
                <a:off x="2506" y="2042"/>
                <a:ext cx="54" cy="53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1" y="66"/>
                    </a:lnTo>
                    <a:lnTo>
                      <a:pt x="238" y="47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7"/>
                    </a:lnTo>
                    <a:lnTo>
                      <a:pt x="17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4" name="Line 1494"/>
              <p:cNvSpPr>
                <a:spLocks noChangeShapeType="1"/>
              </p:cNvSpPr>
              <p:nvPr/>
            </p:nvSpPr>
            <p:spPr bwMode="auto">
              <a:xfrm>
                <a:off x="2385" y="191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5" name="Freeform 1495"/>
              <p:cNvSpPr>
                <a:spLocks/>
              </p:cNvSpPr>
              <p:nvPr/>
            </p:nvSpPr>
            <p:spPr bwMode="auto">
              <a:xfrm>
                <a:off x="2331" y="188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6" name="Line 1496"/>
              <p:cNvSpPr>
                <a:spLocks noChangeShapeType="1"/>
              </p:cNvSpPr>
              <p:nvPr/>
            </p:nvSpPr>
            <p:spPr bwMode="auto">
              <a:xfrm>
                <a:off x="2161" y="211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7" name="Freeform 1497"/>
              <p:cNvSpPr>
                <a:spLocks/>
              </p:cNvSpPr>
              <p:nvPr/>
            </p:nvSpPr>
            <p:spPr bwMode="auto">
              <a:xfrm>
                <a:off x="2107" y="208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8" name="Line 1498"/>
              <p:cNvSpPr>
                <a:spLocks noChangeShapeType="1"/>
              </p:cNvSpPr>
              <p:nvPr/>
            </p:nvSpPr>
            <p:spPr bwMode="auto">
              <a:xfrm>
                <a:off x="2362" y="202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999" name="Line 1499"/>
              <p:cNvSpPr>
                <a:spLocks noChangeShapeType="1"/>
              </p:cNvSpPr>
              <p:nvPr/>
            </p:nvSpPr>
            <p:spPr bwMode="auto">
              <a:xfrm>
                <a:off x="2149" y="23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0" name="Freeform 1500"/>
              <p:cNvSpPr>
                <a:spLocks/>
              </p:cNvSpPr>
              <p:nvPr/>
            </p:nvSpPr>
            <p:spPr bwMode="auto">
              <a:xfrm>
                <a:off x="2095" y="230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1" name="Line 1501"/>
              <p:cNvSpPr>
                <a:spLocks noChangeShapeType="1"/>
              </p:cNvSpPr>
              <p:nvPr/>
            </p:nvSpPr>
            <p:spPr bwMode="auto">
              <a:xfrm>
                <a:off x="2434" y="16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2" name="Freeform 1502"/>
              <p:cNvSpPr>
                <a:spLocks/>
              </p:cNvSpPr>
              <p:nvPr/>
            </p:nvSpPr>
            <p:spPr bwMode="auto">
              <a:xfrm>
                <a:off x="2380" y="1648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3" name="Line 1503"/>
              <p:cNvSpPr>
                <a:spLocks noChangeShapeType="1"/>
              </p:cNvSpPr>
              <p:nvPr/>
            </p:nvSpPr>
            <p:spPr bwMode="auto">
              <a:xfrm>
                <a:off x="2495" y="16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4" name="Freeform 1504"/>
              <p:cNvSpPr>
                <a:spLocks/>
              </p:cNvSpPr>
              <p:nvPr/>
            </p:nvSpPr>
            <p:spPr bwMode="auto">
              <a:xfrm>
                <a:off x="2440" y="1671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71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4" y="18"/>
                    </a:lnTo>
                    <a:lnTo>
                      <a:pt x="183" y="8"/>
                    </a:lnTo>
                    <a:lnTo>
                      <a:pt x="161" y="3"/>
                    </a:lnTo>
                    <a:lnTo>
                      <a:pt x="138" y="0"/>
                    </a:lnTo>
                    <a:lnTo>
                      <a:pt x="113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4" y="113"/>
                    </a:lnTo>
                    <a:lnTo>
                      <a:pt x="0" y="136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70"/>
                    </a:lnTo>
                    <a:lnTo>
                      <a:pt x="138" y="271"/>
                    </a:lnTo>
                    <a:lnTo>
                      <a:pt x="161" y="270"/>
                    </a:lnTo>
                    <a:lnTo>
                      <a:pt x="183" y="263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71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5" name="Line 1505"/>
              <p:cNvSpPr>
                <a:spLocks noChangeShapeType="1"/>
              </p:cNvSpPr>
              <p:nvPr/>
            </p:nvSpPr>
            <p:spPr bwMode="auto">
              <a:xfrm>
                <a:off x="2587" y="18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6" name="Freeform 1506"/>
              <p:cNvSpPr>
                <a:spLocks/>
              </p:cNvSpPr>
              <p:nvPr/>
            </p:nvSpPr>
            <p:spPr bwMode="auto">
              <a:xfrm>
                <a:off x="2533" y="1816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7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8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7" name="Line 1507"/>
              <p:cNvSpPr>
                <a:spLocks noChangeShapeType="1"/>
              </p:cNvSpPr>
              <p:nvPr/>
            </p:nvSpPr>
            <p:spPr bwMode="auto">
              <a:xfrm>
                <a:off x="2450" y="21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8" name="Freeform 1508"/>
              <p:cNvSpPr>
                <a:spLocks/>
              </p:cNvSpPr>
              <p:nvPr/>
            </p:nvSpPr>
            <p:spPr bwMode="auto">
              <a:xfrm>
                <a:off x="2396" y="2135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6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09" name="Line 1509"/>
              <p:cNvSpPr>
                <a:spLocks noChangeShapeType="1"/>
              </p:cNvSpPr>
              <p:nvPr/>
            </p:nvSpPr>
            <p:spPr bwMode="auto">
              <a:xfrm>
                <a:off x="2373" y="18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0" name="Line 1510"/>
              <p:cNvSpPr>
                <a:spLocks noChangeShapeType="1"/>
              </p:cNvSpPr>
              <p:nvPr/>
            </p:nvSpPr>
            <p:spPr bwMode="auto">
              <a:xfrm>
                <a:off x="2559" y="18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1" name="Freeform 1511"/>
              <p:cNvSpPr>
                <a:spLocks/>
              </p:cNvSpPr>
              <p:nvPr/>
            </p:nvSpPr>
            <p:spPr bwMode="auto">
              <a:xfrm>
                <a:off x="2505" y="1808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2" name="Line 1512"/>
              <p:cNvSpPr>
                <a:spLocks noChangeShapeType="1"/>
              </p:cNvSpPr>
              <p:nvPr/>
            </p:nvSpPr>
            <p:spPr bwMode="auto">
              <a:xfrm>
                <a:off x="2405" y="21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3" name="Freeform 1513"/>
              <p:cNvSpPr>
                <a:spLocks/>
              </p:cNvSpPr>
              <p:nvPr/>
            </p:nvSpPr>
            <p:spPr bwMode="auto">
              <a:xfrm>
                <a:off x="2351" y="207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4" name="Line 1514"/>
              <p:cNvSpPr>
                <a:spLocks noChangeShapeType="1"/>
              </p:cNvSpPr>
              <p:nvPr/>
            </p:nvSpPr>
            <p:spPr bwMode="auto">
              <a:xfrm>
                <a:off x="2594" y="17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5" name="Freeform 1515"/>
              <p:cNvSpPr>
                <a:spLocks/>
              </p:cNvSpPr>
              <p:nvPr/>
            </p:nvSpPr>
            <p:spPr bwMode="auto">
              <a:xfrm>
                <a:off x="2540" y="174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6" name="Line 1516"/>
              <p:cNvSpPr>
                <a:spLocks noChangeShapeType="1"/>
              </p:cNvSpPr>
              <p:nvPr/>
            </p:nvSpPr>
            <p:spPr bwMode="auto">
              <a:xfrm>
                <a:off x="2418" y="192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7" name="Freeform 1517"/>
              <p:cNvSpPr>
                <a:spLocks/>
              </p:cNvSpPr>
              <p:nvPr/>
            </p:nvSpPr>
            <p:spPr bwMode="auto">
              <a:xfrm>
                <a:off x="2364" y="190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5" y="18"/>
                    </a:lnTo>
                    <a:lnTo>
                      <a:pt x="183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7" y="253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5" y="253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8" name="Line 1518"/>
              <p:cNvSpPr>
                <a:spLocks noChangeShapeType="1"/>
              </p:cNvSpPr>
              <p:nvPr/>
            </p:nvSpPr>
            <p:spPr bwMode="auto">
              <a:xfrm>
                <a:off x="2192" y="19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19" name="Freeform 1519"/>
              <p:cNvSpPr>
                <a:spLocks/>
              </p:cNvSpPr>
              <p:nvPr/>
            </p:nvSpPr>
            <p:spPr bwMode="auto">
              <a:xfrm>
                <a:off x="2138" y="1955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3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4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0" name="Line 1520"/>
              <p:cNvSpPr>
                <a:spLocks noChangeShapeType="1"/>
              </p:cNvSpPr>
              <p:nvPr/>
            </p:nvSpPr>
            <p:spPr bwMode="auto">
              <a:xfrm>
                <a:off x="2673" y="16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1" name="Freeform 1521"/>
              <p:cNvSpPr>
                <a:spLocks/>
              </p:cNvSpPr>
              <p:nvPr/>
            </p:nvSpPr>
            <p:spPr bwMode="auto">
              <a:xfrm>
                <a:off x="2619" y="1573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2" name="Line 1522"/>
              <p:cNvSpPr>
                <a:spLocks noChangeShapeType="1"/>
              </p:cNvSpPr>
              <p:nvPr/>
            </p:nvSpPr>
            <p:spPr bwMode="auto">
              <a:xfrm>
                <a:off x="2295" y="21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3" name="Freeform 1523"/>
              <p:cNvSpPr>
                <a:spLocks/>
              </p:cNvSpPr>
              <p:nvPr/>
            </p:nvSpPr>
            <p:spPr bwMode="auto">
              <a:xfrm>
                <a:off x="2241" y="217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4" name="Line 1524"/>
              <p:cNvSpPr>
                <a:spLocks noChangeShapeType="1"/>
              </p:cNvSpPr>
              <p:nvPr/>
            </p:nvSpPr>
            <p:spPr bwMode="auto">
              <a:xfrm>
                <a:off x="2217" y="19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5" name="Freeform 1525"/>
              <p:cNvSpPr>
                <a:spLocks/>
              </p:cNvSpPr>
              <p:nvPr/>
            </p:nvSpPr>
            <p:spPr bwMode="auto">
              <a:xfrm>
                <a:off x="2163" y="1924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60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58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8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6" name="Line 1526"/>
              <p:cNvSpPr>
                <a:spLocks noChangeShapeType="1"/>
              </p:cNvSpPr>
              <p:nvPr/>
            </p:nvSpPr>
            <p:spPr bwMode="auto">
              <a:xfrm>
                <a:off x="2260" y="18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7" name="Freeform 1527"/>
              <p:cNvSpPr>
                <a:spLocks/>
              </p:cNvSpPr>
              <p:nvPr/>
            </p:nvSpPr>
            <p:spPr bwMode="auto">
              <a:xfrm>
                <a:off x="2206" y="1835"/>
                <a:ext cx="54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7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7" y="0"/>
                    </a:lnTo>
                    <a:lnTo>
                      <a:pt x="112" y="4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7"/>
                    </a:lnTo>
                    <a:lnTo>
                      <a:pt x="4" y="161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7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9" y="161"/>
                    </a:lnTo>
                    <a:lnTo>
                      <a:pt x="272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8" name="Line 1528"/>
              <p:cNvSpPr>
                <a:spLocks noChangeShapeType="1"/>
              </p:cNvSpPr>
              <p:nvPr/>
            </p:nvSpPr>
            <p:spPr bwMode="auto">
              <a:xfrm>
                <a:off x="2380" y="213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29" name="Freeform 1529"/>
              <p:cNvSpPr>
                <a:spLocks/>
              </p:cNvSpPr>
              <p:nvPr/>
            </p:nvSpPr>
            <p:spPr bwMode="auto">
              <a:xfrm>
                <a:off x="2326" y="211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3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0" name="Line 1530"/>
              <p:cNvSpPr>
                <a:spLocks noChangeShapeType="1"/>
              </p:cNvSpPr>
              <p:nvPr/>
            </p:nvSpPr>
            <p:spPr bwMode="auto">
              <a:xfrm>
                <a:off x="2384" y="20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1" name="Freeform 1531"/>
              <p:cNvSpPr>
                <a:spLocks/>
              </p:cNvSpPr>
              <p:nvPr/>
            </p:nvSpPr>
            <p:spPr bwMode="auto">
              <a:xfrm>
                <a:off x="2330" y="2072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1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4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71"/>
                    </a:lnTo>
                    <a:lnTo>
                      <a:pt x="135" y="272"/>
                    </a:lnTo>
                    <a:lnTo>
                      <a:pt x="158" y="271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2" name="Line 1532"/>
              <p:cNvSpPr>
                <a:spLocks noChangeShapeType="1"/>
              </p:cNvSpPr>
              <p:nvPr/>
            </p:nvSpPr>
            <p:spPr bwMode="auto">
              <a:xfrm>
                <a:off x="2363" y="20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3" name="Line 1533"/>
              <p:cNvSpPr>
                <a:spLocks noChangeShapeType="1"/>
              </p:cNvSpPr>
              <p:nvPr/>
            </p:nvSpPr>
            <p:spPr bwMode="auto">
              <a:xfrm>
                <a:off x="2320" y="173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4" name="Freeform 1534"/>
              <p:cNvSpPr>
                <a:spLocks/>
              </p:cNvSpPr>
              <p:nvPr/>
            </p:nvSpPr>
            <p:spPr bwMode="auto">
              <a:xfrm>
                <a:off x="2266" y="1711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3" y="16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6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5" name="Line 1535"/>
              <p:cNvSpPr>
                <a:spLocks noChangeShapeType="1"/>
              </p:cNvSpPr>
              <p:nvPr/>
            </p:nvSpPr>
            <p:spPr bwMode="auto">
              <a:xfrm>
                <a:off x="2439" y="181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6" name="Freeform 1536"/>
              <p:cNvSpPr>
                <a:spLocks/>
              </p:cNvSpPr>
              <p:nvPr/>
            </p:nvSpPr>
            <p:spPr bwMode="auto">
              <a:xfrm>
                <a:off x="2385" y="1790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60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7" name="Line 1537"/>
              <p:cNvSpPr>
                <a:spLocks noChangeShapeType="1"/>
              </p:cNvSpPr>
              <p:nvPr/>
            </p:nvSpPr>
            <p:spPr bwMode="auto">
              <a:xfrm>
                <a:off x="2192" y="22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8" name="Freeform 1538"/>
              <p:cNvSpPr>
                <a:spLocks/>
              </p:cNvSpPr>
              <p:nvPr/>
            </p:nvSpPr>
            <p:spPr bwMode="auto">
              <a:xfrm>
                <a:off x="2138" y="2250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8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39" name="Line 1539"/>
              <p:cNvSpPr>
                <a:spLocks noChangeShapeType="1"/>
              </p:cNvSpPr>
              <p:nvPr/>
            </p:nvSpPr>
            <p:spPr bwMode="auto">
              <a:xfrm>
                <a:off x="2355" y="20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0" name="Freeform 1540"/>
              <p:cNvSpPr>
                <a:spLocks/>
              </p:cNvSpPr>
              <p:nvPr/>
            </p:nvSpPr>
            <p:spPr bwMode="auto">
              <a:xfrm>
                <a:off x="2301" y="2065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1" name="Line 1541"/>
              <p:cNvSpPr>
                <a:spLocks noChangeShapeType="1"/>
              </p:cNvSpPr>
              <p:nvPr/>
            </p:nvSpPr>
            <p:spPr bwMode="auto">
              <a:xfrm>
                <a:off x="2380" y="20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2" name="Line 1542"/>
              <p:cNvSpPr>
                <a:spLocks noChangeShapeType="1"/>
              </p:cNvSpPr>
              <p:nvPr/>
            </p:nvSpPr>
            <p:spPr bwMode="auto">
              <a:xfrm>
                <a:off x="2524" y="18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3" name="Freeform 1543"/>
              <p:cNvSpPr>
                <a:spLocks/>
              </p:cNvSpPr>
              <p:nvPr/>
            </p:nvSpPr>
            <p:spPr bwMode="auto">
              <a:xfrm>
                <a:off x="2469" y="1856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4" name="Line 1544"/>
              <p:cNvSpPr>
                <a:spLocks noChangeShapeType="1"/>
              </p:cNvSpPr>
              <p:nvPr/>
            </p:nvSpPr>
            <p:spPr bwMode="auto">
              <a:xfrm>
                <a:off x="2279" y="19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5" name="Freeform 1545"/>
              <p:cNvSpPr>
                <a:spLocks/>
              </p:cNvSpPr>
              <p:nvPr/>
            </p:nvSpPr>
            <p:spPr bwMode="auto">
              <a:xfrm>
                <a:off x="2225" y="1910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6" name="Line 1546"/>
              <p:cNvSpPr>
                <a:spLocks noChangeShapeType="1"/>
              </p:cNvSpPr>
              <p:nvPr/>
            </p:nvSpPr>
            <p:spPr bwMode="auto">
              <a:xfrm>
                <a:off x="2371" y="19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7" name="Line 1547"/>
              <p:cNvSpPr>
                <a:spLocks noChangeShapeType="1"/>
              </p:cNvSpPr>
              <p:nvPr/>
            </p:nvSpPr>
            <p:spPr bwMode="auto">
              <a:xfrm>
                <a:off x="2499" y="18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8" name="Freeform 1548"/>
              <p:cNvSpPr>
                <a:spLocks/>
              </p:cNvSpPr>
              <p:nvPr/>
            </p:nvSpPr>
            <p:spPr bwMode="auto">
              <a:xfrm>
                <a:off x="2445" y="1869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1"/>
                    </a:lnTo>
                    <a:lnTo>
                      <a:pt x="90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4" y="251"/>
                    </a:lnTo>
                    <a:lnTo>
                      <a:pt x="223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49" name="Line 1549"/>
              <p:cNvSpPr>
                <a:spLocks noChangeShapeType="1"/>
              </p:cNvSpPr>
              <p:nvPr/>
            </p:nvSpPr>
            <p:spPr bwMode="auto">
              <a:xfrm>
                <a:off x="2379" y="19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0" name="Line 1550"/>
              <p:cNvSpPr>
                <a:spLocks noChangeShapeType="1"/>
              </p:cNvSpPr>
              <p:nvPr/>
            </p:nvSpPr>
            <p:spPr bwMode="auto">
              <a:xfrm>
                <a:off x="2051" y="222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1" name="Freeform 1551"/>
              <p:cNvSpPr>
                <a:spLocks/>
              </p:cNvSpPr>
              <p:nvPr/>
            </p:nvSpPr>
            <p:spPr bwMode="auto">
              <a:xfrm>
                <a:off x="1996" y="2199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2" name="Line 1552"/>
              <p:cNvSpPr>
                <a:spLocks noChangeShapeType="1"/>
              </p:cNvSpPr>
              <p:nvPr/>
            </p:nvSpPr>
            <p:spPr bwMode="auto">
              <a:xfrm>
                <a:off x="2338" y="17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3" name="Freeform 1553"/>
              <p:cNvSpPr>
                <a:spLocks/>
              </p:cNvSpPr>
              <p:nvPr/>
            </p:nvSpPr>
            <p:spPr bwMode="auto">
              <a:xfrm>
                <a:off x="2284" y="170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4" name="Line 1554"/>
              <p:cNvSpPr>
                <a:spLocks noChangeShapeType="1"/>
              </p:cNvSpPr>
              <p:nvPr/>
            </p:nvSpPr>
            <p:spPr bwMode="auto">
              <a:xfrm>
                <a:off x="2442" y="192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5" name="Freeform 1555"/>
              <p:cNvSpPr>
                <a:spLocks/>
              </p:cNvSpPr>
              <p:nvPr/>
            </p:nvSpPr>
            <p:spPr bwMode="auto">
              <a:xfrm>
                <a:off x="2388" y="190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6" name="Line 1556"/>
              <p:cNvSpPr>
                <a:spLocks noChangeShapeType="1"/>
              </p:cNvSpPr>
              <p:nvPr/>
            </p:nvSpPr>
            <p:spPr bwMode="auto">
              <a:xfrm>
                <a:off x="2354" y="211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7" name="Freeform 1557"/>
              <p:cNvSpPr>
                <a:spLocks/>
              </p:cNvSpPr>
              <p:nvPr/>
            </p:nvSpPr>
            <p:spPr bwMode="auto">
              <a:xfrm>
                <a:off x="2300" y="2092"/>
                <a:ext cx="54" cy="53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91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91" y="262"/>
                    </a:lnTo>
                    <a:lnTo>
                      <a:pt x="111" y="268"/>
                    </a:lnTo>
                    <a:lnTo>
                      <a:pt x="136" y="269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8" name="Line 1558"/>
              <p:cNvSpPr>
                <a:spLocks noChangeShapeType="1"/>
              </p:cNvSpPr>
              <p:nvPr/>
            </p:nvSpPr>
            <p:spPr bwMode="auto">
              <a:xfrm>
                <a:off x="2379" y="19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59" name="Line 1559"/>
              <p:cNvSpPr>
                <a:spLocks noChangeShapeType="1"/>
              </p:cNvSpPr>
              <p:nvPr/>
            </p:nvSpPr>
            <p:spPr bwMode="auto">
              <a:xfrm>
                <a:off x="2587" y="19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0" name="Freeform 1560"/>
              <p:cNvSpPr>
                <a:spLocks/>
              </p:cNvSpPr>
              <p:nvPr/>
            </p:nvSpPr>
            <p:spPr bwMode="auto">
              <a:xfrm>
                <a:off x="2532" y="1964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1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1" y="9"/>
                    </a:lnTo>
                    <a:lnTo>
                      <a:pt x="69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1" y="263"/>
                    </a:lnTo>
                    <a:lnTo>
                      <a:pt x="113" y="269"/>
                    </a:lnTo>
                    <a:lnTo>
                      <a:pt x="137" y="271"/>
                    </a:lnTo>
                    <a:lnTo>
                      <a:pt x="161" y="269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1" name="Line 1561"/>
              <p:cNvSpPr>
                <a:spLocks noChangeShapeType="1"/>
              </p:cNvSpPr>
              <p:nvPr/>
            </p:nvSpPr>
            <p:spPr bwMode="auto">
              <a:xfrm>
                <a:off x="2518" y="185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2" name="Freeform 1562"/>
              <p:cNvSpPr>
                <a:spLocks/>
              </p:cNvSpPr>
              <p:nvPr/>
            </p:nvSpPr>
            <p:spPr bwMode="auto">
              <a:xfrm>
                <a:off x="2464" y="1831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3" name="Line 1563"/>
              <p:cNvSpPr>
                <a:spLocks noChangeShapeType="1"/>
              </p:cNvSpPr>
              <p:nvPr/>
            </p:nvSpPr>
            <p:spPr bwMode="auto">
              <a:xfrm>
                <a:off x="2410" y="193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4" name="Line 1564"/>
              <p:cNvSpPr>
                <a:spLocks noChangeShapeType="1"/>
              </p:cNvSpPr>
              <p:nvPr/>
            </p:nvSpPr>
            <p:spPr bwMode="auto">
              <a:xfrm>
                <a:off x="2282" y="17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5" name="Freeform 1565"/>
              <p:cNvSpPr>
                <a:spLocks/>
              </p:cNvSpPr>
              <p:nvPr/>
            </p:nvSpPr>
            <p:spPr bwMode="auto">
              <a:xfrm>
                <a:off x="2228" y="1757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3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2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6" name="Line 1566"/>
              <p:cNvSpPr>
                <a:spLocks noChangeShapeType="1"/>
              </p:cNvSpPr>
              <p:nvPr/>
            </p:nvSpPr>
            <p:spPr bwMode="auto">
              <a:xfrm>
                <a:off x="2502" y="168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7" name="Freeform 1567"/>
              <p:cNvSpPr>
                <a:spLocks/>
              </p:cNvSpPr>
              <p:nvPr/>
            </p:nvSpPr>
            <p:spPr bwMode="auto">
              <a:xfrm>
                <a:off x="2448" y="1656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8" name="Line 1568"/>
              <p:cNvSpPr>
                <a:spLocks noChangeShapeType="1"/>
              </p:cNvSpPr>
              <p:nvPr/>
            </p:nvSpPr>
            <p:spPr bwMode="auto">
              <a:xfrm>
                <a:off x="2470" y="19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69" name="Freeform 1569"/>
              <p:cNvSpPr>
                <a:spLocks/>
              </p:cNvSpPr>
              <p:nvPr/>
            </p:nvSpPr>
            <p:spPr bwMode="auto">
              <a:xfrm>
                <a:off x="2416" y="1963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0" name="Line 1570"/>
              <p:cNvSpPr>
                <a:spLocks noChangeShapeType="1"/>
              </p:cNvSpPr>
              <p:nvPr/>
            </p:nvSpPr>
            <p:spPr bwMode="auto">
              <a:xfrm>
                <a:off x="2297" y="202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1" name="Line 1571"/>
              <p:cNvSpPr>
                <a:spLocks noChangeShapeType="1"/>
              </p:cNvSpPr>
              <p:nvPr/>
            </p:nvSpPr>
            <p:spPr bwMode="auto">
              <a:xfrm>
                <a:off x="2540" y="184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2" name="Freeform 1572"/>
              <p:cNvSpPr>
                <a:spLocks/>
              </p:cNvSpPr>
              <p:nvPr/>
            </p:nvSpPr>
            <p:spPr bwMode="auto">
              <a:xfrm>
                <a:off x="2486" y="181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3" name="Line 1573"/>
              <p:cNvSpPr>
                <a:spLocks noChangeShapeType="1"/>
              </p:cNvSpPr>
              <p:nvPr/>
            </p:nvSpPr>
            <p:spPr bwMode="auto">
              <a:xfrm>
                <a:off x="2125" y="21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4" name="Freeform 1574"/>
              <p:cNvSpPr>
                <a:spLocks/>
              </p:cNvSpPr>
              <p:nvPr/>
            </p:nvSpPr>
            <p:spPr bwMode="auto">
              <a:xfrm>
                <a:off x="2071" y="2127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9" y="111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90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5" name="Line 1575"/>
              <p:cNvSpPr>
                <a:spLocks noChangeShapeType="1"/>
              </p:cNvSpPr>
              <p:nvPr/>
            </p:nvSpPr>
            <p:spPr bwMode="auto">
              <a:xfrm>
                <a:off x="2481" y="20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6" name="Line 1576"/>
              <p:cNvSpPr>
                <a:spLocks noChangeShapeType="1"/>
              </p:cNvSpPr>
              <p:nvPr/>
            </p:nvSpPr>
            <p:spPr bwMode="auto">
              <a:xfrm>
                <a:off x="2527" y="18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7" name="Freeform 1577"/>
              <p:cNvSpPr>
                <a:spLocks/>
              </p:cNvSpPr>
              <p:nvPr/>
            </p:nvSpPr>
            <p:spPr bwMode="auto">
              <a:xfrm>
                <a:off x="2474" y="1847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7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7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8" name="Line 1578"/>
              <p:cNvSpPr>
                <a:spLocks noChangeShapeType="1"/>
              </p:cNvSpPr>
              <p:nvPr/>
            </p:nvSpPr>
            <p:spPr bwMode="auto">
              <a:xfrm>
                <a:off x="2255" y="11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79" name="Freeform 1579"/>
              <p:cNvSpPr>
                <a:spLocks/>
              </p:cNvSpPr>
              <p:nvPr/>
            </p:nvSpPr>
            <p:spPr bwMode="auto">
              <a:xfrm>
                <a:off x="2201" y="107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0" name="Line 1580"/>
              <p:cNvSpPr>
                <a:spLocks noChangeShapeType="1"/>
              </p:cNvSpPr>
              <p:nvPr/>
            </p:nvSpPr>
            <p:spPr bwMode="auto">
              <a:xfrm>
                <a:off x="2403" y="19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1" name="Line 1581"/>
              <p:cNvSpPr>
                <a:spLocks noChangeShapeType="1"/>
              </p:cNvSpPr>
              <p:nvPr/>
            </p:nvSpPr>
            <p:spPr bwMode="auto">
              <a:xfrm>
                <a:off x="2297" y="24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2" name="Freeform 1582"/>
              <p:cNvSpPr>
                <a:spLocks/>
              </p:cNvSpPr>
              <p:nvPr/>
            </p:nvSpPr>
            <p:spPr bwMode="auto">
              <a:xfrm>
                <a:off x="2243" y="2427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3" name="Line 1583"/>
              <p:cNvSpPr>
                <a:spLocks noChangeShapeType="1"/>
              </p:cNvSpPr>
              <p:nvPr/>
            </p:nvSpPr>
            <p:spPr bwMode="auto">
              <a:xfrm>
                <a:off x="2135" y="241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4" name="Freeform 1584"/>
              <p:cNvSpPr>
                <a:spLocks/>
              </p:cNvSpPr>
              <p:nvPr/>
            </p:nvSpPr>
            <p:spPr bwMode="auto">
              <a:xfrm>
                <a:off x="2081" y="2387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7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7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5" name="Line 1585"/>
              <p:cNvSpPr>
                <a:spLocks noChangeShapeType="1"/>
              </p:cNvSpPr>
              <p:nvPr/>
            </p:nvSpPr>
            <p:spPr bwMode="auto">
              <a:xfrm>
                <a:off x="2210" y="23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6" name="Freeform 1586"/>
              <p:cNvSpPr>
                <a:spLocks/>
              </p:cNvSpPr>
              <p:nvPr/>
            </p:nvSpPr>
            <p:spPr bwMode="auto">
              <a:xfrm>
                <a:off x="2156" y="237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1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7" name="Line 1587"/>
              <p:cNvSpPr>
                <a:spLocks noChangeShapeType="1"/>
              </p:cNvSpPr>
              <p:nvPr/>
            </p:nvSpPr>
            <p:spPr bwMode="auto">
              <a:xfrm>
                <a:off x="2295" y="21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8" name="Freeform 1588"/>
              <p:cNvSpPr>
                <a:spLocks/>
              </p:cNvSpPr>
              <p:nvPr/>
            </p:nvSpPr>
            <p:spPr bwMode="auto">
              <a:xfrm>
                <a:off x="2241" y="207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89" name="Line 1589"/>
              <p:cNvSpPr>
                <a:spLocks noChangeShapeType="1"/>
              </p:cNvSpPr>
              <p:nvPr/>
            </p:nvSpPr>
            <p:spPr bwMode="auto">
              <a:xfrm>
                <a:off x="2537" y="22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0" name="Freeform 1590"/>
              <p:cNvSpPr>
                <a:spLocks/>
              </p:cNvSpPr>
              <p:nvPr/>
            </p:nvSpPr>
            <p:spPr bwMode="auto">
              <a:xfrm>
                <a:off x="2483" y="220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0"/>
                    </a:lnTo>
                    <a:lnTo>
                      <a:pt x="264" y="87"/>
                    </a:lnTo>
                    <a:lnTo>
                      <a:pt x="253" y="65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3" y="6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6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8" y="65"/>
                    </a:lnTo>
                    <a:lnTo>
                      <a:pt x="9" y="87"/>
                    </a:lnTo>
                    <a:lnTo>
                      <a:pt x="3" y="110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1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1" name="Line 1591"/>
              <p:cNvSpPr>
                <a:spLocks noChangeShapeType="1"/>
              </p:cNvSpPr>
              <p:nvPr/>
            </p:nvSpPr>
            <p:spPr bwMode="auto">
              <a:xfrm>
                <a:off x="1880" y="20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2" name="Freeform 1592"/>
              <p:cNvSpPr>
                <a:spLocks/>
              </p:cNvSpPr>
              <p:nvPr/>
            </p:nvSpPr>
            <p:spPr bwMode="auto">
              <a:xfrm>
                <a:off x="1826" y="2064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3" name="Line 1593"/>
              <p:cNvSpPr>
                <a:spLocks noChangeShapeType="1"/>
              </p:cNvSpPr>
              <p:nvPr/>
            </p:nvSpPr>
            <p:spPr bwMode="auto">
              <a:xfrm>
                <a:off x="2172" y="159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4" name="Freeform 1594"/>
              <p:cNvSpPr>
                <a:spLocks/>
              </p:cNvSpPr>
              <p:nvPr/>
            </p:nvSpPr>
            <p:spPr bwMode="auto">
              <a:xfrm>
                <a:off x="2118" y="156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0"/>
                    </a:lnTo>
                    <a:lnTo>
                      <a:pt x="264" y="87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8" y="68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5" name="Line 1595"/>
              <p:cNvSpPr>
                <a:spLocks noChangeShapeType="1"/>
              </p:cNvSpPr>
              <p:nvPr/>
            </p:nvSpPr>
            <p:spPr bwMode="auto">
              <a:xfrm>
                <a:off x="2663" y="171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6" name="Freeform 1596"/>
              <p:cNvSpPr>
                <a:spLocks/>
              </p:cNvSpPr>
              <p:nvPr/>
            </p:nvSpPr>
            <p:spPr bwMode="auto">
              <a:xfrm>
                <a:off x="2609" y="168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7" name="Line 1597"/>
              <p:cNvSpPr>
                <a:spLocks noChangeShapeType="1"/>
              </p:cNvSpPr>
              <p:nvPr/>
            </p:nvSpPr>
            <p:spPr bwMode="auto">
              <a:xfrm>
                <a:off x="2384" y="22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8" name="Freeform 1598"/>
              <p:cNvSpPr>
                <a:spLocks/>
              </p:cNvSpPr>
              <p:nvPr/>
            </p:nvSpPr>
            <p:spPr bwMode="auto">
              <a:xfrm>
                <a:off x="2330" y="222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3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099" name="Line 1599"/>
              <p:cNvSpPr>
                <a:spLocks noChangeShapeType="1"/>
              </p:cNvSpPr>
              <p:nvPr/>
            </p:nvSpPr>
            <p:spPr bwMode="auto">
              <a:xfrm>
                <a:off x="2568" y="22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0" name="Freeform 1600"/>
              <p:cNvSpPr>
                <a:spLocks/>
              </p:cNvSpPr>
              <p:nvPr/>
            </p:nvSpPr>
            <p:spPr bwMode="auto">
              <a:xfrm>
                <a:off x="2514" y="223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7" y="48"/>
                    </a:lnTo>
                    <a:lnTo>
                      <a:pt x="222" y="33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7" y="223"/>
                    </a:lnTo>
                    <a:lnTo>
                      <a:pt x="253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1" name="Line 1601"/>
              <p:cNvSpPr>
                <a:spLocks noChangeShapeType="1"/>
              </p:cNvSpPr>
              <p:nvPr/>
            </p:nvSpPr>
            <p:spPr bwMode="auto">
              <a:xfrm>
                <a:off x="2413" y="23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2" name="Freeform 1602"/>
              <p:cNvSpPr>
                <a:spLocks/>
              </p:cNvSpPr>
              <p:nvPr/>
            </p:nvSpPr>
            <p:spPr bwMode="auto">
              <a:xfrm>
                <a:off x="2358" y="2358"/>
                <a:ext cx="55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8" y="269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3" name="Line 1603"/>
              <p:cNvSpPr>
                <a:spLocks noChangeShapeType="1"/>
              </p:cNvSpPr>
              <p:nvPr/>
            </p:nvSpPr>
            <p:spPr bwMode="auto">
              <a:xfrm>
                <a:off x="3235" y="32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4" name="Freeform 1604"/>
              <p:cNvSpPr>
                <a:spLocks/>
              </p:cNvSpPr>
              <p:nvPr/>
            </p:nvSpPr>
            <p:spPr bwMode="auto">
              <a:xfrm>
                <a:off x="3181" y="326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60" y="270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5" name="Line 1605"/>
              <p:cNvSpPr>
                <a:spLocks noChangeShapeType="1"/>
              </p:cNvSpPr>
              <p:nvPr/>
            </p:nvSpPr>
            <p:spPr bwMode="auto">
              <a:xfrm>
                <a:off x="3433" y="26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6" name="Freeform 1606"/>
              <p:cNvSpPr>
                <a:spLocks/>
              </p:cNvSpPr>
              <p:nvPr/>
            </p:nvSpPr>
            <p:spPr bwMode="auto">
              <a:xfrm>
                <a:off x="3379" y="2638"/>
                <a:ext cx="54" cy="54"/>
              </a:xfrm>
              <a:custGeom>
                <a:avLst/>
                <a:gdLst>
                  <a:gd name="T0" fmla="*/ 0 w 269"/>
                  <a:gd name="T1" fmla="*/ 0 h 269"/>
                  <a:gd name="T2" fmla="*/ 0 w 269"/>
                  <a:gd name="T3" fmla="*/ 0 h 269"/>
                  <a:gd name="T4" fmla="*/ 0 w 269"/>
                  <a:gd name="T5" fmla="*/ 0 h 269"/>
                  <a:gd name="T6" fmla="*/ 0 w 269"/>
                  <a:gd name="T7" fmla="*/ 0 h 269"/>
                  <a:gd name="T8" fmla="*/ 0 w 269"/>
                  <a:gd name="T9" fmla="*/ 0 h 269"/>
                  <a:gd name="T10" fmla="*/ 0 w 269"/>
                  <a:gd name="T11" fmla="*/ 0 h 269"/>
                  <a:gd name="T12" fmla="*/ 0 w 269"/>
                  <a:gd name="T13" fmla="*/ 0 h 269"/>
                  <a:gd name="T14" fmla="*/ 0 w 269"/>
                  <a:gd name="T15" fmla="*/ 0 h 269"/>
                  <a:gd name="T16" fmla="*/ 0 w 269"/>
                  <a:gd name="T17" fmla="*/ 0 h 269"/>
                  <a:gd name="T18" fmla="*/ 0 w 269"/>
                  <a:gd name="T19" fmla="*/ 0 h 269"/>
                  <a:gd name="T20" fmla="*/ 0 w 269"/>
                  <a:gd name="T21" fmla="*/ 0 h 269"/>
                  <a:gd name="T22" fmla="*/ 0 w 269"/>
                  <a:gd name="T23" fmla="*/ 0 h 269"/>
                  <a:gd name="T24" fmla="*/ 0 w 269"/>
                  <a:gd name="T25" fmla="*/ 0 h 269"/>
                  <a:gd name="T26" fmla="*/ 0 w 269"/>
                  <a:gd name="T27" fmla="*/ 0 h 269"/>
                  <a:gd name="T28" fmla="*/ 0 w 269"/>
                  <a:gd name="T29" fmla="*/ 0 h 269"/>
                  <a:gd name="T30" fmla="*/ 0 w 269"/>
                  <a:gd name="T31" fmla="*/ 0 h 269"/>
                  <a:gd name="T32" fmla="*/ 0 w 269"/>
                  <a:gd name="T33" fmla="*/ 0 h 269"/>
                  <a:gd name="T34" fmla="*/ 0 w 269"/>
                  <a:gd name="T35" fmla="*/ 0 h 269"/>
                  <a:gd name="T36" fmla="*/ 0 w 269"/>
                  <a:gd name="T37" fmla="*/ 0 h 269"/>
                  <a:gd name="T38" fmla="*/ 0 w 269"/>
                  <a:gd name="T39" fmla="*/ 0 h 269"/>
                  <a:gd name="T40" fmla="*/ 0 w 269"/>
                  <a:gd name="T41" fmla="*/ 0 h 269"/>
                  <a:gd name="T42" fmla="*/ 0 w 269"/>
                  <a:gd name="T43" fmla="*/ 0 h 269"/>
                  <a:gd name="T44" fmla="*/ 0 w 269"/>
                  <a:gd name="T45" fmla="*/ 0 h 269"/>
                  <a:gd name="T46" fmla="*/ 0 w 269"/>
                  <a:gd name="T47" fmla="*/ 0 h 269"/>
                  <a:gd name="T48" fmla="*/ 0 w 269"/>
                  <a:gd name="T49" fmla="*/ 0 h 269"/>
                  <a:gd name="T50" fmla="*/ 0 w 269"/>
                  <a:gd name="T51" fmla="*/ 0 h 269"/>
                  <a:gd name="T52" fmla="*/ 0 w 269"/>
                  <a:gd name="T53" fmla="*/ 0 h 269"/>
                  <a:gd name="T54" fmla="*/ 0 w 269"/>
                  <a:gd name="T55" fmla="*/ 0 h 269"/>
                  <a:gd name="T56" fmla="*/ 0 w 269"/>
                  <a:gd name="T57" fmla="*/ 0 h 269"/>
                  <a:gd name="T58" fmla="*/ 0 w 269"/>
                  <a:gd name="T59" fmla="*/ 0 h 269"/>
                  <a:gd name="T60" fmla="*/ 0 w 269"/>
                  <a:gd name="T61" fmla="*/ 0 h 269"/>
                  <a:gd name="T62" fmla="*/ 0 w 269"/>
                  <a:gd name="T63" fmla="*/ 0 h 269"/>
                  <a:gd name="T64" fmla="*/ 0 w 269"/>
                  <a:gd name="T65" fmla="*/ 0 h 269"/>
                  <a:gd name="T66" fmla="*/ 0 w 269"/>
                  <a:gd name="T67" fmla="*/ 0 h 269"/>
                  <a:gd name="T68" fmla="*/ 0 w 269"/>
                  <a:gd name="T69" fmla="*/ 0 h 269"/>
                  <a:gd name="T70" fmla="*/ 0 w 269"/>
                  <a:gd name="T71" fmla="*/ 0 h 269"/>
                  <a:gd name="T72" fmla="*/ 0 w 269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69"/>
                  <a:gd name="T113" fmla="*/ 269 w 269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69">
                    <a:moveTo>
                      <a:pt x="269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7" y="47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1" y="47"/>
                    </a:lnTo>
                    <a:lnTo>
                      <a:pt x="17" y="66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7" y="237"/>
                    </a:lnTo>
                    <a:lnTo>
                      <a:pt x="66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7" y="222"/>
                    </a:lnTo>
                    <a:lnTo>
                      <a:pt x="253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7" name="Line 1607"/>
              <p:cNvSpPr>
                <a:spLocks noChangeShapeType="1"/>
              </p:cNvSpPr>
              <p:nvPr/>
            </p:nvSpPr>
            <p:spPr bwMode="auto">
              <a:xfrm>
                <a:off x="3301" y="35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8" name="Freeform 1608"/>
              <p:cNvSpPr>
                <a:spLocks/>
              </p:cNvSpPr>
              <p:nvPr/>
            </p:nvSpPr>
            <p:spPr bwMode="auto">
              <a:xfrm>
                <a:off x="3247" y="350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3"/>
                    </a:lnTo>
                    <a:lnTo>
                      <a:pt x="263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1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3"/>
                    </a:lnTo>
                    <a:lnTo>
                      <a:pt x="33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1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09" name="Line 1609"/>
              <p:cNvSpPr>
                <a:spLocks noChangeShapeType="1"/>
              </p:cNvSpPr>
              <p:nvPr/>
            </p:nvSpPr>
            <p:spPr bwMode="auto">
              <a:xfrm>
                <a:off x="3647" y="33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0" name="Freeform 1610"/>
              <p:cNvSpPr>
                <a:spLocks/>
              </p:cNvSpPr>
              <p:nvPr/>
            </p:nvSpPr>
            <p:spPr bwMode="auto">
              <a:xfrm>
                <a:off x="3593" y="3314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7"/>
                    </a:lnTo>
                    <a:lnTo>
                      <a:pt x="2" y="110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1" name="Line 1611"/>
              <p:cNvSpPr>
                <a:spLocks noChangeShapeType="1"/>
              </p:cNvSpPr>
              <p:nvPr/>
            </p:nvSpPr>
            <p:spPr bwMode="auto">
              <a:xfrm>
                <a:off x="3281" y="27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2" name="Freeform 1612"/>
              <p:cNvSpPr>
                <a:spLocks/>
              </p:cNvSpPr>
              <p:nvPr/>
            </p:nvSpPr>
            <p:spPr bwMode="auto">
              <a:xfrm>
                <a:off x="3226" y="2749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1"/>
                    </a:lnTo>
                    <a:lnTo>
                      <a:pt x="204" y="251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3" name="Line 1613"/>
              <p:cNvSpPr>
                <a:spLocks noChangeShapeType="1"/>
              </p:cNvSpPr>
              <p:nvPr/>
            </p:nvSpPr>
            <p:spPr bwMode="auto">
              <a:xfrm>
                <a:off x="3333" y="352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4" name="Freeform 1614"/>
              <p:cNvSpPr>
                <a:spLocks/>
              </p:cNvSpPr>
              <p:nvPr/>
            </p:nvSpPr>
            <p:spPr bwMode="auto">
              <a:xfrm>
                <a:off x="3279" y="350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3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5" name="Line 1615"/>
              <p:cNvSpPr>
                <a:spLocks noChangeShapeType="1"/>
              </p:cNvSpPr>
              <p:nvPr/>
            </p:nvSpPr>
            <p:spPr bwMode="auto">
              <a:xfrm>
                <a:off x="3466" y="34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6" name="Freeform 1616"/>
              <p:cNvSpPr>
                <a:spLocks/>
              </p:cNvSpPr>
              <p:nvPr/>
            </p:nvSpPr>
            <p:spPr bwMode="auto">
              <a:xfrm>
                <a:off x="3412" y="3403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7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7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7" name="Line 1617"/>
              <p:cNvSpPr>
                <a:spLocks noChangeShapeType="1"/>
              </p:cNvSpPr>
              <p:nvPr/>
            </p:nvSpPr>
            <p:spPr bwMode="auto">
              <a:xfrm>
                <a:off x="3525" y="28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8" name="Freeform 1618"/>
              <p:cNvSpPr>
                <a:spLocks/>
              </p:cNvSpPr>
              <p:nvPr/>
            </p:nvSpPr>
            <p:spPr bwMode="auto">
              <a:xfrm>
                <a:off x="3471" y="284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6" y="183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19" name="Line 1619"/>
              <p:cNvSpPr>
                <a:spLocks noChangeShapeType="1"/>
              </p:cNvSpPr>
              <p:nvPr/>
            </p:nvSpPr>
            <p:spPr bwMode="auto">
              <a:xfrm>
                <a:off x="3348" y="368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0" name="Freeform 1620"/>
              <p:cNvSpPr>
                <a:spLocks/>
              </p:cNvSpPr>
              <p:nvPr/>
            </p:nvSpPr>
            <p:spPr bwMode="auto">
              <a:xfrm>
                <a:off x="3294" y="3655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1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90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1" name="Line 1621"/>
              <p:cNvSpPr>
                <a:spLocks noChangeShapeType="1"/>
              </p:cNvSpPr>
              <p:nvPr/>
            </p:nvSpPr>
            <p:spPr bwMode="auto">
              <a:xfrm>
                <a:off x="3406" y="33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2" name="Freeform 1622"/>
              <p:cNvSpPr>
                <a:spLocks/>
              </p:cNvSpPr>
              <p:nvPr/>
            </p:nvSpPr>
            <p:spPr bwMode="auto">
              <a:xfrm>
                <a:off x="3351" y="3323"/>
                <a:ext cx="55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3" name="Line 1623"/>
              <p:cNvSpPr>
                <a:spLocks noChangeShapeType="1"/>
              </p:cNvSpPr>
              <p:nvPr/>
            </p:nvSpPr>
            <p:spPr bwMode="auto">
              <a:xfrm>
                <a:off x="3365" y="32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4" name="Freeform 1624"/>
              <p:cNvSpPr>
                <a:spLocks/>
              </p:cNvSpPr>
              <p:nvPr/>
            </p:nvSpPr>
            <p:spPr bwMode="auto">
              <a:xfrm>
                <a:off x="3311" y="326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8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1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5" name="Line 1625"/>
              <p:cNvSpPr>
                <a:spLocks noChangeShapeType="1"/>
              </p:cNvSpPr>
              <p:nvPr/>
            </p:nvSpPr>
            <p:spPr bwMode="auto">
              <a:xfrm>
                <a:off x="3698" y="31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6" name="Freeform 1626"/>
              <p:cNvSpPr>
                <a:spLocks/>
              </p:cNvSpPr>
              <p:nvPr/>
            </p:nvSpPr>
            <p:spPr bwMode="auto">
              <a:xfrm>
                <a:off x="3644" y="3168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0"/>
                    </a:lnTo>
                    <a:lnTo>
                      <a:pt x="263" y="88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7" name="Line 1627"/>
              <p:cNvSpPr>
                <a:spLocks noChangeShapeType="1"/>
              </p:cNvSpPr>
              <p:nvPr/>
            </p:nvSpPr>
            <p:spPr bwMode="auto">
              <a:xfrm>
                <a:off x="3123" y="348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8" name="Freeform 1628"/>
              <p:cNvSpPr>
                <a:spLocks/>
              </p:cNvSpPr>
              <p:nvPr/>
            </p:nvSpPr>
            <p:spPr bwMode="auto">
              <a:xfrm>
                <a:off x="3069" y="3454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1"/>
                    </a:lnTo>
                    <a:lnTo>
                      <a:pt x="262" y="91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1" y="111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29" name="Line 1629"/>
              <p:cNvSpPr>
                <a:spLocks noChangeShapeType="1"/>
              </p:cNvSpPr>
              <p:nvPr/>
            </p:nvSpPr>
            <p:spPr bwMode="auto">
              <a:xfrm>
                <a:off x="3633" y="33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0" name="Freeform 1630"/>
              <p:cNvSpPr>
                <a:spLocks/>
              </p:cNvSpPr>
              <p:nvPr/>
            </p:nvSpPr>
            <p:spPr bwMode="auto">
              <a:xfrm>
                <a:off x="3579" y="3274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3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1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3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1" name="Line 1631"/>
              <p:cNvSpPr>
                <a:spLocks noChangeShapeType="1"/>
              </p:cNvSpPr>
              <p:nvPr/>
            </p:nvSpPr>
            <p:spPr bwMode="auto">
              <a:xfrm>
                <a:off x="3818" y="32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2" name="Freeform 1632"/>
              <p:cNvSpPr>
                <a:spLocks/>
              </p:cNvSpPr>
              <p:nvPr/>
            </p:nvSpPr>
            <p:spPr bwMode="auto">
              <a:xfrm>
                <a:off x="3764" y="3230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8" y="46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6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1"/>
                    </a:lnTo>
                    <a:lnTo>
                      <a:pt x="222" y="237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3" name="Line 1633"/>
              <p:cNvSpPr>
                <a:spLocks noChangeShapeType="1"/>
              </p:cNvSpPr>
              <p:nvPr/>
            </p:nvSpPr>
            <p:spPr bwMode="auto">
              <a:xfrm>
                <a:off x="3242" y="285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4" name="Freeform 1634"/>
              <p:cNvSpPr>
                <a:spLocks/>
              </p:cNvSpPr>
              <p:nvPr/>
            </p:nvSpPr>
            <p:spPr bwMode="auto">
              <a:xfrm>
                <a:off x="3188" y="282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2" y="7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7" y="17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1" y="221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5" name="Line 1635"/>
              <p:cNvSpPr>
                <a:spLocks noChangeShapeType="1"/>
              </p:cNvSpPr>
              <p:nvPr/>
            </p:nvSpPr>
            <p:spPr bwMode="auto">
              <a:xfrm>
                <a:off x="3278" y="282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6" name="Freeform 1636"/>
              <p:cNvSpPr>
                <a:spLocks/>
              </p:cNvSpPr>
              <p:nvPr/>
            </p:nvSpPr>
            <p:spPr bwMode="auto">
              <a:xfrm>
                <a:off x="3224" y="2794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7" name="Line 1637"/>
              <p:cNvSpPr>
                <a:spLocks noChangeShapeType="1"/>
              </p:cNvSpPr>
              <p:nvPr/>
            </p:nvSpPr>
            <p:spPr bwMode="auto">
              <a:xfrm>
                <a:off x="3104" y="366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8" name="Freeform 1638"/>
              <p:cNvSpPr>
                <a:spLocks/>
              </p:cNvSpPr>
              <p:nvPr/>
            </p:nvSpPr>
            <p:spPr bwMode="auto">
              <a:xfrm>
                <a:off x="3050" y="3637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9" y="113"/>
                    </a:lnTo>
                    <a:lnTo>
                      <a:pt x="263" y="89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1" y="3"/>
                    </a:lnTo>
                    <a:lnTo>
                      <a:pt x="137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9"/>
                    </a:lnTo>
                    <a:lnTo>
                      <a:pt x="9" y="89"/>
                    </a:lnTo>
                    <a:lnTo>
                      <a:pt x="4" y="113"/>
                    </a:lnTo>
                    <a:lnTo>
                      <a:pt x="0" y="136"/>
                    </a:lnTo>
                    <a:lnTo>
                      <a:pt x="4" y="160"/>
                    </a:lnTo>
                    <a:lnTo>
                      <a:pt x="9" y="183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9"/>
                    </a:lnTo>
                    <a:lnTo>
                      <a:pt x="137" y="271"/>
                    </a:lnTo>
                    <a:lnTo>
                      <a:pt x="161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9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39" name="Line 1639"/>
              <p:cNvSpPr>
                <a:spLocks noChangeShapeType="1"/>
              </p:cNvSpPr>
              <p:nvPr/>
            </p:nvSpPr>
            <p:spPr bwMode="auto">
              <a:xfrm>
                <a:off x="3466" y="25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0" name="Freeform 1640"/>
              <p:cNvSpPr>
                <a:spLocks/>
              </p:cNvSpPr>
              <p:nvPr/>
            </p:nvSpPr>
            <p:spPr bwMode="auto">
              <a:xfrm>
                <a:off x="3412" y="2527"/>
                <a:ext cx="54" cy="54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91" y="8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60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1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1" name="Line 1641"/>
              <p:cNvSpPr>
                <a:spLocks noChangeShapeType="1"/>
              </p:cNvSpPr>
              <p:nvPr/>
            </p:nvSpPr>
            <p:spPr bwMode="auto">
              <a:xfrm>
                <a:off x="3294" y="33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2" name="Freeform 1642"/>
              <p:cNvSpPr>
                <a:spLocks/>
              </p:cNvSpPr>
              <p:nvPr/>
            </p:nvSpPr>
            <p:spPr bwMode="auto">
              <a:xfrm>
                <a:off x="3240" y="327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9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3" name="Line 1643"/>
              <p:cNvSpPr>
                <a:spLocks noChangeShapeType="1"/>
              </p:cNvSpPr>
              <p:nvPr/>
            </p:nvSpPr>
            <p:spPr bwMode="auto">
              <a:xfrm>
                <a:off x="3931" y="324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4" name="Freeform 1644"/>
              <p:cNvSpPr>
                <a:spLocks/>
              </p:cNvSpPr>
              <p:nvPr/>
            </p:nvSpPr>
            <p:spPr bwMode="auto">
              <a:xfrm>
                <a:off x="3877" y="321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5" name="Line 1645"/>
              <p:cNvSpPr>
                <a:spLocks noChangeShapeType="1"/>
              </p:cNvSpPr>
              <p:nvPr/>
            </p:nvSpPr>
            <p:spPr bwMode="auto">
              <a:xfrm>
                <a:off x="3468" y="28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6" name="Freeform 1646"/>
              <p:cNvSpPr>
                <a:spLocks/>
              </p:cNvSpPr>
              <p:nvPr/>
            </p:nvSpPr>
            <p:spPr bwMode="auto">
              <a:xfrm>
                <a:off x="3414" y="2779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8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1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7" name="Line 1647"/>
              <p:cNvSpPr>
                <a:spLocks noChangeShapeType="1"/>
              </p:cNvSpPr>
              <p:nvPr/>
            </p:nvSpPr>
            <p:spPr bwMode="auto">
              <a:xfrm>
                <a:off x="3187" y="30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8" name="Freeform 1648"/>
              <p:cNvSpPr>
                <a:spLocks/>
              </p:cNvSpPr>
              <p:nvPr/>
            </p:nvSpPr>
            <p:spPr bwMode="auto">
              <a:xfrm>
                <a:off x="3133" y="297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7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49" name="Line 1649"/>
              <p:cNvSpPr>
                <a:spLocks noChangeShapeType="1"/>
              </p:cNvSpPr>
              <p:nvPr/>
            </p:nvSpPr>
            <p:spPr bwMode="auto">
              <a:xfrm>
                <a:off x="3286" y="351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0" name="Freeform 1650"/>
              <p:cNvSpPr>
                <a:spLocks/>
              </p:cNvSpPr>
              <p:nvPr/>
            </p:nvSpPr>
            <p:spPr bwMode="auto">
              <a:xfrm>
                <a:off x="3232" y="349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0"/>
                    </a:lnTo>
                    <a:lnTo>
                      <a:pt x="261" y="87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7" y="87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1" name="Line 1651"/>
              <p:cNvSpPr>
                <a:spLocks noChangeShapeType="1"/>
              </p:cNvSpPr>
              <p:nvPr/>
            </p:nvSpPr>
            <p:spPr bwMode="auto">
              <a:xfrm>
                <a:off x="3454" y="301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2" name="Freeform 1652"/>
              <p:cNvSpPr>
                <a:spLocks/>
              </p:cNvSpPr>
              <p:nvPr/>
            </p:nvSpPr>
            <p:spPr bwMode="auto">
              <a:xfrm>
                <a:off x="3400" y="298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3" name="Line 1653"/>
              <p:cNvSpPr>
                <a:spLocks noChangeShapeType="1"/>
              </p:cNvSpPr>
              <p:nvPr/>
            </p:nvSpPr>
            <p:spPr bwMode="auto">
              <a:xfrm>
                <a:off x="3709" y="31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4" name="Freeform 1654"/>
              <p:cNvSpPr>
                <a:spLocks/>
              </p:cNvSpPr>
              <p:nvPr/>
            </p:nvSpPr>
            <p:spPr bwMode="auto">
              <a:xfrm>
                <a:off x="3655" y="3171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5" name="Line 1655"/>
              <p:cNvSpPr>
                <a:spLocks noChangeShapeType="1"/>
              </p:cNvSpPr>
              <p:nvPr/>
            </p:nvSpPr>
            <p:spPr bwMode="auto">
              <a:xfrm>
                <a:off x="3765" y="34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6" name="Freeform 1656"/>
              <p:cNvSpPr>
                <a:spLocks/>
              </p:cNvSpPr>
              <p:nvPr/>
            </p:nvSpPr>
            <p:spPr bwMode="auto">
              <a:xfrm>
                <a:off x="3711" y="344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69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7" name="Line 1657"/>
              <p:cNvSpPr>
                <a:spLocks noChangeShapeType="1"/>
              </p:cNvSpPr>
              <p:nvPr/>
            </p:nvSpPr>
            <p:spPr bwMode="auto">
              <a:xfrm>
                <a:off x="3636" y="28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8" name="Freeform 1658"/>
              <p:cNvSpPr>
                <a:spLocks/>
              </p:cNvSpPr>
              <p:nvPr/>
            </p:nvSpPr>
            <p:spPr bwMode="auto">
              <a:xfrm>
                <a:off x="3581" y="2835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9" y="19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2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9" y="253"/>
                    </a:lnTo>
                    <a:lnTo>
                      <a:pt x="90" y="264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1" y="269"/>
                    </a:lnTo>
                    <a:lnTo>
                      <a:pt x="183" y="264"/>
                    </a:lnTo>
                    <a:lnTo>
                      <a:pt x="204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59" name="Line 1659"/>
              <p:cNvSpPr>
                <a:spLocks noChangeShapeType="1"/>
              </p:cNvSpPr>
              <p:nvPr/>
            </p:nvSpPr>
            <p:spPr bwMode="auto">
              <a:xfrm>
                <a:off x="3177" y="30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0" name="Freeform 1660"/>
              <p:cNvSpPr>
                <a:spLocks/>
              </p:cNvSpPr>
              <p:nvPr/>
            </p:nvSpPr>
            <p:spPr bwMode="auto">
              <a:xfrm>
                <a:off x="3123" y="302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1" name="Line 1661"/>
              <p:cNvSpPr>
                <a:spLocks noChangeShapeType="1"/>
              </p:cNvSpPr>
              <p:nvPr/>
            </p:nvSpPr>
            <p:spPr bwMode="auto">
              <a:xfrm>
                <a:off x="3349" y="344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2" name="Freeform 1662"/>
              <p:cNvSpPr>
                <a:spLocks/>
              </p:cNvSpPr>
              <p:nvPr/>
            </p:nvSpPr>
            <p:spPr bwMode="auto">
              <a:xfrm>
                <a:off x="3295" y="341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3" y="17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7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3" name="Line 1663"/>
              <p:cNvSpPr>
                <a:spLocks noChangeShapeType="1"/>
              </p:cNvSpPr>
              <p:nvPr/>
            </p:nvSpPr>
            <p:spPr bwMode="auto">
              <a:xfrm>
                <a:off x="3088" y="32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4" name="Freeform 1664"/>
              <p:cNvSpPr>
                <a:spLocks/>
              </p:cNvSpPr>
              <p:nvPr/>
            </p:nvSpPr>
            <p:spPr bwMode="auto">
              <a:xfrm>
                <a:off x="3034" y="324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5" name="Line 1665"/>
              <p:cNvSpPr>
                <a:spLocks noChangeShapeType="1"/>
              </p:cNvSpPr>
              <p:nvPr/>
            </p:nvSpPr>
            <p:spPr bwMode="auto">
              <a:xfrm>
                <a:off x="3302" y="287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6" name="Freeform 1666"/>
              <p:cNvSpPr>
                <a:spLocks/>
              </p:cNvSpPr>
              <p:nvPr/>
            </p:nvSpPr>
            <p:spPr bwMode="auto">
              <a:xfrm>
                <a:off x="3248" y="2849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0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0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1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7" name="Line 1667"/>
              <p:cNvSpPr>
                <a:spLocks noChangeShapeType="1"/>
              </p:cNvSpPr>
              <p:nvPr/>
            </p:nvSpPr>
            <p:spPr bwMode="auto">
              <a:xfrm>
                <a:off x="3937" y="31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8" name="Freeform 1668"/>
              <p:cNvSpPr>
                <a:spLocks/>
              </p:cNvSpPr>
              <p:nvPr/>
            </p:nvSpPr>
            <p:spPr bwMode="auto">
              <a:xfrm>
                <a:off x="3883" y="3077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1"/>
                    </a:lnTo>
                    <a:lnTo>
                      <a:pt x="263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3" y="111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69" name="Line 1669"/>
              <p:cNvSpPr>
                <a:spLocks noChangeShapeType="1"/>
              </p:cNvSpPr>
              <p:nvPr/>
            </p:nvSpPr>
            <p:spPr bwMode="auto">
              <a:xfrm>
                <a:off x="3257" y="32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0" name="Freeform 1670"/>
              <p:cNvSpPr>
                <a:spLocks/>
              </p:cNvSpPr>
              <p:nvPr/>
            </p:nvSpPr>
            <p:spPr bwMode="auto">
              <a:xfrm>
                <a:off x="3203" y="3186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2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4"/>
                    </a:lnTo>
                    <a:lnTo>
                      <a:pt x="261" y="182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1" name="Line 1671"/>
              <p:cNvSpPr>
                <a:spLocks noChangeShapeType="1"/>
              </p:cNvSpPr>
              <p:nvPr/>
            </p:nvSpPr>
            <p:spPr bwMode="auto">
              <a:xfrm>
                <a:off x="3537" y="307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2" name="Freeform 1672"/>
              <p:cNvSpPr>
                <a:spLocks/>
              </p:cNvSpPr>
              <p:nvPr/>
            </p:nvSpPr>
            <p:spPr bwMode="auto">
              <a:xfrm>
                <a:off x="3483" y="305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3" name="Line 1673"/>
              <p:cNvSpPr>
                <a:spLocks noChangeShapeType="1"/>
              </p:cNvSpPr>
              <p:nvPr/>
            </p:nvSpPr>
            <p:spPr bwMode="auto">
              <a:xfrm>
                <a:off x="3218" y="29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4" name="Freeform 1674"/>
              <p:cNvSpPr>
                <a:spLocks/>
              </p:cNvSpPr>
              <p:nvPr/>
            </p:nvSpPr>
            <p:spPr bwMode="auto">
              <a:xfrm>
                <a:off x="3164" y="2875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7" y="49"/>
                    </a:lnTo>
                    <a:lnTo>
                      <a:pt x="221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0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7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0000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5" name="Line 1675"/>
              <p:cNvSpPr>
                <a:spLocks noChangeShapeType="1"/>
              </p:cNvSpPr>
              <p:nvPr/>
            </p:nvSpPr>
            <p:spPr bwMode="auto">
              <a:xfrm>
                <a:off x="2632" y="222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6" name="Freeform 1676"/>
              <p:cNvSpPr>
                <a:spLocks/>
              </p:cNvSpPr>
              <p:nvPr/>
            </p:nvSpPr>
            <p:spPr bwMode="auto">
              <a:xfrm>
                <a:off x="2578" y="220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8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7" name="Line 1677"/>
              <p:cNvSpPr>
                <a:spLocks noChangeShapeType="1"/>
              </p:cNvSpPr>
              <p:nvPr/>
            </p:nvSpPr>
            <p:spPr bwMode="auto">
              <a:xfrm>
                <a:off x="2816" y="203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8" name="Freeform 1678"/>
              <p:cNvSpPr>
                <a:spLocks/>
              </p:cNvSpPr>
              <p:nvPr/>
            </p:nvSpPr>
            <p:spPr bwMode="auto">
              <a:xfrm>
                <a:off x="2762" y="2010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9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7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39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79" name="Line 1679"/>
              <p:cNvSpPr>
                <a:spLocks noChangeShapeType="1"/>
              </p:cNvSpPr>
              <p:nvPr/>
            </p:nvSpPr>
            <p:spPr bwMode="auto">
              <a:xfrm>
                <a:off x="3196" y="253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0" name="Freeform 1680"/>
              <p:cNvSpPr>
                <a:spLocks/>
              </p:cNvSpPr>
              <p:nvPr/>
            </p:nvSpPr>
            <p:spPr bwMode="auto">
              <a:xfrm>
                <a:off x="3142" y="2511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1" name="Line 1681"/>
              <p:cNvSpPr>
                <a:spLocks noChangeShapeType="1"/>
              </p:cNvSpPr>
              <p:nvPr/>
            </p:nvSpPr>
            <p:spPr bwMode="auto">
              <a:xfrm>
                <a:off x="2934" y="240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2" name="Freeform 1682"/>
              <p:cNvSpPr>
                <a:spLocks/>
              </p:cNvSpPr>
              <p:nvPr/>
            </p:nvSpPr>
            <p:spPr bwMode="auto">
              <a:xfrm>
                <a:off x="2880" y="2380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6"/>
                    </a:lnTo>
                    <a:lnTo>
                      <a:pt x="8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3" name="Line 1683"/>
              <p:cNvSpPr>
                <a:spLocks noChangeShapeType="1"/>
              </p:cNvSpPr>
              <p:nvPr/>
            </p:nvSpPr>
            <p:spPr bwMode="auto">
              <a:xfrm>
                <a:off x="3197" y="22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4" name="Freeform 1684"/>
              <p:cNvSpPr>
                <a:spLocks/>
              </p:cNvSpPr>
              <p:nvPr/>
            </p:nvSpPr>
            <p:spPr bwMode="auto">
              <a:xfrm>
                <a:off x="3143" y="225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5" name="Line 1685"/>
              <p:cNvSpPr>
                <a:spLocks noChangeShapeType="1"/>
              </p:cNvSpPr>
              <p:nvPr/>
            </p:nvSpPr>
            <p:spPr bwMode="auto">
              <a:xfrm>
                <a:off x="3148" y="21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6" name="Freeform 1686"/>
              <p:cNvSpPr>
                <a:spLocks/>
              </p:cNvSpPr>
              <p:nvPr/>
            </p:nvSpPr>
            <p:spPr bwMode="auto">
              <a:xfrm>
                <a:off x="3094" y="2122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2" y="33"/>
                    </a:lnTo>
                    <a:lnTo>
                      <a:pt x="202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8"/>
                    </a:lnTo>
                    <a:lnTo>
                      <a:pt x="48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7" name="Line 1687"/>
              <p:cNvSpPr>
                <a:spLocks noChangeShapeType="1"/>
              </p:cNvSpPr>
              <p:nvPr/>
            </p:nvSpPr>
            <p:spPr bwMode="auto">
              <a:xfrm>
                <a:off x="3088" y="24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8" name="Freeform 1688"/>
              <p:cNvSpPr>
                <a:spLocks/>
              </p:cNvSpPr>
              <p:nvPr/>
            </p:nvSpPr>
            <p:spPr bwMode="auto">
              <a:xfrm>
                <a:off x="3034" y="243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6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6" y="17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6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6" y="252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7" y="222"/>
                    </a:lnTo>
                    <a:lnTo>
                      <a:pt x="253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89" name="Line 1689"/>
              <p:cNvSpPr>
                <a:spLocks noChangeShapeType="1"/>
              </p:cNvSpPr>
              <p:nvPr/>
            </p:nvSpPr>
            <p:spPr bwMode="auto">
              <a:xfrm>
                <a:off x="2890" y="24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0" name="Freeform 1690"/>
              <p:cNvSpPr>
                <a:spLocks/>
              </p:cNvSpPr>
              <p:nvPr/>
            </p:nvSpPr>
            <p:spPr bwMode="auto">
              <a:xfrm>
                <a:off x="2836" y="2441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4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8"/>
                    </a:lnTo>
                    <a:lnTo>
                      <a:pt x="65" y="17"/>
                    </a:lnTo>
                    <a:lnTo>
                      <a:pt x="47" y="31"/>
                    </a:lnTo>
                    <a:lnTo>
                      <a:pt x="31" y="48"/>
                    </a:lnTo>
                    <a:lnTo>
                      <a:pt x="17" y="68"/>
                    </a:lnTo>
                    <a:lnTo>
                      <a:pt x="7" y="87"/>
                    </a:lnTo>
                    <a:lnTo>
                      <a:pt x="1" y="110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1"/>
                    </a:lnTo>
                    <a:lnTo>
                      <a:pt x="47" y="239"/>
                    </a:lnTo>
                    <a:lnTo>
                      <a:pt x="65" y="252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1" y="239"/>
                    </a:lnTo>
                    <a:lnTo>
                      <a:pt x="238" y="221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1" name="Line 1691"/>
              <p:cNvSpPr>
                <a:spLocks noChangeShapeType="1"/>
              </p:cNvSpPr>
              <p:nvPr/>
            </p:nvSpPr>
            <p:spPr bwMode="auto">
              <a:xfrm>
                <a:off x="3174" y="241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2" name="Freeform 1692"/>
              <p:cNvSpPr>
                <a:spLocks/>
              </p:cNvSpPr>
              <p:nvPr/>
            </p:nvSpPr>
            <p:spPr bwMode="auto">
              <a:xfrm>
                <a:off x="3119" y="2383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2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9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3" name="Line 1693"/>
              <p:cNvSpPr>
                <a:spLocks noChangeShapeType="1"/>
              </p:cNvSpPr>
              <p:nvPr/>
            </p:nvSpPr>
            <p:spPr bwMode="auto">
              <a:xfrm>
                <a:off x="3078" y="25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4" name="Freeform 1694"/>
              <p:cNvSpPr>
                <a:spLocks/>
              </p:cNvSpPr>
              <p:nvPr/>
            </p:nvSpPr>
            <p:spPr bwMode="auto">
              <a:xfrm>
                <a:off x="3024" y="2475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8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5" name="Line 1695"/>
              <p:cNvSpPr>
                <a:spLocks noChangeShapeType="1"/>
              </p:cNvSpPr>
              <p:nvPr/>
            </p:nvSpPr>
            <p:spPr bwMode="auto">
              <a:xfrm>
                <a:off x="2831" y="240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6" name="Freeform 1696"/>
              <p:cNvSpPr>
                <a:spLocks/>
              </p:cNvSpPr>
              <p:nvPr/>
            </p:nvSpPr>
            <p:spPr bwMode="auto">
              <a:xfrm>
                <a:off x="2776" y="2376"/>
                <a:ext cx="55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7" name="Line 1697"/>
              <p:cNvSpPr>
                <a:spLocks noChangeShapeType="1"/>
              </p:cNvSpPr>
              <p:nvPr/>
            </p:nvSpPr>
            <p:spPr bwMode="auto">
              <a:xfrm>
                <a:off x="2906" y="200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8" name="Freeform 1698"/>
              <p:cNvSpPr>
                <a:spLocks/>
              </p:cNvSpPr>
              <p:nvPr/>
            </p:nvSpPr>
            <p:spPr bwMode="auto">
              <a:xfrm>
                <a:off x="2852" y="1980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89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7" y="183"/>
                    </a:lnTo>
                    <a:lnTo>
                      <a:pt x="17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5" y="271"/>
                    </a:lnTo>
                    <a:lnTo>
                      <a:pt x="159" y="270"/>
                    </a:lnTo>
                    <a:lnTo>
                      <a:pt x="182" y="263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199" name="Line 1699"/>
              <p:cNvSpPr>
                <a:spLocks noChangeShapeType="1"/>
              </p:cNvSpPr>
              <p:nvPr/>
            </p:nvSpPr>
            <p:spPr bwMode="auto">
              <a:xfrm>
                <a:off x="3356" y="25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0" name="Freeform 1700"/>
              <p:cNvSpPr>
                <a:spLocks/>
              </p:cNvSpPr>
              <p:nvPr/>
            </p:nvSpPr>
            <p:spPr bwMode="auto">
              <a:xfrm>
                <a:off x="3302" y="2528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1" name="Line 1701"/>
              <p:cNvSpPr>
                <a:spLocks noChangeShapeType="1"/>
              </p:cNvSpPr>
              <p:nvPr/>
            </p:nvSpPr>
            <p:spPr bwMode="auto">
              <a:xfrm>
                <a:off x="2697" y="23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2" name="Freeform 1702"/>
              <p:cNvSpPr>
                <a:spLocks/>
              </p:cNvSpPr>
              <p:nvPr/>
            </p:nvSpPr>
            <p:spPr bwMode="auto">
              <a:xfrm>
                <a:off x="2643" y="2323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3" name="Line 1703"/>
              <p:cNvSpPr>
                <a:spLocks noChangeShapeType="1"/>
              </p:cNvSpPr>
              <p:nvPr/>
            </p:nvSpPr>
            <p:spPr bwMode="auto">
              <a:xfrm>
                <a:off x="3190" y="281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4" name="Freeform 1704"/>
              <p:cNvSpPr>
                <a:spLocks/>
              </p:cNvSpPr>
              <p:nvPr/>
            </p:nvSpPr>
            <p:spPr bwMode="auto">
              <a:xfrm>
                <a:off x="3136" y="278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2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5" name="Line 1705"/>
              <p:cNvSpPr>
                <a:spLocks noChangeShapeType="1"/>
              </p:cNvSpPr>
              <p:nvPr/>
            </p:nvSpPr>
            <p:spPr bwMode="auto">
              <a:xfrm>
                <a:off x="2942" y="245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6" name="Freeform 1706"/>
              <p:cNvSpPr>
                <a:spLocks/>
              </p:cNvSpPr>
              <p:nvPr/>
            </p:nvSpPr>
            <p:spPr bwMode="auto">
              <a:xfrm>
                <a:off x="2888" y="242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70" y="111"/>
                    </a:lnTo>
                    <a:lnTo>
                      <a:pt x="263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2" y="6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3" y="1"/>
                    </a:lnTo>
                    <a:lnTo>
                      <a:pt x="90" y="6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3" y="181"/>
                    </a:lnTo>
                    <a:lnTo>
                      <a:pt x="270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7" name="Line 1707"/>
              <p:cNvSpPr>
                <a:spLocks noChangeShapeType="1"/>
              </p:cNvSpPr>
              <p:nvPr/>
            </p:nvSpPr>
            <p:spPr bwMode="auto">
              <a:xfrm>
                <a:off x="3136" y="247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8" name="Freeform 1708"/>
              <p:cNvSpPr>
                <a:spLocks/>
              </p:cNvSpPr>
              <p:nvPr/>
            </p:nvSpPr>
            <p:spPr bwMode="auto">
              <a:xfrm>
                <a:off x="3081" y="2446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8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09" name="Line 1709"/>
              <p:cNvSpPr>
                <a:spLocks noChangeShapeType="1"/>
              </p:cNvSpPr>
              <p:nvPr/>
            </p:nvSpPr>
            <p:spPr bwMode="auto">
              <a:xfrm>
                <a:off x="2998" y="23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0" name="Freeform 1710"/>
              <p:cNvSpPr>
                <a:spLocks/>
              </p:cNvSpPr>
              <p:nvPr/>
            </p:nvSpPr>
            <p:spPr bwMode="auto">
              <a:xfrm>
                <a:off x="2944" y="2308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7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1" name="Line 1711"/>
              <p:cNvSpPr>
                <a:spLocks noChangeShapeType="1"/>
              </p:cNvSpPr>
              <p:nvPr/>
            </p:nvSpPr>
            <p:spPr bwMode="auto">
              <a:xfrm>
                <a:off x="2923" y="19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2" name="Freeform 1712"/>
              <p:cNvSpPr>
                <a:spLocks/>
              </p:cNvSpPr>
              <p:nvPr/>
            </p:nvSpPr>
            <p:spPr bwMode="auto">
              <a:xfrm>
                <a:off x="2869" y="1971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1" y="67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6" y="18"/>
                    </a:lnTo>
                    <a:lnTo>
                      <a:pt x="46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2"/>
                    </a:lnTo>
                    <a:lnTo>
                      <a:pt x="251" y="204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3" name="Line 1713"/>
              <p:cNvSpPr>
                <a:spLocks noChangeShapeType="1"/>
              </p:cNvSpPr>
              <p:nvPr/>
            </p:nvSpPr>
            <p:spPr bwMode="auto">
              <a:xfrm>
                <a:off x="3015" y="24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4" name="Freeform 1714"/>
              <p:cNvSpPr>
                <a:spLocks/>
              </p:cNvSpPr>
              <p:nvPr/>
            </p:nvSpPr>
            <p:spPr bwMode="auto">
              <a:xfrm>
                <a:off x="2960" y="2452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4" y="7"/>
                    </a:lnTo>
                    <a:lnTo>
                      <a:pt x="161" y="2"/>
                    </a:lnTo>
                    <a:lnTo>
                      <a:pt x="138" y="0"/>
                    </a:lnTo>
                    <a:lnTo>
                      <a:pt x="113" y="2"/>
                    </a:lnTo>
                    <a:lnTo>
                      <a:pt x="90" y="7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3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3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90" y="261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61" y="268"/>
                    </a:lnTo>
                    <a:lnTo>
                      <a:pt x="184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4" y="181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5" name="Line 1715"/>
              <p:cNvSpPr>
                <a:spLocks noChangeShapeType="1"/>
              </p:cNvSpPr>
              <p:nvPr/>
            </p:nvSpPr>
            <p:spPr bwMode="auto">
              <a:xfrm>
                <a:off x="3196" y="27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6" name="Freeform 1716"/>
              <p:cNvSpPr>
                <a:spLocks/>
              </p:cNvSpPr>
              <p:nvPr/>
            </p:nvSpPr>
            <p:spPr bwMode="auto">
              <a:xfrm>
                <a:off x="3141" y="2673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4" y="111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7" name="Line 1717"/>
              <p:cNvSpPr>
                <a:spLocks noChangeShapeType="1"/>
              </p:cNvSpPr>
              <p:nvPr/>
            </p:nvSpPr>
            <p:spPr bwMode="auto">
              <a:xfrm>
                <a:off x="3027" y="26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8" name="Freeform 1718"/>
              <p:cNvSpPr>
                <a:spLocks/>
              </p:cNvSpPr>
              <p:nvPr/>
            </p:nvSpPr>
            <p:spPr bwMode="auto">
              <a:xfrm>
                <a:off x="2973" y="2658"/>
                <a:ext cx="54" cy="54"/>
              </a:xfrm>
              <a:custGeom>
                <a:avLst/>
                <a:gdLst>
                  <a:gd name="T0" fmla="*/ 0 w 270"/>
                  <a:gd name="T1" fmla="*/ 0 h 269"/>
                  <a:gd name="T2" fmla="*/ 0 w 270"/>
                  <a:gd name="T3" fmla="*/ 0 h 269"/>
                  <a:gd name="T4" fmla="*/ 0 w 270"/>
                  <a:gd name="T5" fmla="*/ 0 h 269"/>
                  <a:gd name="T6" fmla="*/ 0 w 270"/>
                  <a:gd name="T7" fmla="*/ 0 h 269"/>
                  <a:gd name="T8" fmla="*/ 0 w 270"/>
                  <a:gd name="T9" fmla="*/ 0 h 269"/>
                  <a:gd name="T10" fmla="*/ 0 w 270"/>
                  <a:gd name="T11" fmla="*/ 0 h 269"/>
                  <a:gd name="T12" fmla="*/ 0 w 270"/>
                  <a:gd name="T13" fmla="*/ 0 h 269"/>
                  <a:gd name="T14" fmla="*/ 0 w 270"/>
                  <a:gd name="T15" fmla="*/ 0 h 269"/>
                  <a:gd name="T16" fmla="*/ 0 w 270"/>
                  <a:gd name="T17" fmla="*/ 0 h 269"/>
                  <a:gd name="T18" fmla="*/ 0 w 270"/>
                  <a:gd name="T19" fmla="*/ 0 h 269"/>
                  <a:gd name="T20" fmla="*/ 0 w 270"/>
                  <a:gd name="T21" fmla="*/ 0 h 269"/>
                  <a:gd name="T22" fmla="*/ 0 w 270"/>
                  <a:gd name="T23" fmla="*/ 0 h 269"/>
                  <a:gd name="T24" fmla="*/ 0 w 270"/>
                  <a:gd name="T25" fmla="*/ 0 h 269"/>
                  <a:gd name="T26" fmla="*/ 0 w 270"/>
                  <a:gd name="T27" fmla="*/ 0 h 269"/>
                  <a:gd name="T28" fmla="*/ 0 w 270"/>
                  <a:gd name="T29" fmla="*/ 0 h 269"/>
                  <a:gd name="T30" fmla="*/ 0 w 270"/>
                  <a:gd name="T31" fmla="*/ 0 h 269"/>
                  <a:gd name="T32" fmla="*/ 0 w 270"/>
                  <a:gd name="T33" fmla="*/ 0 h 269"/>
                  <a:gd name="T34" fmla="*/ 0 w 270"/>
                  <a:gd name="T35" fmla="*/ 0 h 269"/>
                  <a:gd name="T36" fmla="*/ 0 w 270"/>
                  <a:gd name="T37" fmla="*/ 0 h 269"/>
                  <a:gd name="T38" fmla="*/ 0 w 270"/>
                  <a:gd name="T39" fmla="*/ 0 h 269"/>
                  <a:gd name="T40" fmla="*/ 0 w 270"/>
                  <a:gd name="T41" fmla="*/ 0 h 269"/>
                  <a:gd name="T42" fmla="*/ 0 w 270"/>
                  <a:gd name="T43" fmla="*/ 0 h 269"/>
                  <a:gd name="T44" fmla="*/ 0 w 270"/>
                  <a:gd name="T45" fmla="*/ 0 h 269"/>
                  <a:gd name="T46" fmla="*/ 0 w 270"/>
                  <a:gd name="T47" fmla="*/ 0 h 269"/>
                  <a:gd name="T48" fmla="*/ 0 w 270"/>
                  <a:gd name="T49" fmla="*/ 0 h 269"/>
                  <a:gd name="T50" fmla="*/ 0 w 270"/>
                  <a:gd name="T51" fmla="*/ 0 h 269"/>
                  <a:gd name="T52" fmla="*/ 0 w 270"/>
                  <a:gd name="T53" fmla="*/ 0 h 269"/>
                  <a:gd name="T54" fmla="*/ 0 w 270"/>
                  <a:gd name="T55" fmla="*/ 0 h 269"/>
                  <a:gd name="T56" fmla="*/ 0 w 270"/>
                  <a:gd name="T57" fmla="*/ 0 h 269"/>
                  <a:gd name="T58" fmla="*/ 0 w 270"/>
                  <a:gd name="T59" fmla="*/ 0 h 269"/>
                  <a:gd name="T60" fmla="*/ 0 w 270"/>
                  <a:gd name="T61" fmla="*/ 0 h 269"/>
                  <a:gd name="T62" fmla="*/ 0 w 270"/>
                  <a:gd name="T63" fmla="*/ 0 h 269"/>
                  <a:gd name="T64" fmla="*/ 0 w 270"/>
                  <a:gd name="T65" fmla="*/ 0 h 269"/>
                  <a:gd name="T66" fmla="*/ 0 w 270"/>
                  <a:gd name="T67" fmla="*/ 0 h 269"/>
                  <a:gd name="T68" fmla="*/ 0 w 270"/>
                  <a:gd name="T69" fmla="*/ 0 h 269"/>
                  <a:gd name="T70" fmla="*/ 0 w 270"/>
                  <a:gd name="T71" fmla="*/ 0 h 269"/>
                  <a:gd name="T72" fmla="*/ 0 w 270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69"/>
                  <a:gd name="T113" fmla="*/ 270 w 270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69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3" y="67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8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19" name="Line 1719"/>
              <p:cNvSpPr>
                <a:spLocks noChangeShapeType="1"/>
              </p:cNvSpPr>
              <p:nvPr/>
            </p:nvSpPr>
            <p:spPr bwMode="auto">
              <a:xfrm>
                <a:off x="3174" y="236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0" name="Freeform 1720"/>
              <p:cNvSpPr>
                <a:spLocks/>
              </p:cNvSpPr>
              <p:nvPr/>
            </p:nvSpPr>
            <p:spPr bwMode="auto">
              <a:xfrm>
                <a:off x="3120" y="2335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3"/>
                    </a:lnTo>
                    <a:lnTo>
                      <a:pt x="112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1" name="Line 1721"/>
              <p:cNvSpPr>
                <a:spLocks noChangeShapeType="1"/>
              </p:cNvSpPr>
              <p:nvPr/>
            </p:nvSpPr>
            <p:spPr bwMode="auto">
              <a:xfrm>
                <a:off x="2732" y="240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2" name="Freeform 1722"/>
              <p:cNvSpPr>
                <a:spLocks/>
              </p:cNvSpPr>
              <p:nvPr/>
            </p:nvSpPr>
            <p:spPr bwMode="auto">
              <a:xfrm>
                <a:off x="2678" y="2378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70" y="113"/>
                    </a:lnTo>
                    <a:lnTo>
                      <a:pt x="263" y="89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3" y="3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8" y="89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3" y="270"/>
                    </a:lnTo>
                    <a:lnTo>
                      <a:pt x="137" y="271"/>
                    </a:lnTo>
                    <a:lnTo>
                      <a:pt x="160" y="270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3" name="Line 1723"/>
              <p:cNvSpPr>
                <a:spLocks noChangeShapeType="1"/>
              </p:cNvSpPr>
              <p:nvPr/>
            </p:nvSpPr>
            <p:spPr bwMode="auto">
              <a:xfrm>
                <a:off x="3204" y="26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4" name="Freeform 1724"/>
              <p:cNvSpPr>
                <a:spLocks/>
              </p:cNvSpPr>
              <p:nvPr/>
            </p:nvSpPr>
            <p:spPr bwMode="auto">
              <a:xfrm>
                <a:off x="3150" y="266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3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3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3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5" name="Line 1725"/>
              <p:cNvSpPr>
                <a:spLocks noChangeShapeType="1"/>
              </p:cNvSpPr>
              <p:nvPr/>
            </p:nvSpPr>
            <p:spPr bwMode="auto">
              <a:xfrm>
                <a:off x="2994" y="226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6" name="Freeform 1726"/>
              <p:cNvSpPr>
                <a:spLocks/>
              </p:cNvSpPr>
              <p:nvPr/>
            </p:nvSpPr>
            <p:spPr bwMode="auto">
              <a:xfrm>
                <a:off x="2940" y="2240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2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3" y="221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1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7" name="Line 1727"/>
              <p:cNvSpPr>
                <a:spLocks noChangeShapeType="1"/>
              </p:cNvSpPr>
              <p:nvPr/>
            </p:nvSpPr>
            <p:spPr bwMode="auto">
              <a:xfrm>
                <a:off x="3141" y="26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8" name="Freeform 1728"/>
              <p:cNvSpPr>
                <a:spLocks/>
              </p:cNvSpPr>
              <p:nvPr/>
            </p:nvSpPr>
            <p:spPr bwMode="auto">
              <a:xfrm>
                <a:off x="3087" y="263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7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8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2" y="251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1" y="202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29" name="Line 1729"/>
              <p:cNvSpPr>
                <a:spLocks noChangeShapeType="1"/>
              </p:cNvSpPr>
              <p:nvPr/>
            </p:nvSpPr>
            <p:spPr bwMode="auto">
              <a:xfrm>
                <a:off x="3036" y="23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0" name="Freeform 1730"/>
              <p:cNvSpPr>
                <a:spLocks/>
              </p:cNvSpPr>
              <p:nvPr/>
            </p:nvSpPr>
            <p:spPr bwMode="auto">
              <a:xfrm>
                <a:off x="2982" y="235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1" name="Line 1731"/>
              <p:cNvSpPr>
                <a:spLocks noChangeShapeType="1"/>
              </p:cNvSpPr>
              <p:nvPr/>
            </p:nvSpPr>
            <p:spPr bwMode="auto">
              <a:xfrm>
                <a:off x="3332" y="232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2" name="Freeform 1732"/>
              <p:cNvSpPr>
                <a:spLocks/>
              </p:cNvSpPr>
              <p:nvPr/>
            </p:nvSpPr>
            <p:spPr bwMode="auto">
              <a:xfrm>
                <a:off x="3278" y="2294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5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3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3" name="Line 1733"/>
              <p:cNvSpPr>
                <a:spLocks noChangeShapeType="1"/>
              </p:cNvSpPr>
              <p:nvPr/>
            </p:nvSpPr>
            <p:spPr bwMode="auto">
              <a:xfrm>
                <a:off x="2898" y="236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4" name="Freeform 1734"/>
              <p:cNvSpPr>
                <a:spLocks/>
              </p:cNvSpPr>
              <p:nvPr/>
            </p:nvSpPr>
            <p:spPr bwMode="auto">
              <a:xfrm>
                <a:off x="2844" y="2334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7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0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5" name="Line 1735"/>
              <p:cNvSpPr>
                <a:spLocks noChangeShapeType="1"/>
              </p:cNvSpPr>
              <p:nvPr/>
            </p:nvSpPr>
            <p:spPr bwMode="auto">
              <a:xfrm>
                <a:off x="2742" y="207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6" name="Freeform 1736"/>
              <p:cNvSpPr>
                <a:spLocks/>
              </p:cNvSpPr>
              <p:nvPr/>
            </p:nvSpPr>
            <p:spPr bwMode="auto">
              <a:xfrm>
                <a:off x="2688" y="2047"/>
                <a:ext cx="54" cy="55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9" y="114"/>
                    </a:lnTo>
                    <a:lnTo>
                      <a:pt x="264" y="90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9"/>
                    </a:lnTo>
                    <a:lnTo>
                      <a:pt x="160" y="3"/>
                    </a:lnTo>
                    <a:lnTo>
                      <a:pt x="137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9" y="90"/>
                    </a:lnTo>
                    <a:lnTo>
                      <a:pt x="3" y="114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4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7" name="Line 1737"/>
              <p:cNvSpPr>
                <a:spLocks noChangeShapeType="1"/>
              </p:cNvSpPr>
              <p:nvPr/>
            </p:nvSpPr>
            <p:spPr bwMode="auto">
              <a:xfrm>
                <a:off x="3051" y="234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8" name="Freeform 1738"/>
              <p:cNvSpPr>
                <a:spLocks/>
              </p:cNvSpPr>
              <p:nvPr/>
            </p:nvSpPr>
            <p:spPr bwMode="auto">
              <a:xfrm>
                <a:off x="2996" y="2322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0"/>
                    </a:lnTo>
                    <a:lnTo>
                      <a:pt x="263" y="87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7"/>
                    </a:lnTo>
                    <a:lnTo>
                      <a:pt x="183" y="8"/>
                    </a:lnTo>
                    <a:lnTo>
                      <a:pt x="161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90" y="8"/>
                    </a:lnTo>
                    <a:lnTo>
                      <a:pt x="68" y="17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7"/>
                    </a:lnTo>
                    <a:lnTo>
                      <a:pt x="4" y="110"/>
                    </a:lnTo>
                    <a:lnTo>
                      <a:pt x="0" y="135"/>
                    </a:lnTo>
                    <a:lnTo>
                      <a:pt x="4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1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39" name="Line 1739"/>
              <p:cNvSpPr>
                <a:spLocks noChangeShapeType="1"/>
              </p:cNvSpPr>
              <p:nvPr/>
            </p:nvSpPr>
            <p:spPr bwMode="auto">
              <a:xfrm>
                <a:off x="3226" y="241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0" name="Freeform 1740"/>
              <p:cNvSpPr>
                <a:spLocks/>
              </p:cNvSpPr>
              <p:nvPr/>
            </p:nvSpPr>
            <p:spPr bwMode="auto">
              <a:xfrm>
                <a:off x="3172" y="2385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7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1" name="Line 1741"/>
              <p:cNvSpPr>
                <a:spLocks noChangeShapeType="1"/>
              </p:cNvSpPr>
              <p:nvPr/>
            </p:nvSpPr>
            <p:spPr bwMode="auto">
              <a:xfrm>
                <a:off x="3102" y="234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2" name="Freeform 1742"/>
              <p:cNvSpPr>
                <a:spLocks/>
              </p:cNvSpPr>
              <p:nvPr/>
            </p:nvSpPr>
            <p:spPr bwMode="auto">
              <a:xfrm>
                <a:off x="3048" y="231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2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3"/>
                    </a:lnTo>
                    <a:lnTo>
                      <a:pt x="270" y="160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3" name="Line 1743"/>
              <p:cNvSpPr>
                <a:spLocks noChangeShapeType="1"/>
              </p:cNvSpPr>
              <p:nvPr/>
            </p:nvSpPr>
            <p:spPr bwMode="auto">
              <a:xfrm>
                <a:off x="3213" y="263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4" name="Freeform 1744"/>
              <p:cNvSpPr>
                <a:spLocks/>
              </p:cNvSpPr>
              <p:nvPr/>
            </p:nvSpPr>
            <p:spPr bwMode="auto">
              <a:xfrm>
                <a:off x="3159" y="2604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8"/>
                    </a:lnTo>
                    <a:lnTo>
                      <a:pt x="160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60" y="269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5" name="Line 1745"/>
              <p:cNvSpPr>
                <a:spLocks noChangeShapeType="1"/>
              </p:cNvSpPr>
              <p:nvPr/>
            </p:nvSpPr>
            <p:spPr bwMode="auto">
              <a:xfrm>
                <a:off x="2874" y="191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6" name="Freeform 1746"/>
              <p:cNvSpPr>
                <a:spLocks/>
              </p:cNvSpPr>
              <p:nvPr/>
            </p:nvSpPr>
            <p:spPr bwMode="auto">
              <a:xfrm>
                <a:off x="2820" y="189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0"/>
                    </a:lnTo>
                    <a:lnTo>
                      <a:pt x="263" y="87"/>
                    </a:lnTo>
                    <a:lnTo>
                      <a:pt x="253" y="65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6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6"/>
                    </a:lnTo>
                    <a:lnTo>
                      <a:pt x="68" y="17"/>
                    </a:lnTo>
                    <a:lnTo>
                      <a:pt x="49" y="30"/>
                    </a:lnTo>
                    <a:lnTo>
                      <a:pt x="32" y="48"/>
                    </a:lnTo>
                    <a:lnTo>
                      <a:pt x="19" y="65"/>
                    </a:lnTo>
                    <a:lnTo>
                      <a:pt x="9" y="87"/>
                    </a:lnTo>
                    <a:lnTo>
                      <a:pt x="2" y="110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2"/>
                    </a:lnTo>
                    <a:lnTo>
                      <a:pt x="32" y="221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7"/>
                    </a:lnTo>
                    <a:lnTo>
                      <a:pt x="240" y="221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7" name="Line 1747"/>
              <p:cNvSpPr>
                <a:spLocks noChangeShapeType="1"/>
              </p:cNvSpPr>
              <p:nvPr/>
            </p:nvSpPr>
            <p:spPr bwMode="auto">
              <a:xfrm>
                <a:off x="3272" y="259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8" name="Freeform 1748"/>
              <p:cNvSpPr>
                <a:spLocks/>
              </p:cNvSpPr>
              <p:nvPr/>
            </p:nvSpPr>
            <p:spPr bwMode="auto">
              <a:xfrm>
                <a:off x="3218" y="2565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7" y="89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59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6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49" name="Line 1749"/>
              <p:cNvSpPr>
                <a:spLocks noChangeShapeType="1"/>
              </p:cNvSpPr>
              <p:nvPr/>
            </p:nvSpPr>
            <p:spPr bwMode="auto">
              <a:xfrm>
                <a:off x="3042" y="26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0" name="Freeform 1750"/>
              <p:cNvSpPr>
                <a:spLocks/>
              </p:cNvSpPr>
              <p:nvPr/>
            </p:nvSpPr>
            <p:spPr bwMode="auto">
              <a:xfrm>
                <a:off x="2988" y="2657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6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6"/>
                    </a:lnTo>
                    <a:lnTo>
                      <a:pt x="67" y="17"/>
                    </a:lnTo>
                    <a:lnTo>
                      <a:pt x="48" y="30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2"/>
                    </a:lnTo>
                    <a:lnTo>
                      <a:pt x="30" y="222"/>
                    </a:lnTo>
                    <a:lnTo>
                      <a:pt x="48" y="237"/>
                    </a:lnTo>
                    <a:lnTo>
                      <a:pt x="67" y="251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1"/>
                    </a:lnTo>
                    <a:lnTo>
                      <a:pt x="222" y="237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1" name="Line 1751"/>
              <p:cNvSpPr>
                <a:spLocks noChangeShapeType="1"/>
              </p:cNvSpPr>
              <p:nvPr/>
            </p:nvSpPr>
            <p:spPr bwMode="auto">
              <a:xfrm>
                <a:off x="2967" y="163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2" name="Freeform 1752"/>
              <p:cNvSpPr>
                <a:spLocks/>
              </p:cNvSpPr>
              <p:nvPr/>
            </p:nvSpPr>
            <p:spPr bwMode="auto">
              <a:xfrm>
                <a:off x="2913" y="1605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1" y="91"/>
                    </a:lnTo>
                    <a:lnTo>
                      <a:pt x="251" y="69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9"/>
                    </a:lnTo>
                    <a:lnTo>
                      <a:pt x="7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7" y="184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1"/>
                    </a:lnTo>
                    <a:lnTo>
                      <a:pt x="135" y="272"/>
                    </a:lnTo>
                    <a:lnTo>
                      <a:pt x="159" y="271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4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3" name="Line 1753"/>
              <p:cNvSpPr>
                <a:spLocks noChangeShapeType="1"/>
              </p:cNvSpPr>
              <p:nvPr/>
            </p:nvSpPr>
            <p:spPr bwMode="auto">
              <a:xfrm>
                <a:off x="2966" y="17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4" name="Freeform 1754"/>
              <p:cNvSpPr>
                <a:spLocks/>
              </p:cNvSpPr>
              <p:nvPr/>
            </p:nvSpPr>
            <p:spPr bwMode="auto">
              <a:xfrm>
                <a:off x="2912" y="1679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3"/>
                    </a:lnTo>
                    <a:lnTo>
                      <a:pt x="18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5" name="Line 1755"/>
              <p:cNvSpPr>
                <a:spLocks noChangeShapeType="1"/>
              </p:cNvSpPr>
              <p:nvPr/>
            </p:nvSpPr>
            <p:spPr bwMode="auto">
              <a:xfrm>
                <a:off x="3187" y="201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6" name="Freeform 1756"/>
              <p:cNvSpPr>
                <a:spLocks/>
              </p:cNvSpPr>
              <p:nvPr/>
            </p:nvSpPr>
            <p:spPr bwMode="auto">
              <a:xfrm>
                <a:off x="3133" y="1987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4"/>
                    </a:lnTo>
                    <a:lnTo>
                      <a:pt x="262" y="91"/>
                    </a:lnTo>
                    <a:lnTo>
                      <a:pt x="252" y="69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7" y="69"/>
                    </a:lnTo>
                    <a:lnTo>
                      <a:pt x="8" y="91"/>
                    </a:lnTo>
                    <a:lnTo>
                      <a:pt x="2" y="114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8" y="183"/>
                    </a:lnTo>
                    <a:lnTo>
                      <a:pt x="17" y="204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5" y="272"/>
                    </a:lnTo>
                    <a:lnTo>
                      <a:pt x="159" y="270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7" name="Line 1757"/>
              <p:cNvSpPr>
                <a:spLocks noChangeShapeType="1"/>
              </p:cNvSpPr>
              <p:nvPr/>
            </p:nvSpPr>
            <p:spPr bwMode="auto">
              <a:xfrm>
                <a:off x="3041" y="218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8" name="Freeform 1758"/>
              <p:cNvSpPr>
                <a:spLocks/>
              </p:cNvSpPr>
              <p:nvPr/>
            </p:nvSpPr>
            <p:spPr bwMode="auto">
              <a:xfrm>
                <a:off x="2987" y="215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3" y="17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9"/>
                    </a:lnTo>
                    <a:lnTo>
                      <a:pt x="135" y="270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59" name="Line 1759"/>
              <p:cNvSpPr>
                <a:spLocks noChangeShapeType="1"/>
              </p:cNvSpPr>
              <p:nvPr/>
            </p:nvSpPr>
            <p:spPr bwMode="auto">
              <a:xfrm>
                <a:off x="3095" y="23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0" name="Freeform 1760"/>
              <p:cNvSpPr>
                <a:spLocks/>
              </p:cNvSpPr>
              <p:nvPr/>
            </p:nvSpPr>
            <p:spPr bwMode="auto">
              <a:xfrm>
                <a:off x="3042" y="2303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1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7" y="8"/>
                    </a:lnTo>
                    <a:lnTo>
                      <a:pt x="65" y="19"/>
                    </a:lnTo>
                    <a:lnTo>
                      <a:pt x="47" y="32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7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7" y="238"/>
                    </a:lnTo>
                    <a:lnTo>
                      <a:pt x="65" y="253"/>
                    </a:lnTo>
                    <a:lnTo>
                      <a:pt x="87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1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1" name="Line 1761"/>
              <p:cNvSpPr>
                <a:spLocks noChangeShapeType="1"/>
              </p:cNvSpPr>
              <p:nvPr/>
            </p:nvSpPr>
            <p:spPr bwMode="auto">
              <a:xfrm>
                <a:off x="2890" y="20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2" name="Freeform 1762"/>
              <p:cNvSpPr>
                <a:spLocks/>
              </p:cNvSpPr>
              <p:nvPr/>
            </p:nvSpPr>
            <p:spPr bwMode="auto">
              <a:xfrm>
                <a:off x="2836" y="2072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7"/>
                    </a:moveTo>
                    <a:lnTo>
                      <a:pt x="268" y="112"/>
                    </a:lnTo>
                    <a:lnTo>
                      <a:pt x="263" y="91"/>
                    </a:lnTo>
                    <a:lnTo>
                      <a:pt x="253" y="69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9"/>
                    </a:lnTo>
                    <a:lnTo>
                      <a:pt x="9" y="91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70"/>
                    </a:lnTo>
                    <a:lnTo>
                      <a:pt x="136" y="272"/>
                    </a:lnTo>
                    <a:lnTo>
                      <a:pt x="159" y="270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61"/>
                    </a:lnTo>
                    <a:lnTo>
                      <a:pt x="271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3" name="Line 1763"/>
              <p:cNvSpPr>
                <a:spLocks noChangeShapeType="1"/>
              </p:cNvSpPr>
              <p:nvPr/>
            </p:nvSpPr>
            <p:spPr bwMode="auto">
              <a:xfrm>
                <a:off x="2912" y="17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4" name="Freeform 1764"/>
              <p:cNvSpPr>
                <a:spLocks/>
              </p:cNvSpPr>
              <p:nvPr/>
            </p:nvSpPr>
            <p:spPr bwMode="auto">
              <a:xfrm>
                <a:off x="2858" y="1741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5" name="Line 1765"/>
              <p:cNvSpPr>
                <a:spLocks noChangeShapeType="1"/>
              </p:cNvSpPr>
              <p:nvPr/>
            </p:nvSpPr>
            <p:spPr bwMode="auto">
              <a:xfrm>
                <a:off x="2701" y="20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6" name="Freeform 1766"/>
              <p:cNvSpPr>
                <a:spLocks/>
              </p:cNvSpPr>
              <p:nvPr/>
            </p:nvSpPr>
            <p:spPr bwMode="auto">
              <a:xfrm>
                <a:off x="2647" y="2069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7"/>
                    </a:moveTo>
                    <a:lnTo>
                      <a:pt x="268" y="112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2"/>
                    </a:lnTo>
                    <a:lnTo>
                      <a:pt x="0" y="137"/>
                    </a:lnTo>
                    <a:lnTo>
                      <a:pt x="2" y="161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61"/>
                    </a:lnTo>
                    <a:lnTo>
                      <a:pt x="270" y="137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7" name="Line 1767"/>
              <p:cNvSpPr>
                <a:spLocks noChangeShapeType="1"/>
              </p:cNvSpPr>
              <p:nvPr/>
            </p:nvSpPr>
            <p:spPr bwMode="auto">
              <a:xfrm>
                <a:off x="3193" y="25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8" name="Freeform 1768"/>
              <p:cNvSpPr>
                <a:spLocks/>
              </p:cNvSpPr>
              <p:nvPr/>
            </p:nvSpPr>
            <p:spPr bwMode="auto">
              <a:xfrm>
                <a:off x="3139" y="257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0"/>
                    </a:lnTo>
                    <a:lnTo>
                      <a:pt x="203" y="17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69" name="Line 1769"/>
              <p:cNvSpPr>
                <a:spLocks noChangeShapeType="1"/>
              </p:cNvSpPr>
              <p:nvPr/>
            </p:nvSpPr>
            <p:spPr bwMode="auto">
              <a:xfrm>
                <a:off x="2914" y="245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0" name="Freeform 1770"/>
              <p:cNvSpPr>
                <a:spLocks/>
              </p:cNvSpPr>
              <p:nvPr/>
            </p:nvSpPr>
            <p:spPr bwMode="auto">
              <a:xfrm>
                <a:off x="2860" y="2424"/>
                <a:ext cx="54" cy="55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3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1" name="Line 1771"/>
              <p:cNvSpPr>
                <a:spLocks noChangeShapeType="1"/>
              </p:cNvSpPr>
              <p:nvPr/>
            </p:nvSpPr>
            <p:spPr bwMode="auto">
              <a:xfrm>
                <a:off x="3198" y="239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2" name="Freeform 1772"/>
              <p:cNvSpPr>
                <a:spLocks/>
              </p:cNvSpPr>
              <p:nvPr/>
            </p:nvSpPr>
            <p:spPr bwMode="auto">
              <a:xfrm>
                <a:off x="3144" y="2368"/>
                <a:ext cx="54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7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69"/>
                    </a:lnTo>
                    <a:lnTo>
                      <a:pt x="160" y="268"/>
                    </a:lnTo>
                    <a:lnTo>
                      <a:pt x="182" y="263"/>
                    </a:lnTo>
                    <a:lnTo>
                      <a:pt x="204" y="253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3" name="Line 1773"/>
              <p:cNvSpPr>
                <a:spLocks noChangeShapeType="1"/>
              </p:cNvSpPr>
              <p:nvPr/>
            </p:nvSpPr>
            <p:spPr bwMode="auto">
              <a:xfrm>
                <a:off x="2946" y="219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4" name="Freeform 1774"/>
              <p:cNvSpPr>
                <a:spLocks/>
              </p:cNvSpPr>
              <p:nvPr/>
            </p:nvSpPr>
            <p:spPr bwMode="auto">
              <a:xfrm>
                <a:off x="2892" y="2171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60" y="1"/>
                    </a:lnTo>
                    <a:lnTo>
                      <a:pt x="136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9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6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2" y="238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5" name="Line 1775"/>
              <p:cNvSpPr>
                <a:spLocks noChangeShapeType="1"/>
              </p:cNvSpPr>
              <p:nvPr/>
            </p:nvSpPr>
            <p:spPr bwMode="auto">
              <a:xfrm>
                <a:off x="3123" y="167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6" name="Freeform 1776"/>
              <p:cNvSpPr>
                <a:spLocks/>
              </p:cNvSpPr>
              <p:nvPr/>
            </p:nvSpPr>
            <p:spPr bwMode="auto">
              <a:xfrm>
                <a:off x="3069" y="1644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2A8307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7" name="Line 1777"/>
              <p:cNvSpPr>
                <a:spLocks noChangeShapeType="1"/>
              </p:cNvSpPr>
              <p:nvPr/>
            </p:nvSpPr>
            <p:spPr bwMode="auto">
              <a:xfrm>
                <a:off x="2806" y="333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8" name="Freeform 1778"/>
              <p:cNvSpPr>
                <a:spLocks/>
              </p:cNvSpPr>
              <p:nvPr/>
            </p:nvSpPr>
            <p:spPr bwMode="auto">
              <a:xfrm>
                <a:off x="2752" y="3305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8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79" name="Line 1779"/>
              <p:cNvSpPr>
                <a:spLocks noChangeShapeType="1"/>
              </p:cNvSpPr>
              <p:nvPr/>
            </p:nvSpPr>
            <p:spPr bwMode="auto">
              <a:xfrm>
                <a:off x="3005" y="28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0" name="Freeform 1780"/>
              <p:cNvSpPr>
                <a:spLocks/>
              </p:cNvSpPr>
              <p:nvPr/>
            </p:nvSpPr>
            <p:spPr bwMode="auto">
              <a:xfrm>
                <a:off x="2950" y="2780"/>
                <a:ext cx="55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9"/>
                    </a:lnTo>
                    <a:lnTo>
                      <a:pt x="252" y="69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9"/>
                    </a:lnTo>
                    <a:lnTo>
                      <a:pt x="7" y="89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7" y="182"/>
                    </a:lnTo>
                    <a:lnTo>
                      <a:pt x="18" y="204"/>
                    </a:lnTo>
                    <a:lnTo>
                      <a:pt x="32" y="223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8" y="223"/>
                    </a:lnTo>
                    <a:lnTo>
                      <a:pt x="252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1" name="Line 1781"/>
              <p:cNvSpPr>
                <a:spLocks noChangeShapeType="1"/>
              </p:cNvSpPr>
              <p:nvPr/>
            </p:nvSpPr>
            <p:spPr bwMode="auto">
              <a:xfrm>
                <a:off x="2615" y="265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2" name="Freeform 1782"/>
              <p:cNvSpPr>
                <a:spLocks/>
              </p:cNvSpPr>
              <p:nvPr/>
            </p:nvSpPr>
            <p:spPr bwMode="auto">
              <a:xfrm>
                <a:off x="2561" y="2629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1" y="111"/>
                    </a:lnTo>
                    <a:lnTo>
                      <a:pt x="264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8" y="0"/>
                    </a:lnTo>
                    <a:lnTo>
                      <a:pt x="114" y="2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4" y="268"/>
                    </a:lnTo>
                    <a:lnTo>
                      <a:pt x="138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2"/>
                    </a:lnTo>
                    <a:lnTo>
                      <a:pt x="271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3" name="Line 1783"/>
              <p:cNvSpPr>
                <a:spLocks noChangeShapeType="1"/>
              </p:cNvSpPr>
              <p:nvPr/>
            </p:nvSpPr>
            <p:spPr bwMode="auto">
              <a:xfrm>
                <a:off x="2981" y="357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4" name="Freeform 1784"/>
              <p:cNvSpPr>
                <a:spLocks/>
              </p:cNvSpPr>
              <p:nvPr/>
            </p:nvSpPr>
            <p:spPr bwMode="auto">
              <a:xfrm>
                <a:off x="2927" y="355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2" y="87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2" y="7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7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7" y="87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8"/>
                    </a:lnTo>
                    <a:lnTo>
                      <a:pt x="67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2" y="262"/>
                    </a:lnTo>
                    <a:lnTo>
                      <a:pt x="202" y="252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5" name="Line 1785"/>
              <p:cNvSpPr>
                <a:spLocks noChangeShapeType="1"/>
              </p:cNvSpPr>
              <p:nvPr/>
            </p:nvSpPr>
            <p:spPr bwMode="auto">
              <a:xfrm>
                <a:off x="2621" y="270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6" name="Freeform 1786"/>
              <p:cNvSpPr>
                <a:spLocks/>
              </p:cNvSpPr>
              <p:nvPr/>
            </p:nvSpPr>
            <p:spPr bwMode="auto">
              <a:xfrm>
                <a:off x="2567" y="2679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3" y="67"/>
                    </a:lnTo>
                    <a:lnTo>
                      <a:pt x="238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8" y="202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2"/>
                    </a:lnTo>
                    <a:lnTo>
                      <a:pt x="261" y="183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7" name="Line 1787"/>
              <p:cNvSpPr>
                <a:spLocks noChangeShapeType="1"/>
              </p:cNvSpPr>
              <p:nvPr/>
            </p:nvSpPr>
            <p:spPr bwMode="auto">
              <a:xfrm>
                <a:off x="2795" y="27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8" name="Freeform 1788"/>
              <p:cNvSpPr>
                <a:spLocks/>
              </p:cNvSpPr>
              <p:nvPr/>
            </p:nvSpPr>
            <p:spPr bwMode="auto">
              <a:xfrm>
                <a:off x="2741" y="2672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9" y="183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90" y="263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2" y="183"/>
                    </a:lnTo>
                    <a:lnTo>
                      <a:pt x="269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89" name="Line 1789"/>
              <p:cNvSpPr>
                <a:spLocks noChangeShapeType="1"/>
              </p:cNvSpPr>
              <p:nvPr/>
            </p:nvSpPr>
            <p:spPr bwMode="auto">
              <a:xfrm>
                <a:off x="2831" y="257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0" name="Freeform 1790"/>
              <p:cNvSpPr>
                <a:spLocks/>
              </p:cNvSpPr>
              <p:nvPr/>
            </p:nvSpPr>
            <p:spPr bwMode="auto">
              <a:xfrm>
                <a:off x="2777" y="2552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3" y="8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1" name="Line 1791"/>
              <p:cNvSpPr>
                <a:spLocks noChangeShapeType="1"/>
              </p:cNvSpPr>
              <p:nvPr/>
            </p:nvSpPr>
            <p:spPr bwMode="auto">
              <a:xfrm>
                <a:off x="2943" y="337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2" name="Freeform 1792"/>
              <p:cNvSpPr>
                <a:spLocks/>
              </p:cNvSpPr>
              <p:nvPr/>
            </p:nvSpPr>
            <p:spPr bwMode="auto">
              <a:xfrm>
                <a:off x="2889" y="334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4" y="18"/>
                    </a:lnTo>
                    <a:lnTo>
                      <a:pt x="183" y="7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4" y="252"/>
                    </a:lnTo>
                    <a:lnTo>
                      <a:pt x="222" y="237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3" name="Line 1793"/>
              <p:cNvSpPr>
                <a:spLocks noChangeShapeType="1"/>
              </p:cNvSpPr>
              <p:nvPr/>
            </p:nvSpPr>
            <p:spPr bwMode="auto">
              <a:xfrm>
                <a:off x="2843" y="291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4" name="Freeform 1794"/>
              <p:cNvSpPr>
                <a:spLocks/>
              </p:cNvSpPr>
              <p:nvPr/>
            </p:nvSpPr>
            <p:spPr bwMode="auto">
              <a:xfrm>
                <a:off x="2789" y="2889"/>
                <a:ext cx="54" cy="54"/>
              </a:xfrm>
              <a:custGeom>
                <a:avLst/>
                <a:gdLst>
                  <a:gd name="T0" fmla="*/ 0 w 269"/>
                  <a:gd name="T1" fmla="*/ 0 h 272"/>
                  <a:gd name="T2" fmla="*/ 0 w 269"/>
                  <a:gd name="T3" fmla="*/ 0 h 272"/>
                  <a:gd name="T4" fmla="*/ 0 w 269"/>
                  <a:gd name="T5" fmla="*/ 0 h 272"/>
                  <a:gd name="T6" fmla="*/ 0 w 269"/>
                  <a:gd name="T7" fmla="*/ 0 h 272"/>
                  <a:gd name="T8" fmla="*/ 0 w 269"/>
                  <a:gd name="T9" fmla="*/ 0 h 272"/>
                  <a:gd name="T10" fmla="*/ 0 w 269"/>
                  <a:gd name="T11" fmla="*/ 0 h 272"/>
                  <a:gd name="T12" fmla="*/ 0 w 269"/>
                  <a:gd name="T13" fmla="*/ 0 h 272"/>
                  <a:gd name="T14" fmla="*/ 0 w 269"/>
                  <a:gd name="T15" fmla="*/ 0 h 272"/>
                  <a:gd name="T16" fmla="*/ 0 w 269"/>
                  <a:gd name="T17" fmla="*/ 0 h 272"/>
                  <a:gd name="T18" fmla="*/ 0 w 269"/>
                  <a:gd name="T19" fmla="*/ 0 h 272"/>
                  <a:gd name="T20" fmla="*/ 0 w 269"/>
                  <a:gd name="T21" fmla="*/ 0 h 272"/>
                  <a:gd name="T22" fmla="*/ 0 w 269"/>
                  <a:gd name="T23" fmla="*/ 0 h 272"/>
                  <a:gd name="T24" fmla="*/ 0 w 269"/>
                  <a:gd name="T25" fmla="*/ 0 h 272"/>
                  <a:gd name="T26" fmla="*/ 0 w 269"/>
                  <a:gd name="T27" fmla="*/ 0 h 272"/>
                  <a:gd name="T28" fmla="*/ 0 w 269"/>
                  <a:gd name="T29" fmla="*/ 0 h 272"/>
                  <a:gd name="T30" fmla="*/ 0 w 269"/>
                  <a:gd name="T31" fmla="*/ 0 h 272"/>
                  <a:gd name="T32" fmla="*/ 0 w 269"/>
                  <a:gd name="T33" fmla="*/ 0 h 272"/>
                  <a:gd name="T34" fmla="*/ 0 w 269"/>
                  <a:gd name="T35" fmla="*/ 0 h 272"/>
                  <a:gd name="T36" fmla="*/ 0 w 269"/>
                  <a:gd name="T37" fmla="*/ 0 h 272"/>
                  <a:gd name="T38" fmla="*/ 0 w 269"/>
                  <a:gd name="T39" fmla="*/ 0 h 272"/>
                  <a:gd name="T40" fmla="*/ 0 w 269"/>
                  <a:gd name="T41" fmla="*/ 0 h 272"/>
                  <a:gd name="T42" fmla="*/ 0 w 269"/>
                  <a:gd name="T43" fmla="*/ 0 h 272"/>
                  <a:gd name="T44" fmla="*/ 0 w 269"/>
                  <a:gd name="T45" fmla="*/ 0 h 272"/>
                  <a:gd name="T46" fmla="*/ 0 w 269"/>
                  <a:gd name="T47" fmla="*/ 0 h 272"/>
                  <a:gd name="T48" fmla="*/ 0 w 269"/>
                  <a:gd name="T49" fmla="*/ 0 h 272"/>
                  <a:gd name="T50" fmla="*/ 0 w 269"/>
                  <a:gd name="T51" fmla="*/ 0 h 272"/>
                  <a:gd name="T52" fmla="*/ 0 w 269"/>
                  <a:gd name="T53" fmla="*/ 0 h 272"/>
                  <a:gd name="T54" fmla="*/ 0 w 269"/>
                  <a:gd name="T55" fmla="*/ 0 h 272"/>
                  <a:gd name="T56" fmla="*/ 0 w 269"/>
                  <a:gd name="T57" fmla="*/ 0 h 272"/>
                  <a:gd name="T58" fmla="*/ 0 w 269"/>
                  <a:gd name="T59" fmla="*/ 0 h 272"/>
                  <a:gd name="T60" fmla="*/ 0 w 269"/>
                  <a:gd name="T61" fmla="*/ 0 h 272"/>
                  <a:gd name="T62" fmla="*/ 0 w 269"/>
                  <a:gd name="T63" fmla="*/ 0 h 272"/>
                  <a:gd name="T64" fmla="*/ 0 w 269"/>
                  <a:gd name="T65" fmla="*/ 0 h 272"/>
                  <a:gd name="T66" fmla="*/ 0 w 269"/>
                  <a:gd name="T67" fmla="*/ 0 h 272"/>
                  <a:gd name="T68" fmla="*/ 0 w 269"/>
                  <a:gd name="T69" fmla="*/ 0 h 272"/>
                  <a:gd name="T70" fmla="*/ 0 w 269"/>
                  <a:gd name="T71" fmla="*/ 0 h 272"/>
                  <a:gd name="T72" fmla="*/ 0 w 269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2"/>
                  <a:gd name="T113" fmla="*/ 269 w 269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2">
                    <a:moveTo>
                      <a:pt x="269" y="136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7" y="49"/>
                    </a:lnTo>
                    <a:lnTo>
                      <a:pt x="221" y="32"/>
                    </a:lnTo>
                    <a:lnTo>
                      <a:pt x="202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7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0" y="49"/>
                    </a:lnTo>
                    <a:lnTo>
                      <a:pt x="17" y="68"/>
                    </a:lnTo>
                    <a:lnTo>
                      <a:pt x="6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6" y="183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7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1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3"/>
                    </a:lnTo>
                    <a:lnTo>
                      <a:pt x="268" y="161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5" name="Line 1795"/>
              <p:cNvSpPr>
                <a:spLocks noChangeShapeType="1"/>
              </p:cNvSpPr>
              <p:nvPr/>
            </p:nvSpPr>
            <p:spPr bwMode="auto">
              <a:xfrm>
                <a:off x="2703" y="331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6" name="Freeform 1796"/>
              <p:cNvSpPr>
                <a:spLocks/>
              </p:cNvSpPr>
              <p:nvPr/>
            </p:nvSpPr>
            <p:spPr bwMode="auto">
              <a:xfrm>
                <a:off x="2648" y="3286"/>
                <a:ext cx="55" cy="54"/>
              </a:xfrm>
              <a:custGeom>
                <a:avLst/>
                <a:gdLst>
                  <a:gd name="T0" fmla="*/ 0 w 272"/>
                  <a:gd name="T1" fmla="*/ 0 h 269"/>
                  <a:gd name="T2" fmla="*/ 0 w 272"/>
                  <a:gd name="T3" fmla="*/ 0 h 269"/>
                  <a:gd name="T4" fmla="*/ 0 w 272"/>
                  <a:gd name="T5" fmla="*/ 0 h 269"/>
                  <a:gd name="T6" fmla="*/ 0 w 272"/>
                  <a:gd name="T7" fmla="*/ 0 h 269"/>
                  <a:gd name="T8" fmla="*/ 0 w 272"/>
                  <a:gd name="T9" fmla="*/ 0 h 269"/>
                  <a:gd name="T10" fmla="*/ 0 w 272"/>
                  <a:gd name="T11" fmla="*/ 0 h 269"/>
                  <a:gd name="T12" fmla="*/ 0 w 272"/>
                  <a:gd name="T13" fmla="*/ 0 h 269"/>
                  <a:gd name="T14" fmla="*/ 0 w 272"/>
                  <a:gd name="T15" fmla="*/ 0 h 269"/>
                  <a:gd name="T16" fmla="*/ 0 w 272"/>
                  <a:gd name="T17" fmla="*/ 0 h 269"/>
                  <a:gd name="T18" fmla="*/ 0 w 272"/>
                  <a:gd name="T19" fmla="*/ 0 h 269"/>
                  <a:gd name="T20" fmla="*/ 0 w 272"/>
                  <a:gd name="T21" fmla="*/ 0 h 269"/>
                  <a:gd name="T22" fmla="*/ 0 w 272"/>
                  <a:gd name="T23" fmla="*/ 0 h 269"/>
                  <a:gd name="T24" fmla="*/ 0 w 272"/>
                  <a:gd name="T25" fmla="*/ 0 h 269"/>
                  <a:gd name="T26" fmla="*/ 0 w 272"/>
                  <a:gd name="T27" fmla="*/ 0 h 269"/>
                  <a:gd name="T28" fmla="*/ 0 w 272"/>
                  <a:gd name="T29" fmla="*/ 0 h 269"/>
                  <a:gd name="T30" fmla="*/ 0 w 272"/>
                  <a:gd name="T31" fmla="*/ 0 h 269"/>
                  <a:gd name="T32" fmla="*/ 0 w 272"/>
                  <a:gd name="T33" fmla="*/ 0 h 269"/>
                  <a:gd name="T34" fmla="*/ 0 w 272"/>
                  <a:gd name="T35" fmla="*/ 0 h 269"/>
                  <a:gd name="T36" fmla="*/ 0 w 272"/>
                  <a:gd name="T37" fmla="*/ 0 h 269"/>
                  <a:gd name="T38" fmla="*/ 0 w 272"/>
                  <a:gd name="T39" fmla="*/ 0 h 269"/>
                  <a:gd name="T40" fmla="*/ 0 w 272"/>
                  <a:gd name="T41" fmla="*/ 0 h 269"/>
                  <a:gd name="T42" fmla="*/ 0 w 272"/>
                  <a:gd name="T43" fmla="*/ 0 h 269"/>
                  <a:gd name="T44" fmla="*/ 0 w 272"/>
                  <a:gd name="T45" fmla="*/ 0 h 269"/>
                  <a:gd name="T46" fmla="*/ 0 w 272"/>
                  <a:gd name="T47" fmla="*/ 0 h 269"/>
                  <a:gd name="T48" fmla="*/ 0 w 272"/>
                  <a:gd name="T49" fmla="*/ 0 h 269"/>
                  <a:gd name="T50" fmla="*/ 0 w 272"/>
                  <a:gd name="T51" fmla="*/ 0 h 269"/>
                  <a:gd name="T52" fmla="*/ 0 w 272"/>
                  <a:gd name="T53" fmla="*/ 0 h 269"/>
                  <a:gd name="T54" fmla="*/ 0 w 272"/>
                  <a:gd name="T55" fmla="*/ 0 h 269"/>
                  <a:gd name="T56" fmla="*/ 0 w 272"/>
                  <a:gd name="T57" fmla="*/ 0 h 269"/>
                  <a:gd name="T58" fmla="*/ 0 w 272"/>
                  <a:gd name="T59" fmla="*/ 0 h 269"/>
                  <a:gd name="T60" fmla="*/ 0 w 272"/>
                  <a:gd name="T61" fmla="*/ 0 h 269"/>
                  <a:gd name="T62" fmla="*/ 0 w 272"/>
                  <a:gd name="T63" fmla="*/ 0 h 269"/>
                  <a:gd name="T64" fmla="*/ 0 w 272"/>
                  <a:gd name="T65" fmla="*/ 0 h 269"/>
                  <a:gd name="T66" fmla="*/ 0 w 272"/>
                  <a:gd name="T67" fmla="*/ 0 h 269"/>
                  <a:gd name="T68" fmla="*/ 0 w 272"/>
                  <a:gd name="T69" fmla="*/ 0 h 269"/>
                  <a:gd name="T70" fmla="*/ 0 w 272"/>
                  <a:gd name="T71" fmla="*/ 0 h 269"/>
                  <a:gd name="T72" fmla="*/ 0 w 272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69"/>
                  <a:gd name="T113" fmla="*/ 272 w 272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69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39" y="47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9" y="18"/>
                    </a:lnTo>
                    <a:lnTo>
                      <a:pt x="49" y="31"/>
                    </a:lnTo>
                    <a:lnTo>
                      <a:pt x="32" y="47"/>
                    </a:lnTo>
                    <a:lnTo>
                      <a:pt x="19" y="66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7"/>
                    </a:lnTo>
                    <a:lnTo>
                      <a:pt x="69" y="251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1"/>
                    </a:lnTo>
                    <a:lnTo>
                      <a:pt x="223" y="237"/>
                    </a:lnTo>
                    <a:lnTo>
                      <a:pt x="239" y="222"/>
                    </a:lnTo>
                    <a:lnTo>
                      <a:pt x="253" y="202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7" name="Line 1797"/>
              <p:cNvSpPr>
                <a:spLocks noChangeShapeType="1"/>
              </p:cNvSpPr>
              <p:nvPr/>
            </p:nvSpPr>
            <p:spPr bwMode="auto">
              <a:xfrm>
                <a:off x="3030" y="28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8" name="Freeform 1798"/>
              <p:cNvSpPr>
                <a:spLocks/>
              </p:cNvSpPr>
              <p:nvPr/>
            </p:nvSpPr>
            <p:spPr bwMode="auto">
              <a:xfrm>
                <a:off x="2976" y="282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8"/>
                    </a:lnTo>
                    <a:lnTo>
                      <a:pt x="160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8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299" name="Line 1799"/>
              <p:cNvSpPr>
                <a:spLocks noChangeShapeType="1"/>
              </p:cNvSpPr>
              <p:nvPr/>
            </p:nvSpPr>
            <p:spPr bwMode="auto">
              <a:xfrm>
                <a:off x="3156" y="296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0" name="Freeform 1800"/>
              <p:cNvSpPr>
                <a:spLocks/>
              </p:cNvSpPr>
              <p:nvPr/>
            </p:nvSpPr>
            <p:spPr bwMode="auto">
              <a:xfrm>
                <a:off x="3102" y="2936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1" y="67"/>
                    </a:lnTo>
                    <a:lnTo>
                      <a:pt x="238" y="49"/>
                    </a:lnTo>
                    <a:lnTo>
                      <a:pt x="221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0" y="3"/>
                    </a:lnTo>
                    <a:lnTo>
                      <a:pt x="87" y="9"/>
                    </a:lnTo>
                    <a:lnTo>
                      <a:pt x="65" y="18"/>
                    </a:lnTo>
                    <a:lnTo>
                      <a:pt x="47" y="33"/>
                    </a:lnTo>
                    <a:lnTo>
                      <a:pt x="30" y="49"/>
                    </a:lnTo>
                    <a:lnTo>
                      <a:pt x="17" y="67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6" y="183"/>
                    </a:lnTo>
                    <a:lnTo>
                      <a:pt x="17" y="205"/>
                    </a:lnTo>
                    <a:lnTo>
                      <a:pt x="30" y="222"/>
                    </a:lnTo>
                    <a:lnTo>
                      <a:pt x="47" y="240"/>
                    </a:lnTo>
                    <a:lnTo>
                      <a:pt x="65" y="253"/>
                    </a:lnTo>
                    <a:lnTo>
                      <a:pt x="87" y="264"/>
                    </a:lnTo>
                    <a:lnTo>
                      <a:pt x="110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1" y="240"/>
                    </a:lnTo>
                    <a:lnTo>
                      <a:pt x="238" y="222"/>
                    </a:lnTo>
                    <a:lnTo>
                      <a:pt x="251" y="205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1" name="Line 1801"/>
              <p:cNvSpPr>
                <a:spLocks noChangeShapeType="1"/>
              </p:cNvSpPr>
              <p:nvPr/>
            </p:nvSpPr>
            <p:spPr bwMode="auto">
              <a:xfrm>
                <a:off x="2903" y="31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2" name="Freeform 1802"/>
              <p:cNvSpPr>
                <a:spLocks/>
              </p:cNvSpPr>
              <p:nvPr/>
            </p:nvSpPr>
            <p:spPr bwMode="auto">
              <a:xfrm>
                <a:off x="2849" y="310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3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3" name="Line 1803"/>
              <p:cNvSpPr>
                <a:spLocks noChangeShapeType="1"/>
              </p:cNvSpPr>
              <p:nvPr/>
            </p:nvSpPr>
            <p:spPr bwMode="auto">
              <a:xfrm>
                <a:off x="2657" y="333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4" name="Freeform 1804"/>
              <p:cNvSpPr>
                <a:spLocks/>
              </p:cNvSpPr>
              <p:nvPr/>
            </p:nvSpPr>
            <p:spPr bwMode="auto">
              <a:xfrm>
                <a:off x="2603" y="3303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2" y="17"/>
                    </a:lnTo>
                    <a:lnTo>
                      <a:pt x="183" y="8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7" y="17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3" y="261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5" name="Line 1805"/>
              <p:cNvSpPr>
                <a:spLocks noChangeShapeType="1"/>
              </p:cNvSpPr>
              <p:nvPr/>
            </p:nvSpPr>
            <p:spPr bwMode="auto">
              <a:xfrm>
                <a:off x="2609" y="295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6" name="Freeform 1806"/>
              <p:cNvSpPr>
                <a:spLocks/>
              </p:cNvSpPr>
              <p:nvPr/>
            </p:nvSpPr>
            <p:spPr bwMode="auto">
              <a:xfrm>
                <a:off x="2555" y="2931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0" y="67"/>
                    </a:lnTo>
                    <a:lnTo>
                      <a:pt x="237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6" y="18"/>
                    </a:lnTo>
                    <a:lnTo>
                      <a:pt x="47" y="31"/>
                    </a:lnTo>
                    <a:lnTo>
                      <a:pt x="30" y="48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2"/>
                    </a:lnTo>
                    <a:lnTo>
                      <a:pt x="47" y="240"/>
                    </a:lnTo>
                    <a:lnTo>
                      <a:pt x="66" y="253"/>
                    </a:lnTo>
                    <a:lnTo>
                      <a:pt x="87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2" y="253"/>
                    </a:lnTo>
                    <a:lnTo>
                      <a:pt x="221" y="240"/>
                    </a:lnTo>
                    <a:lnTo>
                      <a:pt x="237" y="222"/>
                    </a:lnTo>
                    <a:lnTo>
                      <a:pt x="250" y="203"/>
                    </a:lnTo>
                    <a:lnTo>
                      <a:pt x="261" y="181"/>
                    </a:lnTo>
                    <a:lnTo>
                      <a:pt x="268" y="158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7" name="Line 1807"/>
              <p:cNvSpPr>
                <a:spLocks noChangeShapeType="1"/>
              </p:cNvSpPr>
              <p:nvPr/>
            </p:nvSpPr>
            <p:spPr bwMode="auto">
              <a:xfrm>
                <a:off x="2789" y="278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8" name="Freeform 1808"/>
              <p:cNvSpPr>
                <a:spLocks/>
              </p:cNvSpPr>
              <p:nvPr/>
            </p:nvSpPr>
            <p:spPr bwMode="auto">
              <a:xfrm>
                <a:off x="2735" y="2757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9"/>
                    </a:lnTo>
                    <a:lnTo>
                      <a:pt x="19" y="67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2"/>
                    </a:lnTo>
                    <a:lnTo>
                      <a:pt x="19" y="204"/>
                    </a:lnTo>
                    <a:lnTo>
                      <a:pt x="32" y="222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40" y="222"/>
                    </a:lnTo>
                    <a:lnTo>
                      <a:pt x="253" y="204"/>
                    </a:lnTo>
                    <a:lnTo>
                      <a:pt x="263" y="182"/>
                    </a:lnTo>
                    <a:lnTo>
                      <a:pt x="268" y="158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09" name="Line 1809"/>
              <p:cNvSpPr>
                <a:spLocks noChangeShapeType="1"/>
              </p:cNvSpPr>
              <p:nvPr/>
            </p:nvSpPr>
            <p:spPr bwMode="auto">
              <a:xfrm>
                <a:off x="2873" y="301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0" name="Freeform 1810"/>
              <p:cNvSpPr>
                <a:spLocks/>
              </p:cNvSpPr>
              <p:nvPr/>
            </p:nvSpPr>
            <p:spPr bwMode="auto">
              <a:xfrm>
                <a:off x="2819" y="2991"/>
                <a:ext cx="54" cy="55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2" y="67"/>
                    </a:lnTo>
                    <a:lnTo>
                      <a:pt x="239" y="49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9"/>
                    </a:lnTo>
                    <a:lnTo>
                      <a:pt x="17" y="67"/>
                    </a:lnTo>
                    <a:lnTo>
                      <a:pt x="7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7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2" y="204"/>
                    </a:lnTo>
                    <a:lnTo>
                      <a:pt x="261" y="182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1" name="Line 1811"/>
              <p:cNvSpPr>
                <a:spLocks noChangeShapeType="1"/>
              </p:cNvSpPr>
              <p:nvPr/>
            </p:nvSpPr>
            <p:spPr bwMode="auto">
              <a:xfrm>
                <a:off x="2984" y="296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2" name="Freeform 1812"/>
              <p:cNvSpPr>
                <a:spLocks/>
              </p:cNvSpPr>
              <p:nvPr/>
            </p:nvSpPr>
            <p:spPr bwMode="auto">
              <a:xfrm>
                <a:off x="2930" y="2938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0"/>
                    </a:lnTo>
                    <a:lnTo>
                      <a:pt x="262" y="87"/>
                    </a:lnTo>
                    <a:lnTo>
                      <a:pt x="251" y="67"/>
                    </a:lnTo>
                    <a:lnTo>
                      <a:pt x="238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6" y="17"/>
                    </a:lnTo>
                    <a:lnTo>
                      <a:pt x="47" y="30"/>
                    </a:lnTo>
                    <a:lnTo>
                      <a:pt x="32" y="48"/>
                    </a:lnTo>
                    <a:lnTo>
                      <a:pt x="16" y="67"/>
                    </a:lnTo>
                    <a:lnTo>
                      <a:pt x="7" y="87"/>
                    </a:lnTo>
                    <a:lnTo>
                      <a:pt x="1" y="110"/>
                    </a:lnTo>
                    <a:lnTo>
                      <a:pt x="0" y="135"/>
                    </a:lnTo>
                    <a:lnTo>
                      <a:pt x="1" y="158"/>
                    </a:lnTo>
                    <a:lnTo>
                      <a:pt x="7" y="181"/>
                    </a:lnTo>
                    <a:lnTo>
                      <a:pt x="16" y="203"/>
                    </a:lnTo>
                    <a:lnTo>
                      <a:pt x="32" y="221"/>
                    </a:lnTo>
                    <a:lnTo>
                      <a:pt x="47" y="239"/>
                    </a:lnTo>
                    <a:lnTo>
                      <a:pt x="66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8" y="221"/>
                    </a:lnTo>
                    <a:lnTo>
                      <a:pt x="251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3" name="Line 1813"/>
              <p:cNvSpPr>
                <a:spLocks noChangeShapeType="1"/>
              </p:cNvSpPr>
              <p:nvPr/>
            </p:nvSpPr>
            <p:spPr bwMode="auto">
              <a:xfrm>
                <a:off x="2669" y="298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4" name="Freeform 1814"/>
              <p:cNvSpPr>
                <a:spLocks/>
              </p:cNvSpPr>
              <p:nvPr/>
            </p:nvSpPr>
            <p:spPr bwMode="auto">
              <a:xfrm>
                <a:off x="2615" y="2962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8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9" y="202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60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2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5" name="Line 1815"/>
              <p:cNvSpPr>
                <a:spLocks noChangeShapeType="1"/>
              </p:cNvSpPr>
              <p:nvPr/>
            </p:nvSpPr>
            <p:spPr bwMode="auto">
              <a:xfrm>
                <a:off x="2826" y="30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6" name="Freeform 1816"/>
              <p:cNvSpPr>
                <a:spLocks/>
              </p:cNvSpPr>
              <p:nvPr/>
            </p:nvSpPr>
            <p:spPr bwMode="auto">
              <a:xfrm>
                <a:off x="2772" y="3072"/>
                <a:ext cx="54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4"/>
                    </a:moveTo>
                    <a:lnTo>
                      <a:pt x="269" y="112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7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8"/>
                    </a:lnTo>
                    <a:lnTo>
                      <a:pt x="2" y="112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59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7" name="Line 1817"/>
              <p:cNvSpPr>
                <a:spLocks noChangeShapeType="1"/>
              </p:cNvSpPr>
              <p:nvPr/>
            </p:nvSpPr>
            <p:spPr bwMode="auto">
              <a:xfrm>
                <a:off x="2993" y="34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8" name="Freeform 1818"/>
              <p:cNvSpPr>
                <a:spLocks/>
              </p:cNvSpPr>
              <p:nvPr/>
            </p:nvSpPr>
            <p:spPr bwMode="auto">
              <a:xfrm>
                <a:off x="2939" y="3430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90" y="9"/>
                    </a:lnTo>
                    <a:lnTo>
                      <a:pt x="68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2" y="269"/>
                    </a:lnTo>
                    <a:lnTo>
                      <a:pt x="136" y="271"/>
                    </a:lnTo>
                    <a:lnTo>
                      <a:pt x="160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9" y="159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19" name="Line 1819"/>
              <p:cNvSpPr>
                <a:spLocks noChangeShapeType="1"/>
              </p:cNvSpPr>
              <p:nvPr/>
            </p:nvSpPr>
            <p:spPr bwMode="auto">
              <a:xfrm>
                <a:off x="3082" y="316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0" name="Freeform 1820"/>
              <p:cNvSpPr>
                <a:spLocks/>
              </p:cNvSpPr>
              <p:nvPr/>
            </p:nvSpPr>
            <p:spPr bwMode="auto">
              <a:xfrm>
                <a:off x="3029" y="3141"/>
                <a:ext cx="53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4"/>
                    </a:moveTo>
                    <a:lnTo>
                      <a:pt x="268" y="111"/>
                    </a:lnTo>
                    <a:lnTo>
                      <a:pt x="261" y="88"/>
                    </a:lnTo>
                    <a:lnTo>
                      <a:pt x="251" y="67"/>
                    </a:lnTo>
                    <a:lnTo>
                      <a:pt x="237" y="49"/>
                    </a:lnTo>
                    <a:lnTo>
                      <a:pt x="222" y="31"/>
                    </a:lnTo>
                    <a:lnTo>
                      <a:pt x="202" y="18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6" y="18"/>
                    </a:lnTo>
                    <a:lnTo>
                      <a:pt x="46" y="31"/>
                    </a:lnTo>
                    <a:lnTo>
                      <a:pt x="31" y="49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9"/>
                    </a:lnTo>
                    <a:lnTo>
                      <a:pt x="6" y="182"/>
                    </a:lnTo>
                    <a:lnTo>
                      <a:pt x="17" y="204"/>
                    </a:lnTo>
                    <a:lnTo>
                      <a:pt x="31" y="222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2"/>
                    </a:lnTo>
                    <a:lnTo>
                      <a:pt x="251" y="204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69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1" name="Line 1821"/>
              <p:cNvSpPr>
                <a:spLocks noChangeShapeType="1"/>
              </p:cNvSpPr>
              <p:nvPr/>
            </p:nvSpPr>
            <p:spPr bwMode="auto">
              <a:xfrm>
                <a:off x="2777" y="332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2" name="Freeform 1822"/>
              <p:cNvSpPr>
                <a:spLocks/>
              </p:cNvSpPr>
              <p:nvPr/>
            </p:nvSpPr>
            <p:spPr bwMode="auto">
              <a:xfrm>
                <a:off x="2723" y="3298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3" y="48"/>
                    </a:lnTo>
                    <a:lnTo>
                      <a:pt x="18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8" y="203"/>
                    </a:lnTo>
                    <a:lnTo>
                      <a:pt x="33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1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2" y="261"/>
                    </a:lnTo>
                    <a:lnTo>
                      <a:pt x="204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3" y="181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3" name="Line 1823"/>
              <p:cNvSpPr>
                <a:spLocks noChangeShapeType="1"/>
              </p:cNvSpPr>
              <p:nvPr/>
            </p:nvSpPr>
            <p:spPr bwMode="auto">
              <a:xfrm>
                <a:off x="2732" y="285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4" name="Freeform 1824"/>
              <p:cNvSpPr>
                <a:spLocks/>
              </p:cNvSpPr>
              <p:nvPr/>
            </p:nvSpPr>
            <p:spPr bwMode="auto">
              <a:xfrm>
                <a:off x="2678" y="2824"/>
                <a:ext cx="54" cy="54"/>
              </a:xfrm>
              <a:custGeom>
                <a:avLst/>
                <a:gdLst>
                  <a:gd name="T0" fmla="*/ 0 w 269"/>
                  <a:gd name="T1" fmla="*/ 0 h 271"/>
                  <a:gd name="T2" fmla="*/ 0 w 269"/>
                  <a:gd name="T3" fmla="*/ 0 h 271"/>
                  <a:gd name="T4" fmla="*/ 0 w 269"/>
                  <a:gd name="T5" fmla="*/ 0 h 271"/>
                  <a:gd name="T6" fmla="*/ 0 w 269"/>
                  <a:gd name="T7" fmla="*/ 0 h 271"/>
                  <a:gd name="T8" fmla="*/ 0 w 269"/>
                  <a:gd name="T9" fmla="*/ 0 h 271"/>
                  <a:gd name="T10" fmla="*/ 0 w 269"/>
                  <a:gd name="T11" fmla="*/ 0 h 271"/>
                  <a:gd name="T12" fmla="*/ 0 w 269"/>
                  <a:gd name="T13" fmla="*/ 0 h 271"/>
                  <a:gd name="T14" fmla="*/ 0 w 269"/>
                  <a:gd name="T15" fmla="*/ 0 h 271"/>
                  <a:gd name="T16" fmla="*/ 0 w 269"/>
                  <a:gd name="T17" fmla="*/ 0 h 271"/>
                  <a:gd name="T18" fmla="*/ 0 w 269"/>
                  <a:gd name="T19" fmla="*/ 0 h 271"/>
                  <a:gd name="T20" fmla="*/ 0 w 269"/>
                  <a:gd name="T21" fmla="*/ 0 h 271"/>
                  <a:gd name="T22" fmla="*/ 0 w 269"/>
                  <a:gd name="T23" fmla="*/ 0 h 271"/>
                  <a:gd name="T24" fmla="*/ 0 w 269"/>
                  <a:gd name="T25" fmla="*/ 0 h 271"/>
                  <a:gd name="T26" fmla="*/ 0 w 269"/>
                  <a:gd name="T27" fmla="*/ 0 h 271"/>
                  <a:gd name="T28" fmla="*/ 0 w 269"/>
                  <a:gd name="T29" fmla="*/ 0 h 271"/>
                  <a:gd name="T30" fmla="*/ 0 w 269"/>
                  <a:gd name="T31" fmla="*/ 0 h 271"/>
                  <a:gd name="T32" fmla="*/ 0 w 269"/>
                  <a:gd name="T33" fmla="*/ 0 h 271"/>
                  <a:gd name="T34" fmla="*/ 0 w 269"/>
                  <a:gd name="T35" fmla="*/ 0 h 271"/>
                  <a:gd name="T36" fmla="*/ 0 w 269"/>
                  <a:gd name="T37" fmla="*/ 0 h 271"/>
                  <a:gd name="T38" fmla="*/ 0 w 269"/>
                  <a:gd name="T39" fmla="*/ 0 h 271"/>
                  <a:gd name="T40" fmla="*/ 0 w 269"/>
                  <a:gd name="T41" fmla="*/ 0 h 271"/>
                  <a:gd name="T42" fmla="*/ 0 w 269"/>
                  <a:gd name="T43" fmla="*/ 0 h 271"/>
                  <a:gd name="T44" fmla="*/ 0 w 269"/>
                  <a:gd name="T45" fmla="*/ 0 h 271"/>
                  <a:gd name="T46" fmla="*/ 0 w 269"/>
                  <a:gd name="T47" fmla="*/ 0 h 271"/>
                  <a:gd name="T48" fmla="*/ 0 w 269"/>
                  <a:gd name="T49" fmla="*/ 0 h 271"/>
                  <a:gd name="T50" fmla="*/ 0 w 269"/>
                  <a:gd name="T51" fmla="*/ 0 h 271"/>
                  <a:gd name="T52" fmla="*/ 0 w 269"/>
                  <a:gd name="T53" fmla="*/ 0 h 271"/>
                  <a:gd name="T54" fmla="*/ 0 w 269"/>
                  <a:gd name="T55" fmla="*/ 0 h 271"/>
                  <a:gd name="T56" fmla="*/ 0 w 269"/>
                  <a:gd name="T57" fmla="*/ 0 h 271"/>
                  <a:gd name="T58" fmla="*/ 0 w 269"/>
                  <a:gd name="T59" fmla="*/ 0 h 271"/>
                  <a:gd name="T60" fmla="*/ 0 w 269"/>
                  <a:gd name="T61" fmla="*/ 0 h 271"/>
                  <a:gd name="T62" fmla="*/ 0 w 269"/>
                  <a:gd name="T63" fmla="*/ 0 h 271"/>
                  <a:gd name="T64" fmla="*/ 0 w 269"/>
                  <a:gd name="T65" fmla="*/ 0 h 271"/>
                  <a:gd name="T66" fmla="*/ 0 w 269"/>
                  <a:gd name="T67" fmla="*/ 0 h 271"/>
                  <a:gd name="T68" fmla="*/ 0 w 269"/>
                  <a:gd name="T69" fmla="*/ 0 h 271"/>
                  <a:gd name="T70" fmla="*/ 0 w 269"/>
                  <a:gd name="T71" fmla="*/ 0 h 271"/>
                  <a:gd name="T72" fmla="*/ 0 w 269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1"/>
                  <a:gd name="T113" fmla="*/ 269 w 269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1">
                    <a:moveTo>
                      <a:pt x="269" y="136"/>
                    </a:moveTo>
                    <a:lnTo>
                      <a:pt x="268" y="112"/>
                    </a:lnTo>
                    <a:lnTo>
                      <a:pt x="261" y="89"/>
                    </a:lnTo>
                    <a:lnTo>
                      <a:pt x="251" y="68"/>
                    </a:lnTo>
                    <a:lnTo>
                      <a:pt x="237" y="48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0" y="9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6" y="19"/>
                    </a:lnTo>
                    <a:lnTo>
                      <a:pt x="46" y="32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6" y="89"/>
                    </a:lnTo>
                    <a:lnTo>
                      <a:pt x="1" y="112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6" y="181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6" y="240"/>
                    </a:lnTo>
                    <a:lnTo>
                      <a:pt x="66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0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7" y="223"/>
                    </a:lnTo>
                    <a:lnTo>
                      <a:pt x="251" y="203"/>
                    </a:lnTo>
                    <a:lnTo>
                      <a:pt x="261" y="181"/>
                    </a:lnTo>
                    <a:lnTo>
                      <a:pt x="268" y="161"/>
                    </a:lnTo>
                    <a:lnTo>
                      <a:pt x="269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5" name="Line 1825"/>
              <p:cNvSpPr>
                <a:spLocks noChangeShapeType="1"/>
              </p:cNvSpPr>
              <p:nvPr/>
            </p:nvSpPr>
            <p:spPr bwMode="auto">
              <a:xfrm>
                <a:off x="2796" y="307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6" name="Freeform 1826"/>
              <p:cNvSpPr>
                <a:spLocks/>
              </p:cNvSpPr>
              <p:nvPr/>
            </p:nvSpPr>
            <p:spPr bwMode="auto">
              <a:xfrm>
                <a:off x="2742" y="3043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4"/>
                    </a:moveTo>
                    <a:lnTo>
                      <a:pt x="269" y="111"/>
                    </a:lnTo>
                    <a:lnTo>
                      <a:pt x="264" y="88"/>
                    </a:lnTo>
                    <a:lnTo>
                      <a:pt x="253" y="67"/>
                    </a:lnTo>
                    <a:lnTo>
                      <a:pt x="240" y="49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3" y="8"/>
                    </a:lnTo>
                    <a:lnTo>
                      <a:pt x="160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3" y="49"/>
                    </a:lnTo>
                    <a:lnTo>
                      <a:pt x="18" y="67"/>
                    </a:lnTo>
                    <a:lnTo>
                      <a:pt x="9" y="88"/>
                    </a:lnTo>
                    <a:lnTo>
                      <a:pt x="3" y="111"/>
                    </a:lnTo>
                    <a:lnTo>
                      <a:pt x="0" y="134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3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7" y="272"/>
                    </a:lnTo>
                    <a:lnTo>
                      <a:pt x="160" y="268"/>
                    </a:lnTo>
                    <a:lnTo>
                      <a:pt x="183" y="263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4" y="182"/>
                    </a:lnTo>
                    <a:lnTo>
                      <a:pt x="269" y="159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7" name="Line 1827"/>
              <p:cNvSpPr>
                <a:spLocks noChangeShapeType="1"/>
              </p:cNvSpPr>
              <p:nvPr/>
            </p:nvSpPr>
            <p:spPr bwMode="auto">
              <a:xfrm>
                <a:off x="2960" y="268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8" name="Freeform 1828"/>
              <p:cNvSpPr>
                <a:spLocks/>
              </p:cNvSpPr>
              <p:nvPr/>
            </p:nvSpPr>
            <p:spPr bwMode="auto">
              <a:xfrm>
                <a:off x="2906" y="2661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8" y="19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8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4"/>
                    </a:lnTo>
                    <a:lnTo>
                      <a:pt x="32" y="222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8" y="264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2"/>
                    </a:lnTo>
                    <a:lnTo>
                      <a:pt x="253" y="204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29" name="Line 1829"/>
              <p:cNvSpPr>
                <a:spLocks noChangeShapeType="1"/>
              </p:cNvSpPr>
              <p:nvPr/>
            </p:nvSpPr>
            <p:spPr bwMode="auto">
              <a:xfrm>
                <a:off x="2797" y="285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0" name="Freeform 1830"/>
              <p:cNvSpPr>
                <a:spLocks/>
              </p:cNvSpPr>
              <p:nvPr/>
            </p:nvSpPr>
            <p:spPr bwMode="auto">
              <a:xfrm>
                <a:off x="2743" y="2832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3" y="33"/>
                    </a:lnTo>
                    <a:lnTo>
                      <a:pt x="203" y="18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8" y="18"/>
                    </a:lnTo>
                    <a:lnTo>
                      <a:pt x="48" y="33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6" y="270"/>
                    </a:lnTo>
                    <a:lnTo>
                      <a:pt x="159" y="269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1" name="Line 1831"/>
              <p:cNvSpPr>
                <a:spLocks noChangeShapeType="1"/>
              </p:cNvSpPr>
              <p:nvPr/>
            </p:nvSpPr>
            <p:spPr bwMode="auto">
              <a:xfrm>
                <a:off x="2647" y="26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2" name="Freeform 1832"/>
              <p:cNvSpPr>
                <a:spLocks/>
              </p:cNvSpPr>
              <p:nvPr/>
            </p:nvSpPr>
            <p:spPr bwMode="auto">
              <a:xfrm>
                <a:off x="2592" y="2615"/>
                <a:ext cx="55" cy="55"/>
              </a:xfrm>
              <a:custGeom>
                <a:avLst/>
                <a:gdLst>
                  <a:gd name="T0" fmla="*/ 0 w 272"/>
                  <a:gd name="T1" fmla="*/ 0 h 271"/>
                  <a:gd name="T2" fmla="*/ 0 w 272"/>
                  <a:gd name="T3" fmla="*/ 0 h 271"/>
                  <a:gd name="T4" fmla="*/ 0 w 272"/>
                  <a:gd name="T5" fmla="*/ 0 h 271"/>
                  <a:gd name="T6" fmla="*/ 0 w 272"/>
                  <a:gd name="T7" fmla="*/ 0 h 271"/>
                  <a:gd name="T8" fmla="*/ 0 w 272"/>
                  <a:gd name="T9" fmla="*/ 0 h 271"/>
                  <a:gd name="T10" fmla="*/ 0 w 272"/>
                  <a:gd name="T11" fmla="*/ 0 h 271"/>
                  <a:gd name="T12" fmla="*/ 0 w 272"/>
                  <a:gd name="T13" fmla="*/ 0 h 271"/>
                  <a:gd name="T14" fmla="*/ 0 w 272"/>
                  <a:gd name="T15" fmla="*/ 0 h 271"/>
                  <a:gd name="T16" fmla="*/ 0 w 272"/>
                  <a:gd name="T17" fmla="*/ 0 h 271"/>
                  <a:gd name="T18" fmla="*/ 0 w 272"/>
                  <a:gd name="T19" fmla="*/ 0 h 271"/>
                  <a:gd name="T20" fmla="*/ 0 w 272"/>
                  <a:gd name="T21" fmla="*/ 0 h 271"/>
                  <a:gd name="T22" fmla="*/ 0 w 272"/>
                  <a:gd name="T23" fmla="*/ 0 h 271"/>
                  <a:gd name="T24" fmla="*/ 0 w 272"/>
                  <a:gd name="T25" fmla="*/ 0 h 271"/>
                  <a:gd name="T26" fmla="*/ 0 w 272"/>
                  <a:gd name="T27" fmla="*/ 0 h 271"/>
                  <a:gd name="T28" fmla="*/ 0 w 272"/>
                  <a:gd name="T29" fmla="*/ 0 h 271"/>
                  <a:gd name="T30" fmla="*/ 0 w 272"/>
                  <a:gd name="T31" fmla="*/ 0 h 271"/>
                  <a:gd name="T32" fmla="*/ 0 w 272"/>
                  <a:gd name="T33" fmla="*/ 0 h 271"/>
                  <a:gd name="T34" fmla="*/ 0 w 272"/>
                  <a:gd name="T35" fmla="*/ 0 h 271"/>
                  <a:gd name="T36" fmla="*/ 0 w 272"/>
                  <a:gd name="T37" fmla="*/ 0 h 271"/>
                  <a:gd name="T38" fmla="*/ 0 w 272"/>
                  <a:gd name="T39" fmla="*/ 0 h 271"/>
                  <a:gd name="T40" fmla="*/ 0 w 272"/>
                  <a:gd name="T41" fmla="*/ 0 h 271"/>
                  <a:gd name="T42" fmla="*/ 0 w 272"/>
                  <a:gd name="T43" fmla="*/ 0 h 271"/>
                  <a:gd name="T44" fmla="*/ 0 w 272"/>
                  <a:gd name="T45" fmla="*/ 0 h 271"/>
                  <a:gd name="T46" fmla="*/ 0 w 272"/>
                  <a:gd name="T47" fmla="*/ 0 h 271"/>
                  <a:gd name="T48" fmla="*/ 0 w 272"/>
                  <a:gd name="T49" fmla="*/ 0 h 271"/>
                  <a:gd name="T50" fmla="*/ 0 w 272"/>
                  <a:gd name="T51" fmla="*/ 0 h 271"/>
                  <a:gd name="T52" fmla="*/ 0 w 272"/>
                  <a:gd name="T53" fmla="*/ 0 h 271"/>
                  <a:gd name="T54" fmla="*/ 0 w 272"/>
                  <a:gd name="T55" fmla="*/ 0 h 271"/>
                  <a:gd name="T56" fmla="*/ 0 w 272"/>
                  <a:gd name="T57" fmla="*/ 0 h 271"/>
                  <a:gd name="T58" fmla="*/ 0 w 272"/>
                  <a:gd name="T59" fmla="*/ 0 h 271"/>
                  <a:gd name="T60" fmla="*/ 0 w 272"/>
                  <a:gd name="T61" fmla="*/ 0 h 271"/>
                  <a:gd name="T62" fmla="*/ 0 w 272"/>
                  <a:gd name="T63" fmla="*/ 0 h 271"/>
                  <a:gd name="T64" fmla="*/ 0 w 272"/>
                  <a:gd name="T65" fmla="*/ 0 h 271"/>
                  <a:gd name="T66" fmla="*/ 0 w 272"/>
                  <a:gd name="T67" fmla="*/ 0 h 271"/>
                  <a:gd name="T68" fmla="*/ 0 w 272"/>
                  <a:gd name="T69" fmla="*/ 0 h 271"/>
                  <a:gd name="T70" fmla="*/ 0 w 272"/>
                  <a:gd name="T71" fmla="*/ 0 h 271"/>
                  <a:gd name="T72" fmla="*/ 0 w 272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1"/>
                  <a:gd name="T113" fmla="*/ 272 w 272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1">
                    <a:moveTo>
                      <a:pt x="272" y="136"/>
                    </a:moveTo>
                    <a:lnTo>
                      <a:pt x="268" y="113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9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3"/>
                    </a:lnTo>
                    <a:lnTo>
                      <a:pt x="0" y="136"/>
                    </a:lnTo>
                    <a:lnTo>
                      <a:pt x="2" y="160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9" y="252"/>
                    </a:lnTo>
                    <a:lnTo>
                      <a:pt x="89" y="262"/>
                    </a:lnTo>
                    <a:lnTo>
                      <a:pt x="111" y="270"/>
                    </a:lnTo>
                    <a:lnTo>
                      <a:pt x="136" y="271"/>
                    </a:lnTo>
                    <a:lnTo>
                      <a:pt x="159" y="270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60"/>
                    </a:lnTo>
                    <a:lnTo>
                      <a:pt x="272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3" name="Line 1833"/>
              <p:cNvSpPr>
                <a:spLocks noChangeShapeType="1"/>
              </p:cNvSpPr>
              <p:nvPr/>
            </p:nvSpPr>
            <p:spPr bwMode="auto">
              <a:xfrm>
                <a:off x="2933" y="280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4" name="Freeform 1834"/>
              <p:cNvSpPr>
                <a:spLocks/>
              </p:cNvSpPr>
              <p:nvPr/>
            </p:nvSpPr>
            <p:spPr bwMode="auto">
              <a:xfrm>
                <a:off x="2879" y="2777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5"/>
                    </a:moveTo>
                    <a:lnTo>
                      <a:pt x="268" y="111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9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8"/>
                    </a:lnTo>
                    <a:lnTo>
                      <a:pt x="135" y="272"/>
                    </a:lnTo>
                    <a:lnTo>
                      <a:pt x="159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60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5" name="Line 1835"/>
              <p:cNvSpPr>
                <a:spLocks noChangeShapeType="1"/>
              </p:cNvSpPr>
              <p:nvPr/>
            </p:nvSpPr>
            <p:spPr bwMode="auto">
              <a:xfrm>
                <a:off x="3156" y="292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6" name="Freeform 1836"/>
              <p:cNvSpPr>
                <a:spLocks/>
              </p:cNvSpPr>
              <p:nvPr/>
            </p:nvSpPr>
            <p:spPr bwMode="auto">
              <a:xfrm>
                <a:off x="3102" y="2899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3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2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8" y="202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8" y="263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7" name="Line 1837"/>
              <p:cNvSpPr>
                <a:spLocks noChangeShapeType="1"/>
              </p:cNvSpPr>
              <p:nvPr/>
            </p:nvSpPr>
            <p:spPr bwMode="auto">
              <a:xfrm>
                <a:off x="2948" y="279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8" name="Freeform 1838"/>
              <p:cNvSpPr>
                <a:spLocks/>
              </p:cNvSpPr>
              <p:nvPr/>
            </p:nvSpPr>
            <p:spPr bwMode="auto">
              <a:xfrm>
                <a:off x="2894" y="2764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6"/>
                    </a:moveTo>
                    <a:lnTo>
                      <a:pt x="268" y="113"/>
                    </a:lnTo>
                    <a:lnTo>
                      <a:pt x="262" y="89"/>
                    </a:lnTo>
                    <a:lnTo>
                      <a:pt x="252" y="67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8" y="67"/>
                    </a:lnTo>
                    <a:lnTo>
                      <a:pt x="7" y="89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0"/>
                    </a:lnTo>
                    <a:lnTo>
                      <a:pt x="7" y="183"/>
                    </a:lnTo>
                    <a:lnTo>
                      <a:pt x="18" y="205"/>
                    </a:lnTo>
                    <a:lnTo>
                      <a:pt x="31" y="222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8" y="264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4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8" y="222"/>
                    </a:lnTo>
                    <a:lnTo>
                      <a:pt x="252" y="205"/>
                    </a:lnTo>
                    <a:lnTo>
                      <a:pt x="262" y="183"/>
                    </a:lnTo>
                    <a:lnTo>
                      <a:pt x="268" y="160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39" name="Line 1839"/>
              <p:cNvSpPr>
                <a:spLocks noChangeShapeType="1"/>
              </p:cNvSpPr>
              <p:nvPr/>
            </p:nvSpPr>
            <p:spPr bwMode="auto">
              <a:xfrm>
                <a:off x="2781" y="301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0" name="Freeform 1840"/>
              <p:cNvSpPr>
                <a:spLocks/>
              </p:cNvSpPr>
              <p:nvPr/>
            </p:nvSpPr>
            <p:spPr bwMode="auto">
              <a:xfrm>
                <a:off x="2727" y="298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8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1" y="48"/>
                    </a:lnTo>
                    <a:lnTo>
                      <a:pt x="17" y="67"/>
                    </a:lnTo>
                    <a:lnTo>
                      <a:pt x="6" y="88"/>
                    </a:lnTo>
                    <a:lnTo>
                      <a:pt x="1" y="111"/>
                    </a:lnTo>
                    <a:lnTo>
                      <a:pt x="0" y="134"/>
                    </a:lnTo>
                    <a:lnTo>
                      <a:pt x="1" y="158"/>
                    </a:lnTo>
                    <a:lnTo>
                      <a:pt x="6" y="181"/>
                    </a:lnTo>
                    <a:lnTo>
                      <a:pt x="17" y="202"/>
                    </a:lnTo>
                    <a:lnTo>
                      <a:pt x="31" y="222"/>
                    </a:lnTo>
                    <a:lnTo>
                      <a:pt x="48" y="238"/>
                    </a:lnTo>
                    <a:lnTo>
                      <a:pt x="67" y="253"/>
                    </a:lnTo>
                    <a:lnTo>
                      <a:pt x="88" y="261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1"/>
                    </a:lnTo>
                    <a:lnTo>
                      <a:pt x="203" y="253"/>
                    </a:lnTo>
                    <a:lnTo>
                      <a:pt x="222" y="238"/>
                    </a:lnTo>
                    <a:lnTo>
                      <a:pt x="238" y="222"/>
                    </a:lnTo>
                    <a:lnTo>
                      <a:pt x="252" y="202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1" name="Line 1841"/>
              <p:cNvSpPr>
                <a:spLocks noChangeShapeType="1"/>
              </p:cNvSpPr>
              <p:nvPr/>
            </p:nvSpPr>
            <p:spPr bwMode="auto">
              <a:xfrm>
                <a:off x="3019" y="335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2" name="Freeform 1842"/>
              <p:cNvSpPr>
                <a:spLocks/>
              </p:cNvSpPr>
              <p:nvPr/>
            </p:nvSpPr>
            <p:spPr bwMode="auto">
              <a:xfrm>
                <a:off x="2965" y="3328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8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40" y="47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9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9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3" name="Line 1843"/>
              <p:cNvSpPr>
                <a:spLocks noChangeShapeType="1"/>
              </p:cNvSpPr>
              <p:nvPr/>
            </p:nvSpPr>
            <p:spPr bwMode="auto">
              <a:xfrm>
                <a:off x="2923" y="340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4" name="Freeform 1844"/>
              <p:cNvSpPr>
                <a:spLocks/>
              </p:cNvSpPr>
              <p:nvPr/>
            </p:nvSpPr>
            <p:spPr bwMode="auto">
              <a:xfrm>
                <a:off x="2869" y="3382"/>
                <a:ext cx="54" cy="54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3"/>
                    </a:lnTo>
                    <a:lnTo>
                      <a:pt x="136" y="0"/>
                    </a:lnTo>
                    <a:lnTo>
                      <a:pt x="111" y="3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3"/>
                    </a:lnTo>
                    <a:lnTo>
                      <a:pt x="0" y="136"/>
                    </a:lnTo>
                    <a:lnTo>
                      <a:pt x="3" y="161"/>
                    </a:lnTo>
                    <a:lnTo>
                      <a:pt x="8" y="184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70"/>
                    </a:lnTo>
                    <a:lnTo>
                      <a:pt x="136" y="271"/>
                    </a:lnTo>
                    <a:lnTo>
                      <a:pt x="160" y="270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2" y="184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5" name="Line 1845"/>
              <p:cNvSpPr>
                <a:spLocks noChangeShapeType="1"/>
              </p:cNvSpPr>
              <p:nvPr/>
            </p:nvSpPr>
            <p:spPr bwMode="auto">
              <a:xfrm>
                <a:off x="2492" y="32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6" name="Freeform 1846"/>
              <p:cNvSpPr>
                <a:spLocks/>
              </p:cNvSpPr>
              <p:nvPr/>
            </p:nvSpPr>
            <p:spPr bwMode="auto">
              <a:xfrm>
                <a:off x="2438" y="3216"/>
                <a:ext cx="54" cy="54"/>
              </a:xfrm>
              <a:custGeom>
                <a:avLst/>
                <a:gdLst>
                  <a:gd name="T0" fmla="*/ 0 w 271"/>
                  <a:gd name="T1" fmla="*/ 0 h 269"/>
                  <a:gd name="T2" fmla="*/ 0 w 271"/>
                  <a:gd name="T3" fmla="*/ 0 h 269"/>
                  <a:gd name="T4" fmla="*/ 0 w 271"/>
                  <a:gd name="T5" fmla="*/ 0 h 269"/>
                  <a:gd name="T6" fmla="*/ 0 w 271"/>
                  <a:gd name="T7" fmla="*/ 0 h 269"/>
                  <a:gd name="T8" fmla="*/ 0 w 271"/>
                  <a:gd name="T9" fmla="*/ 0 h 269"/>
                  <a:gd name="T10" fmla="*/ 0 w 271"/>
                  <a:gd name="T11" fmla="*/ 0 h 269"/>
                  <a:gd name="T12" fmla="*/ 0 w 271"/>
                  <a:gd name="T13" fmla="*/ 0 h 269"/>
                  <a:gd name="T14" fmla="*/ 0 w 271"/>
                  <a:gd name="T15" fmla="*/ 0 h 269"/>
                  <a:gd name="T16" fmla="*/ 0 w 271"/>
                  <a:gd name="T17" fmla="*/ 0 h 269"/>
                  <a:gd name="T18" fmla="*/ 0 w 271"/>
                  <a:gd name="T19" fmla="*/ 0 h 269"/>
                  <a:gd name="T20" fmla="*/ 0 w 271"/>
                  <a:gd name="T21" fmla="*/ 0 h 269"/>
                  <a:gd name="T22" fmla="*/ 0 w 271"/>
                  <a:gd name="T23" fmla="*/ 0 h 269"/>
                  <a:gd name="T24" fmla="*/ 0 w 271"/>
                  <a:gd name="T25" fmla="*/ 0 h 269"/>
                  <a:gd name="T26" fmla="*/ 0 w 271"/>
                  <a:gd name="T27" fmla="*/ 0 h 269"/>
                  <a:gd name="T28" fmla="*/ 0 w 271"/>
                  <a:gd name="T29" fmla="*/ 0 h 269"/>
                  <a:gd name="T30" fmla="*/ 0 w 271"/>
                  <a:gd name="T31" fmla="*/ 0 h 269"/>
                  <a:gd name="T32" fmla="*/ 0 w 271"/>
                  <a:gd name="T33" fmla="*/ 0 h 269"/>
                  <a:gd name="T34" fmla="*/ 0 w 271"/>
                  <a:gd name="T35" fmla="*/ 0 h 269"/>
                  <a:gd name="T36" fmla="*/ 0 w 271"/>
                  <a:gd name="T37" fmla="*/ 0 h 269"/>
                  <a:gd name="T38" fmla="*/ 0 w 271"/>
                  <a:gd name="T39" fmla="*/ 0 h 269"/>
                  <a:gd name="T40" fmla="*/ 0 w 271"/>
                  <a:gd name="T41" fmla="*/ 0 h 269"/>
                  <a:gd name="T42" fmla="*/ 0 w 271"/>
                  <a:gd name="T43" fmla="*/ 0 h 269"/>
                  <a:gd name="T44" fmla="*/ 0 w 271"/>
                  <a:gd name="T45" fmla="*/ 0 h 269"/>
                  <a:gd name="T46" fmla="*/ 0 w 271"/>
                  <a:gd name="T47" fmla="*/ 0 h 269"/>
                  <a:gd name="T48" fmla="*/ 0 w 271"/>
                  <a:gd name="T49" fmla="*/ 0 h 269"/>
                  <a:gd name="T50" fmla="*/ 0 w 271"/>
                  <a:gd name="T51" fmla="*/ 0 h 269"/>
                  <a:gd name="T52" fmla="*/ 0 w 271"/>
                  <a:gd name="T53" fmla="*/ 0 h 269"/>
                  <a:gd name="T54" fmla="*/ 0 w 271"/>
                  <a:gd name="T55" fmla="*/ 0 h 269"/>
                  <a:gd name="T56" fmla="*/ 0 w 271"/>
                  <a:gd name="T57" fmla="*/ 0 h 269"/>
                  <a:gd name="T58" fmla="*/ 0 w 271"/>
                  <a:gd name="T59" fmla="*/ 0 h 269"/>
                  <a:gd name="T60" fmla="*/ 0 w 271"/>
                  <a:gd name="T61" fmla="*/ 0 h 269"/>
                  <a:gd name="T62" fmla="*/ 0 w 271"/>
                  <a:gd name="T63" fmla="*/ 0 h 269"/>
                  <a:gd name="T64" fmla="*/ 0 w 271"/>
                  <a:gd name="T65" fmla="*/ 0 h 269"/>
                  <a:gd name="T66" fmla="*/ 0 w 271"/>
                  <a:gd name="T67" fmla="*/ 0 h 269"/>
                  <a:gd name="T68" fmla="*/ 0 w 271"/>
                  <a:gd name="T69" fmla="*/ 0 h 269"/>
                  <a:gd name="T70" fmla="*/ 0 w 271"/>
                  <a:gd name="T71" fmla="*/ 0 h 269"/>
                  <a:gd name="T72" fmla="*/ 0 w 271"/>
                  <a:gd name="T73" fmla="*/ 0 h 2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69"/>
                  <a:gd name="T113" fmla="*/ 271 w 271"/>
                  <a:gd name="T114" fmla="*/ 269 h 2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69">
                    <a:moveTo>
                      <a:pt x="271" y="134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5" y="0"/>
                    </a:lnTo>
                    <a:lnTo>
                      <a:pt x="112" y="1"/>
                    </a:lnTo>
                    <a:lnTo>
                      <a:pt x="90" y="7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8" y="238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2" y="268"/>
                    </a:lnTo>
                    <a:lnTo>
                      <a:pt x="135" y="269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7" name="Line 1847"/>
              <p:cNvSpPr>
                <a:spLocks noChangeShapeType="1"/>
              </p:cNvSpPr>
              <p:nvPr/>
            </p:nvSpPr>
            <p:spPr bwMode="auto">
              <a:xfrm>
                <a:off x="2952" y="29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8" name="Freeform 1848"/>
              <p:cNvSpPr>
                <a:spLocks/>
              </p:cNvSpPr>
              <p:nvPr/>
            </p:nvSpPr>
            <p:spPr bwMode="auto">
              <a:xfrm>
                <a:off x="2898" y="2908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4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8" y="47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12" y="1"/>
                    </a:lnTo>
                    <a:lnTo>
                      <a:pt x="89" y="8"/>
                    </a:lnTo>
                    <a:lnTo>
                      <a:pt x="68" y="17"/>
                    </a:lnTo>
                    <a:lnTo>
                      <a:pt x="48" y="32"/>
                    </a:lnTo>
                    <a:lnTo>
                      <a:pt x="32" y="47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8" y="238"/>
                    </a:lnTo>
                    <a:lnTo>
                      <a:pt x="68" y="251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9" y="268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3" y="238"/>
                    </a:lnTo>
                    <a:lnTo>
                      <a:pt x="238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1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49" name="Line 1849"/>
              <p:cNvSpPr>
                <a:spLocks noChangeShapeType="1"/>
              </p:cNvSpPr>
              <p:nvPr/>
            </p:nvSpPr>
            <p:spPr bwMode="auto">
              <a:xfrm>
                <a:off x="3011" y="288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0" name="Freeform 1850"/>
              <p:cNvSpPr>
                <a:spLocks/>
              </p:cNvSpPr>
              <p:nvPr/>
            </p:nvSpPr>
            <p:spPr bwMode="auto">
              <a:xfrm>
                <a:off x="2957" y="2856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4"/>
                    </a:moveTo>
                    <a:lnTo>
                      <a:pt x="268" y="111"/>
                    </a:lnTo>
                    <a:lnTo>
                      <a:pt x="262" y="88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0"/>
                    </a:lnTo>
                    <a:lnTo>
                      <a:pt x="203" y="17"/>
                    </a:lnTo>
                    <a:lnTo>
                      <a:pt x="181" y="8"/>
                    </a:lnTo>
                    <a:lnTo>
                      <a:pt x="158" y="1"/>
                    </a:lnTo>
                    <a:lnTo>
                      <a:pt x="135" y="0"/>
                    </a:lnTo>
                    <a:lnTo>
                      <a:pt x="111" y="1"/>
                    </a:lnTo>
                    <a:lnTo>
                      <a:pt x="88" y="8"/>
                    </a:lnTo>
                    <a:lnTo>
                      <a:pt x="68" y="17"/>
                    </a:lnTo>
                    <a:lnTo>
                      <a:pt x="48" y="30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8"/>
                    </a:lnTo>
                    <a:lnTo>
                      <a:pt x="2" y="111"/>
                    </a:lnTo>
                    <a:lnTo>
                      <a:pt x="0" y="134"/>
                    </a:lnTo>
                    <a:lnTo>
                      <a:pt x="2" y="158"/>
                    </a:lnTo>
                    <a:lnTo>
                      <a:pt x="8" y="181"/>
                    </a:lnTo>
                    <a:lnTo>
                      <a:pt x="17" y="203"/>
                    </a:lnTo>
                    <a:lnTo>
                      <a:pt x="32" y="222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1"/>
                    </a:lnTo>
                    <a:lnTo>
                      <a:pt x="268" y="158"/>
                    </a:lnTo>
                    <a:lnTo>
                      <a:pt x="270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1" name="Line 1851"/>
              <p:cNvSpPr>
                <a:spLocks noChangeShapeType="1"/>
              </p:cNvSpPr>
              <p:nvPr/>
            </p:nvSpPr>
            <p:spPr bwMode="auto">
              <a:xfrm>
                <a:off x="2687" y="27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2" name="Freeform 1852"/>
              <p:cNvSpPr>
                <a:spLocks/>
              </p:cNvSpPr>
              <p:nvPr/>
            </p:nvSpPr>
            <p:spPr bwMode="auto">
              <a:xfrm>
                <a:off x="2632" y="2729"/>
                <a:ext cx="55" cy="55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w 271"/>
                  <a:gd name="T31" fmla="*/ 0 h 271"/>
                  <a:gd name="T32" fmla="*/ 0 w 271"/>
                  <a:gd name="T33" fmla="*/ 0 h 271"/>
                  <a:gd name="T34" fmla="*/ 0 w 271"/>
                  <a:gd name="T35" fmla="*/ 0 h 271"/>
                  <a:gd name="T36" fmla="*/ 0 w 271"/>
                  <a:gd name="T37" fmla="*/ 0 h 271"/>
                  <a:gd name="T38" fmla="*/ 0 w 271"/>
                  <a:gd name="T39" fmla="*/ 0 h 271"/>
                  <a:gd name="T40" fmla="*/ 0 w 271"/>
                  <a:gd name="T41" fmla="*/ 0 h 271"/>
                  <a:gd name="T42" fmla="*/ 0 w 271"/>
                  <a:gd name="T43" fmla="*/ 0 h 271"/>
                  <a:gd name="T44" fmla="*/ 0 w 271"/>
                  <a:gd name="T45" fmla="*/ 0 h 271"/>
                  <a:gd name="T46" fmla="*/ 0 w 271"/>
                  <a:gd name="T47" fmla="*/ 0 h 271"/>
                  <a:gd name="T48" fmla="*/ 0 w 271"/>
                  <a:gd name="T49" fmla="*/ 0 h 271"/>
                  <a:gd name="T50" fmla="*/ 0 w 271"/>
                  <a:gd name="T51" fmla="*/ 0 h 271"/>
                  <a:gd name="T52" fmla="*/ 0 w 271"/>
                  <a:gd name="T53" fmla="*/ 0 h 271"/>
                  <a:gd name="T54" fmla="*/ 0 w 271"/>
                  <a:gd name="T55" fmla="*/ 0 h 271"/>
                  <a:gd name="T56" fmla="*/ 0 w 271"/>
                  <a:gd name="T57" fmla="*/ 0 h 271"/>
                  <a:gd name="T58" fmla="*/ 0 w 271"/>
                  <a:gd name="T59" fmla="*/ 0 h 271"/>
                  <a:gd name="T60" fmla="*/ 0 w 271"/>
                  <a:gd name="T61" fmla="*/ 0 h 271"/>
                  <a:gd name="T62" fmla="*/ 0 w 271"/>
                  <a:gd name="T63" fmla="*/ 0 h 271"/>
                  <a:gd name="T64" fmla="*/ 0 w 271"/>
                  <a:gd name="T65" fmla="*/ 0 h 271"/>
                  <a:gd name="T66" fmla="*/ 0 w 271"/>
                  <a:gd name="T67" fmla="*/ 0 h 271"/>
                  <a:gd name="T68" fmla="*/ 0 w 271"/>
                  <a:gd name="T69" fmla="*/ 0 h 271"/>
                  <a:gd name="T70" fmla="*/ 0 w 271"/>
                  <a:gd name="T71" fmla="*/ 0 h 271"/>
                  <a:gd name="T72" fmla="*/ 0 w 271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1"/>
                  <a:gd name="T113" fmla="*/ 271 w 271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1">
                    <a:moveTo>
                      <a:pt x="271" y="136"/>
                    </a:moveTo>
                    <a:lnTo>
                      <a:pt x="268" y="112"/>
                    </a:lnTo>
                    <a:lnTo>
                      <a:pt x="262" y="90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2" y="32"/>
                    </a:lnTo>
                    <a:lnTo>
                      <a:pt x="204" y="19"/>
                    </a:lnTo>
                    <a:lnTo>
                      <a:pt x="182" y="9"/>
                    </a:lnTo>
                    <a:lnTo>
                      <a:pt x="159" y="3"/>
                    </a:lnTo>
                    <a:lnTo>
                      <a:pt x="135" y="0"/>
                    </a:lnTo>
                    <a:lnTo>
                      <a:pt x="111" y="3"/>
                    </a:lnTo>
                    <a:lnTo>
                      <a:pt x="88" y="9"/>
                    </a:lnTo>
                    <a:lnTo>
                      <a:pt x="67" y="19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3" y="112"/>
                    </a:lnTo>
                    <a:lnTo>
                      <a:pt x="0" y="136"/>
                    </a:lnTo>
                    <a:lnTo>
                      <a:pt x="3" y="160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9" y="269"/>
                    </a:lnTo>
                    <a:lnTo>
                      <a:pt x="182" y="262"/>
                    </a:lnTo>
                    <a:lnTo>
                      <a:pt x="204" y="253"/>
                    </a:lnTo>
                    <a:lnTo>
                      <a:pt x="222" y="239"/>
                    </a:lnTo>
                    <a:lnTo>
                      <a:pt x="240" y="223"/>
                    </a:lnTo>
                    <a:lnTo>
                      <a:pt x="253" y="203"/>
                    </a:lnTo>
                    <a:lnTo>
                      <a:pt x="262" y="181"/>
                    </a:lnTo>
                    <a:lnTo>
                      <a:pt x="268" y="160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3" name="Line 1853"/>
              <p:cNvSpPr>
                <a:spLocks noChangeShapeType="1"/>
              </p:cNvSpPr>
              <p:nvPr/>
            </p:nvSpPr>
            <p:spPr bwMode="auto">
              <a:xfrm>
                <a:off x="2582" y="244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4" name="Freeform 1854"/>
              <p:cNvSpPr>
                <a:spLocks/>
              </p:cNvSpPr>
              <p:nvPr/>
            </p:nvSpPr>
            <p:spPr bwMode="auto">
              <a:xfrm>
                <a:off x="2527" y="2416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1"/>
                    </a:lnTo>
                    <a:lnTo>
                      <a:pt x="264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7"/>
                    </a:lnTo>
                    <a:lnTo>
                      <a:pt x="183" y="9"/>
                    </a:lnTo>
                    <a:lnTo>
                      <a:pt x="159" y="2"/>
                    </a:lnTo>
                    <a:lnTo>
                      <a:pt x="138" y="0"/>
                    </a:lnTo>
                    <a:lnTo>
                      <a:pt x="113" y="2"/>
                    </a:lnTo>
                    <a:lnTo>
                      <a:pt x="90" y="9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3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3" y="222"/>
                    </a:lnTo>
                    <a:lnTo>
                      <a:pt x="49" y="239"/>
                    </a:lnTo>
                    <a:lnTo>
                      <a:pt x="68" y="252"/>
                    </a:lnTo>
                    <a:lnTo>
                      <a:pt x="90" y="262"/>
                    </a:lnTo>
                    <a:lnTo>
                      <a:pt x="113" y="268"/>
                    </a:lnTo>
                    <a:lnTo>
                      <a:pt x="138" y="270"/>
                    </a:lnTo>
                    <a:lnTo>
                      <a:pt x="159" y="268"/>
                    </a:lnTo>
                    <a:lnTo>
                      <a:pt x="183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4" y="181"/>
                    </a:lnTo>
                    <a:lnTo>
                      <a:pt x="270" y="158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5" name="Line 1855"/>
              <p:cNvSpPr>
                <a:spLocks noChangeShapeType="1"/>
              </p:cNvSpPr>
              <p:nvPr/>
            </p:nvSpPr>
            <p:spPr bwMode="auto">
              <a:xfrm>
                <a:off x="3052" y="295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6" name="Freeform 1856"/>
              <p:cNvSpPr>
                <a:spLocks/>
              </p:cNvSpPr>
              <p:nvPr/>
            </p:nvSpPr>
            <p:spPr bwMode="auto">
              <a:xfrm>
                <a:off x="2998" y="2930"/>
                <a:ext cx="54" cy="54"/>
              </a:xfrm>
              <a:custGeom>
                <a:avLst/>
                <a:gdLst>
                  <a:gd name="T0" fmla="*/ 0 w 269"/>
                  <a:gd name="T1" fmla="*/ 0 h 270"/>
                  <a:gd name="T2" fmla="*/ 0 w 269"/>
                  <a:gd name="T3" fmla="*/ 0 h 270"/>
                  <a:gd name="T4" fmla="*/ 0 w 269"/>
                  <a:gd name="T5" fmla="*/ 0 h 270"/>
                  <a:gd name="T6" fmla="*/ 0 w 269"/>
                  <a:gd name="T7" fmla="*/ 0 h 270"/>
                  <a:gd name="T8" fmla="*/ 0 w 269"/>
                  <a:gd name="T9" fmla="*/ 0 h 270"/>
                  <a:gd name="T10" fmla="*/ 0 w 269"/>
                  <a:gd name="T11" fmla="*/ 0 h 270"/>
                  <a:gd name="T12" fmla="*/ 0 w 269"/>
                  <a:gd name="T13" fmla="*/ 0 h 270"/>
                  <a:gd name="T14" fmla="*/ 0 w 269"/>
                  <a:gd name="T15" fmla="*/ 0 h 270"/>
                  <a:gd name="T16" fmla="*/ 0 w 269"/>
                  <a:gd name="T17" fmla="*/ 0 h 270"/>
                  <a:gd name="T18" fmla="*/ 0 w 269"/>
                  <a:gd name="T19" fmla="*/ 0 h 270"/>
                  <a:gd name="T20" fmla="*/ 0 w 269"/>
                  <a:gd name="T21" fmla="*/ 0 h 270"/>
                  <a:gd name="T22" fmla="*/ 0 w 269"/>
                  <a:gd name="T23" fmla="*/ 0 h 270"/>
                  <a:gd name="T24" fmla="*/ 0 w 269"/>
                  <a:gd name="T25" fmla="*/ 0 h 270"/>
                  <a:gd name="T26" fmla="*/ 0 w 269"/>
                  <a:gd name="T27" fmla="*/ 0 h 270"/>
                  <a:gd name="T28" fmla="*/ 0 w 269"/>
                  <a:gd name="T29" fmla="*/ 0 h 270"/>
                  <a:gd name="T30" fmla="*/ 0 w 269"/>
                  <a:gd name="T31" fmla="*/ 0 h 270"/>
                  <a:gd name="T32" fmla="*/ 0 w 269"/>
                  <a:gd name="T33" fmla="*/ 0 h 270"/>
                  <a:gd name="T34" fmla="*/ 0 w 269"/>
                  <a:gd name="T35" fmla="*/ 0 h 270"/>
                  <a:gd name="T36" fmla="*/ 0 w 269"/>
                  <a:gd name="T37" fmla="*/ 0 h 270"/>
                  <a:gd name="T38" fmla="*/ 0 w 269"/>
                  <a:gd name="T39" fmla="*/ 0 h 270"/>
                  <a:gd name="T40" fmla="*/ 0 w 269"/>
                  <a:gd name="T41" fmla="*/ 0 h 270"/>
                  <a:gd name="T42" fmla="*/ 0 w 269"/>
                  <a:gd name="T43" fmla="*/ 0 h 270"/>
                  <a:gd name="T44" fmla="*/ 0 w 269"/>
                  <a:gd name="T45" fmla="*/ 0 h 270"/>
                  <a:gd name="T46" fmla="*/ 0 w 269"/>
                  <a:gd name="T47" fmla="*/ 0 h 270"/>
                  <a:gd name="T48" fmla="*/ 0 w 269"/>
                  <a:gd name="T49" fmla="*/ 0 h 270"/>
                  <a:gd name="T50" fmla="*/ 0 w 269"/>
                  <a:gd name="T51" fmla="*/ 0 h 270"/>
                  <a:gd name="T52" fmla="*/ 0 w 269"/>
                  <a:gd name="T53" fmla="*/ 0 h 270"/>
                  <a:gd name="T54" fmla="*/ 0 w 269"/>
                  <a:gd name="T55" fmla="*/ 0 h 270"/>
                  <a:gd name="T56" fmla="*/ 0 w 269"/>
                  <a:gd name="T57" fmla="*/ 0 h 270"/>
                  <a:gd name="T58" fmla="*/ 0 w 269"/>
                  <a:gd name="T59" fmla="*/ 0 h 270"/>
                  <a:gd name="T60" fmla="*/ 0 w 269"/>
                  <a:gd name="T61" fmla="*/ 0 h 270"/>
                  <a:gd name="T62" fmla="*/ 0 w 269"/>
                  <a:gd name="T63" fmla="*/ 0 h 270"/>
                  <a:gd name="T64" fmla="*/ 0 w 269"/>
                  <a:gd name="T65" fmla="*/ 0 h 270"/>
                  <a:gd name="T66" fmla="*/ 0 w 269"/>
                  <a:gd name="T67" fmla="*/ 0 h 270"/>
                  <a:gd name="T68" fmla="*/ 0 w 269"/>
                  <a:gd name="T69" fmla="*/ 0 h 270"/>
                  <a:gd name="T70" fmla="*/ 0 w 269"/>
                  <a:gd name="T71" fmla="*/ 0 h 270"/>
                  <a:gd name="T72" fmla="*/ 0 w 269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9"/>
                  <a:gd name="T112" fmla="*/ 0 h 270"/>
                  <a:gd name="T113" fmla="*/ 269 w 269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9" h="270">
                    <a:moveTo>
                      <a:pt x="269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2" y="67"/>
                    </a:lnTo>
                    <a:lnTo>
                      <a:pt x="239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7" y="18"/>
                    </a:lnTo>
                    <a:lnTo>
                      <a:pt x="47" y="31"/>
                    </a:lnTo>
                    <a:lnTo>
                      <a:pt x="32" y="48"/>
                    </a:lnTo>
                    <a:lnTo>
                      <a:pt x="17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2"/>
                    </a:lnTo>
                    <a:lnTo>
                      <a:pt x="17" y="202"/>
                    </a:lnTo>
                    <a:lnTo>
                      <a:pt x="32" y="222"/>
                    </a:lnTo>
                    <a:lnTo>
                      <a:pt x="47" y="238"/>
                    </a:lnTo>
                    <a:lnTo>
                      <a:pt x="67" y="251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0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1"/>
                    </a:lnTo>
                    <a:lnTo>
                      <a:pt x="222" y="238"/>
                    </a:lnTo>
                    <a:lnTo>
                      <a:pt x="239" y="222"/>
                    </a:lnTo>
                    <a:lnTo>
                      <a:pt x="252" y="202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69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7" name="Line 1857"/>
              <p:cNvSpPr>
                <a:spLocks noChangeShapeType="1"/>
              </p:cNvSpPr>
              <p:nvPr/>
            </p:nvSpPr>
            <p:spPr bwMode="auto">
              <a:xfrm>
                <a:off x="2713" y="319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8" name="Freeform 1858"/>
              <p:cNvSpPr>
                <a:spLocks/>
              </p:cNvSpPr>
              <p:nvPr/>
            </p:nvSpPr>
            <p:spPr bwMode="auto">
              <a:xfrm>
                <a:off x="2659" y="3171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9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2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9" y="239"/>
                    </a:lnTo>
                    <a:lnTo>
                      <a:pt x="67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1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2" y="252"/>
                    </a:lnTo>
                    <a:lnTo>
                      <a:pt x="222" y="239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59" name="Line 1859"/>
              <p:cNvSpPr>
                <a:spLocks noChangeShapeType="1"/>
              </p:cNvSpPr>
              <p:nvPr/>
            </p:nvSpPr>
            <p:spPr bwMode="auto">
              <a:xfrm>
                <a:off x="2618" y="3235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0" name="Freeform 1860"/>
              <p:cNvSpPr>
                <a:spLocks/>
              </p:cNvSpPr>
              <p:nvPr/>
            </p:nvSpPr>
            <p:spPr bwMode="auto">
              <a:xfrm>
                <a:off x="2564" y="3208"/>
                <a:ext cx="54" cy="54"/>
              </a:xfrm>
              <a:custGeom>
                <a:avLst/>
                <a:gdLst>
                  <a:gd name="T0" fmla="*/ 0 w 270"/>
                  <a:gd name="T1" fmla="*/ 0 h 272"/>
                  <a:gd name="T2" fmla="*/ 0 w 270"/>
                  <a:gd name="T3" fmla="*/ 0 h 272"/>
                  <a:gd name="T4" fmla="*/ 0 w 270"/>
                  <a:gd name="T5" fmla="*/ 0 h 272"/>
                  <a:gd name="T6" fmla="*/ 0 w 270"/>
                  <a:gd name="T7" fmla="*/ 0 h 272"/>
                  <a:gd name="T8" fmla="*/ 0 w 270"/>
                  <a:gd name="T9" fmla="*/ 0 h 272"/>
                  <a:gd name="T10" fmla="*/ 0 w 270"/>
                  <a:gd name="T11" fmla="*/ 0 h 272"/>
                  <a:gd name="T12" fmla="*/ 0 w 270"/>
                  <a:gd name="T13" fmla="*/ 0 h 272"/>
                  <a:gd name="T14" fmla="*/ 0 w 270"/>
                  <a:gd name="T15" fmla="*/ 0 h 272"/>
                  <a:gd name="T16" fmla="*/ 0 w 270"/>
                  <a:gd name="T17" fmla="*/ 0 h 272"/>
                  <a:gd name="T18" fmla="*/ 0 w 270"/>
                  <a:gd name="T19" fmla="*/ 0 h 272"/>
                  <a:gd name="T20" fmla="*/ 0 w 270"/>
                  <a:gd name="T21" fmla="*/ 0 h 272"/>
                  <a:gd name="T22" fmla="*/ 0 w 270"/>
                  <a:gd name="T23" fmla="*/ 0 h 272"/>
                  <a:gd name="T24" fmla="*/ 0 w 270"/>
                  <a:gd name="T25" fmla="*/ 0 h 272"/>
                  <a:gd name="T26" fmla="*/ 0 w 270"/>
                  <a:gd name="T27" fmla="*/ 0 h 272"/>
                  <a:gd name="T28" fmla="*/ 0 w 270"/>
                  <a:gd name="T29" fmla="*/ 0 h 272"/>
                  <a:gd name="T30" fmla="*/ 0 w 270"/>
                  <a:gd name="T31" fmla="*/ 0 h 272"/>
                  <a:gd name="T32" fmla="*/ 0 w 270"/>
                  <a:gd name="T33" fmla="*/ 0 h 272"/>
                  <a:gd name="T34" fmla="*/ 0 w 270"/>
                  <a:gd name="T35" fmla="*/ 0 h 272"/>
                  <a:gd name="T36" fmla="*/ 0 w 270"/>
                  <a:gd name="T37" fmla="*/ 0 h 272"/>
                  <a:gd name="T38" fmla="*/ 0 w 270"/>
                  <a:gd name="T39" fmla="*/ 0 h 272"/>
                  <a:gd name="T40" fmla="*/ 0 w 270"/>
                  <a:gd name="T41" fmla="*/ 0 h 272"/>
                  <a:gd name="T42" fmla="*/ 0 w 270"/>
                  <a:gd name="T43" fmla="*/ 0 h 272"/>
                  <a:gd name="T44" fmla="*/ 0 w 270"/>
                  <a:gd name="T45" fmla="*/ 0 h 272"/>
                  <a:gd name="T46" fmla="*/ 0 w 270"/>
                  <a:gd name="T47" fmla="*/ 0 h 272"/>
                  <a:gd name="T48" fmla="*/ 0 w 270"/>
                  <a:gd name="T49" fmla="*/ 0 h 272"/>
                  <a:gd name="T50" fmla="*/ 0 w 270"/>
                  <a:gd name="T51" fmla="*/ 0 h 272"/>
                  <a:gd name="T52" fmla="*/ 0 w 270"/>
                  <a:gd name="T53" fmla="*/ 0 h 272"/>
                  <a:gd name="T54" fmla="*/ 0 w 270"/>
                  <a:gd name="T55" fmla="*/ 0 h 272"/>
                  <a:gd name="T56" fmla="*/ 0 w 270"/>
                  <a:gd name="T57" fmla="*/ 0 h 272"/>
                  <a:gd name="T58" fmla="*/ 0 w 270"/>
                  <a:gd name="T59" fmla="*/ 0 h 272"/>
                  <a:gd name="T60" fmla="*/ 0 w 270"/>
                  <a:gd name="T61" fmla="*/ 0 h 272"/>
                  <a:gd name="T62" fmla="*/ 0 w 270"/>
                  <a:gd name="T63" fmla="*/ 0 h 272"/>
                  <a:gd name="T64" fmla="*/ 0 w 270"/>
                  <a:gd name="T65" fmla="*/ 0 h 272"/>
                  <a:gd name="T66" fmla="*/ 0 w 270"/>
                  <a:gd name="T67" fmla="*/ 0 h 272"/>
                  <a:gd name="T68" fmla="*/ 0 w 270"/>
                  <a:gd name="T69" fmla="*/ 0 h 272"/>
                  <a:gd name="T70" fmla="*/ 0 w 270"/>
                  <a:gd name="T71" fmla="*/ 0 h 272"/>
                  <a:gd name="T72" fmla="*/ 0 w 270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2"/>
                  <a:gd name="T113" fmla="*/ 270 w 270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2">
                    <a:moveTo>
                      <a:pt x="270" y="136"/>
                    </a:moveTo>
                    <a:lnTo>
                      <a:pt x="269" y="112"/>
                    </a:lnTo>
                    <a:lnTo>
                      <a:pt x="262" y="90"/>
                    </a:lnTo>
                    <a:lnTo>
                      <a:pt x="251" y="68"/>
                    </a:lnTo>
                    <a:lnTo>
                      <a:pt x="238" y="49"/>
                    </a:lnTo>
                    <a:lnTo>
                      <a:pt x="222" y="32"/>
                    </a:lnTo>
                    <a:lnTo>
                      <a:pt x="202" y="19"/>
                    </a:lnTo>
                    <a:lnTo>
                      <a:pt x="182" y="9"/>
                    </a:lnTo>
                    <a:lnTo>
                      <a:pt x="159" y="4"/>
                    </a:lnTo>
                    <a:lnTo>
                      <a:pt x="136" y="0"/>
                    </a:lnTo>
                    <a:lnTo>
                      <a:pt x="112" y="4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9"/>
                    </a:lnTo>
                    <a:lnTo>
                      <a:pt x="17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6"/>
                    </a:lnTo>
                    <a:lnTo>
                      <a:pt x="2" y="161"/>
                    </a:lnTo>
                    <a:lnTo>
                      <a:pt x="8" y="184"/>
                    </a:lnTo>
                    <a:lnTo>
                      <a:pt x="17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2" y="269"/>
                    </a:lnTo>
                    <a:lnTo>
                      <a:pt x="136" y="272"/>
                    </a:lnTo>
                    <a:lnTo>
                      <a:pt x="159" y="269"/>
                    </a:lnTo>
                    <a:lnTo>
                      <a:pt x="182" y="263"/>
                    </a:lnTo>
                    <a:lnTo>
                      <a:pt x="202" y="253"/>
                    </a:lnTo>
                    <a:lnTo>
                      <a:pt x="222" y="240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2" y="184"/>
                    </a:lnTo>
                    <a:lnTo>
                      <a:pt x="269" y="161"/>
                    </a:lnTo>
                    <a:lnTo>
                      <a:pt x="270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1" name="Line 1861"/>
              <p:cNvSpPr>
                <a:spLocks noChangeShapeType="1"/>
              </p:cNvSpPr>
              <p:nvPr/>
            </p:nvSpPr>
            <p:spPr bwMode="auto">
              <a:xfrm>
                <a:off x="2944" y="2858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2" name="Freeform 1862"/>
              <p:cNvSpPr>
                <a:spLocks/>
              </p:cNvSpPr>
              <p:nvPr/>
            </p:nvSpPr>
            <p:spPr bwMode="auto">
              <a:xfrm>
                <a:off x="2890" y="2831"/>
                <a:ext cx="54" cy="54"/>
              </a:xfrm>
              <a:custGeom>
                <a:avLst/>
                <a:gdLst>
                  <a:gd name="T0" fmla="*/ 0 w 271"/>
                  <a:gd name="T1" fmla="*/ 0 h 272"/>
                  <a:gd name="T2" fmla="*/ 0 w 271"/>
                  <a:gd name="T3" fmla="*/ 0 h 272"/>
                  <a:gd name="T4" fmla="*/ 0 w 271"/>
                  <a:gd name="T5" fmla="*/ 0 h 272"/>
                  <a:gd name="T6" fmla="*/ 0 w 271"/>
                  <a:gd name="T7" fmla="*/ 0 h 272"/>
                  <a:gd name="T8" fmla="*/ 0 w 271"/>
                  <a:gd name="T9" fmla="*/ 0 h 272"/>
                  <a:gd name="T10" fmla="*/ 0 w 271"/>
                  <a:gd name="T11" fmla="*/ 0 h 272"/>
                  <a:gd name="T12" fmla="*/ 0 w 271"/>
                  <a:gd name="T13" fmla="*/ 0 h 272"/>
                  <a:gd name="T14" fmla="*/ 0 w 271"/>
                  <a:gd name="T15" fmla="*/ 0 h 272"/>
                  <a:gd name="T16" fmla="*/ 0 w 271"/>
                  <a:gd name="T17" fmla="*/ 0 h 272"/>
                  <a:gd name="T18" fmla="*/ 0 w 271"/>
                  <a:gd name="T19" fmla="*/ 0 h 272"/>
                  <a:gd name="T20" fmla="*/ 0 w 271"/>
                  <a:gd name="T21" fmla="*/ 0 h 272"/>
                  <a:gd name="T22" fmla="*/ 0 w 271"/>
                  <a:gd name="T23" fmla="*/ 0 h 272"/>
                  <a:gd name="T24" fmla="*/ 0 w 271"/>
                  <a:gd name="T25" fmla="*/ 0 h 272"/>
                  <a:gd name="T26" fmla="*/ 0 w 271"/>
                  <a:gd name="T27" fmla="*/ 0 h 272"/>
                  <a:gd name="T28" fmla="*/ 0 w 271"/>
                  <a:gd name="T29" fmla="*/ 0 h 272"/>
                  <a:gd name="T30" fmla="*/ 0 w 271"/>
                  <a:gd name="T31" fmla="*/ 0 h 272"/>
                  <a:gd name="T32" fmla="*/ 0 w 271"/>
                  <a:gd name="T33" fmla="*/ 0 h 272"/>
                  <a:gd name="T34" fmla="*/ 0 w 271"/>
                  <a:gd name="T35" fmla="*/ 0 h 272"/>
                  <a:gd name="T36" fmla="*/ 0 w 271"/>
                  <a:gd name="T37" fmla="*/ 0 h 272"/>
                  <a:gd name="T38" fmla="*/ 0 w 271"/>
                  <a:gd name="T39" fmla="*/ 0 h 272"/>
                  <a:gd name="T40" fmla="*/ 0 w 271"/>
                  <a:gd name="T41" fmla="*/ 0 h 272"/>
                  <a:gd name="T42" fmla="*/ 0 w 271"/>
                  <a:gd name="T43" fmla="*/ 0 h 272"/>
                  <a:gd name="T44" fmla="*/ 0 w 271"/>
                  <a:gd name="T45" fmla="*/ 0 h 272"/>
                  <a:gd name="T46" fmla="*/ 0 w 271"/>
                  <a:gd name="T47" fmla="*/ 0 h 272"/>
                  <a:gd name="T48" fmla="*/ 0 w 271"/>
                  <a:gd name="T49" fmla="*/ 0 h 272"/>
                  <a:gd name="T50" fmla="*/ 0 w 271"/>
                  <a:gd name="T51" fmla="*/ 0 h 272"/>
                  <a:gd name="T52" fmla="*/ 0 w 271"/>
                  <a:gd name="T53" fmla="*/ 0 h 272"/>
                  <a:gd name="T54" fmla="*/ 0 w 271"/>
                  <a:gd name="T55" fmla="*/ 0 h 272"/>
                  <a:gd name="T56" fmla="*/ 0 w 271"/>
                  <a:gd name="T57" fmla="*/ 0 h 272"/>
                  <a:gd name="T58" fmla="*/ 0 w 271"/>
                  <a:gd name="T59" fmla="*/ 0 h 272"/>
                  <a:gd name="T60" fmla="*/ 0 w 271"/>
                  <a:gd name="T61" fmla="*/ 0 h 272"/>
                  <a:gd name="T62" fmla="*/ 0 w 271"/>
                  <a:gd name="T63" fmla="*/ 0 h 272"/>
                  <a:gd name="T64" fmla="*/ 0 w 271"/>
                  <a:gd name="T65" fmla="*/ 0 h 272"/>
                  <a:gd name="T66" fmla="*/ 0 w 271"/>
                  <a:gd name="T67" fmla="*/ 0 h 272"/>
                  <a:gd name="T68" fmla="*/ 0 w 271"/>
                  <a:gd name="T69" fmla="*/ 0 h 272"/>
                  <a:gd name="T70" fmla="*/ 0 w 271"/>
                  <a:gd name="T71" fmla="*/ 0 h 272"/>
                  <a:gd name="T72" fmla="*/ 0 w 271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2"/>
                  <a:gd name="T113" fmla="*/ 271 w 271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2">
                    <a:moveTo>
                      <a:pt x="271" y="136"/>
                    </a:moveTo>
                    <a:lnTo>
                      <a:pt x="268" y="113"/>
                    </a:lnTo>
                    <a:lnTo>
                      <a:pt x="262" y="90"/>
                    </a:lnTo>
                    <a:lnTo>
                      <a:pt x="252" y="68"/>
                    </a:lnTo>
                    <a:lnTo>
                      <a:pt x="238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1" y="9"/>
                    </a:lnTo>
                    <a:lnTo>
                      <a:pt x="158" y="4"/>
                    </a:lnTo>
                    <a:lnTo>
                      <a:pt x="135" y="0"/>
                    </a:lnTo>
                    <a:lnTo>
                      <a:pt x="111" y="4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8" y="32"/>
                    </a:lnTo>
                    <a:lnTo>
                      <a:pt x="32" y="49"/>
                    </a:lnTo>
                    <a:lnTo>
                      <a:pt x="18" y="68"/>
                    </a:lnTo>
                    <a:lnTo>
                      <a:pt x="7" y="90"/>
                    </a:lnTo>
                    <a:lnTo>
                      <a:pt x="1" y="113"/>
                    </a:lnTo>
                    <a:lnTo>
                      <a:pt x="0" y="136"/>
                    </a:lnTo>
                    <a:lnTo>
                      <a:pt x="1" y="161"/>
                    </a:lnTo>
                    <a:lnTo>
                      <a:pt x="7" y="183"/>
                    </a:lnTo>
                    <a:lnTo>
                      <a:pt x="18" y="203"/>
                    </a:lnTo>
                    <a:lnTo>
                      <a:pt x="32" y="223"/>
                    </a:lnTo>
                    <a:lnTo>
                      <a:pt x="48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1" y="269"/>
                    </a:lnTo>
                    <a:lnTo>
                      <a:pt x="135" y="272"/>
                    </a:lnTo>
                    <a:lnTo>
                      <a:pt x="158" y="269"/>
                    </a:lnTo>
                    <a:lnTo>
                      <a:pt x="181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38" y="223"/>
                    </a:lnTo>
                    <a:lnTo>
                      <a:pt x="252" y="203"/>
                    </a:lnTo>
                    <a:lnTo>
                      <a:pt x="262" y="183"/>
                    </a:lnTo>
                    <a:lnTo>
                      <a:pt x="268" y="161"/>
                    </a:lnTo>
                    <a:lnTo>
                      <a:pt x="271" y="136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3" name="Line 1863"/>
              <p:cNvSpPr>
                <a:spLocks noChangeShapeType="1"/>
              </p:cNvSpPr>
              <p:nvPr/>
            </p:nvSpPr>
            <p:spPr bwMode="auto">
              <a:xfrm>
                <a:off x="2671" y="314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4" name="Freeform 1864"/>
              <p:cNvSpPr>
                <a:spLocks/>
              </p:cNvSpPr>
              <p:nvPr/>
            </p:nvSpPr>
            <p:spPr bwMode="auto">
              <a:xfrm>
                <a:off x="2617" y="3120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4"/>
                    </a:moveTo>
                    <a:lnTo>
                      <a:pt x="269" y="111"/>
                    </a:lnTo>
                    <a:lnTo>
                      <a:pt x="263" y="88"/>
                    </a:lnTo>
                    <a:lnTo>
                      <a:pt x="253" y="66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4" y="17"/>
                    </a:lnTo>
                    <a:lnTo>
                      <a:pt x="182" y="7"/>
                    </a:lnTo>
                    <a:lnTo>
                      <a:pt x="159" y="1"/>
                    </a:lnTo>
                    <a:lnTo>
                      <a:pt x="137" y="0"/>
                    </a:lnTo>
                    <a:lnTo>
                      <a:pt x="112" y="1"/>
                    </a:lnTo>
                    <a:lnTo>
                      <a:pt x="89" y="7"/>
                    </a:lnTo>
                    <a:lnTo>
                      <a:pt x="68" y="17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6"/>
                    </a:lnTo>
                    <a:lnTo>
                      <a:pt x="9" y="88"/>
                    </a:lnTo>
                    <a:lnTo>
                      <a:pt x="4" y="111"/>
                    </a:lnTo>
                    <a:lnTo>
                      <a:pt x="0" y="134"/>
                    </a:lnTo>
                    <a:lnTo>
                      <a:pt x="4" y="158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7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4" y="252"/>
                    </a:lnTo>
                    <a:lnTo>
                      <a:pt x="223" y="238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9" y="158"/>
                    </a:lnTo>
                    <a:lnTo>
                      <a:pt x="272" y="134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5" name="Line 1865"/>
              <p:cNvSpPr>
                <a:spLocks noChangeShapeType="1"/>
              </p:cNvSpPr>
              <p:nvPr/>
            </p:nvSpPr>
            <p:spPr bwMode="auto">
              <a:xfrm>
                <a:off x="3015" y="306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6" name="Freeform 1866"/>
              <p:cNvSpPr>
                <a:spLocks/>
              </p:cNvSpPr>
              <p:nvPr/>
            </p:nvSpPr>
            <p:spPr bwMode="auto">
              <a:xfrm>
                <a:off x="2961" y="3033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2" y="68"/>
                    </a:lnTo>
                    <a:lnTo>
                      <a:pt x="239" y="48"/>
                    </a:lnTo>
                    <a:lnTo>
                      <a:pt x="222" y="33"/>
                    </a:lnTo>
                    <a:lnTo>
                      <a:pt x="203" y="19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6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9" y="33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1" y="269"/>
                    </a:lnTo>
                    <a:lnTo>
                      <a:pt x="136" y="270"/>
                    </a:lnTo>
                    <a:lnTo>
                      <a:pt x="160" y="269"/>
                    </a:lnTo>
                    <a:lnTo>
                      <a:pt x="183" y="264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9" y="222"/>
                    </a:lnTo>
                    <a:lnTo>
                      <a:pt x="252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7" name="Line 1867"/>
              <p:cNvSpPr>
                <a:spLocks noChangeShapeType="1"/>
              </p:cNvSpPr>
              <p:nvPr/>
            </p:nvSpPr>
            <p:spPr bwMode="auto">
              <a:xfrm>
                <a:off x="2965" y="266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8" name="Freeform 1868"/>
              <p:cNvSpPr>
                <a:spLocks/>
              </p:cNvSpPr>
              <p:nvPr/>
            </p:nvSpPr>
            <p:spPr bwMode="auto">
              <a:xfrm>
                <a:off x="2911" y="2642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8" y="8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1" y="112"/>
                    </a:lnTo>
                    <a:lnTo>
                      <a:pt x="0" y="135"/>
                    </a:lnTo>
                    <a:lnTo>
                      <a:pt x="1" y="159"/>
                    </a:lnTo>
                    <a:lnTo>
                      <a:pt x="8" y="181"/>
                    </a:lnTo>
                    <a:lnTo>
                      <a:pt x="19" y="203"/>
                    </a:lnTo>
                    <a:lnTo>
                      <a:pt x="32" y="223"/>
                    </a:lnTo>
                    <a:lnTo>
                      <a:pt x="49" y="238"/>
                    </a:lnTo>
                    <a:lnTo>
                      <a:pt x="68" y="252"/>
                    </a:lnTo>
                    <a:lnTo>
                      <a:pt x="88" y="262"/>
                    </a:lnTo>
                    <a:lnTo>
                      <a:pt x="111" y="269"/>
                    </a:lnTo>
                    <a:lnTo>
                      <a:pt x="135" y="271"/>
                    </a:lnTo>
                    <a:lnTo>
                      <a:pt x="158" y="269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2" y="238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69" name="Line 1869"/>
              <p:cNvSpPr>
                <a:spLocks noChangeShapeType="1"/>
              </p:cNvSpPr>
              <p:nvPr/>
            </p:nvSpPr>
            <p:spPr bwMode="auto">
              <a:xfrm>
                <a:off x="2725" y="3099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0" name="Freeform 1870"/>
              <p:cNvSpPr>
                <a:spLocks/>
              </p:cNvSpPr>
              <p:nvPr/>
            </p:nvSpPr>
            <p:spPr bwMode="auto">
              <a:xfrm>
                <a:off x="2670" y="3072"/>
                <a:ext cx="55" cy="54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w 272"/>
                  <a:gd name="T31" fmla="*/ 0 h 272"/>
                  <a:gd name="T32" fmla="*/ 0 w 272"/>
                  <a:gd name="T33" fmla="*/ 0 h 272"/>
                  <a:gd name="T34" fmla="*/ 0 w 272"/>
                  <a:gd name="T35" fmla="*/ 0 h 272"/>
                  <a:gd name="T36" fmla="*/ 0 w 272"/>
                  <a:gd name="T37" fmla="*/ 0 h 272"/>
                  <a:gd name="T38" fmla="*/ 0 w 272"/>
                  <a:gd name="T39" fmla="*/ 0 h 272"/>
                  <a:gd name="T40" fmla="*/ 0 w 272"/>
                  <a:gd name="T41" fmla="*/ 0 h 272"/>
                  <a:gd name="T42" fmla="*/ 0 w 272"/>
                  <a:gd name="T43" fmla="*/ 0 h 272"/>
                  <a:gd name="T44" fmla="*/ 0 w 272"/>
                  <a:gd name="T45" fmla="*/ 0 h 272"/>
                  <a:gd name="T46" fmla="*/ 0 w 272"/>
                  <a:gd name="T47" fmla="*/ 0 h 272"/>
                  <a:gd name="T48" fmla="*/ 0 w 272"/>
                  <a:gd name="T49" fmla="*/ 0 h 272"/>
                  <a:gd name="T50" fmla="*/ 0 w 272"/>
                  <a:gd name="T51" fmla="*/ 0 h 272"/>
                  <a:gd name="T52" fmla="*/ 0 w 272"/>
                  <a:gd name="T53" fmla="*/ 0 h 272"/>
                  <a:gd name="T54" fmla="*/ 0 w 272"/>
                  <a:gd name="T55" fmla="*/ 0 h 272"/>
                  <a:gd name="T56" fmla="*/ 0 w 272"/>
                  <a:gd name="T57" fmla="*/ 0 h 272"/>
                  <a:gd name="T58" fmla="*/ 0 w 272"/>
                  <a:gd name="T59" fmla="*/ 0 h 272"/>
                  <a:gd name="T60" fmla="*/ 0 w 272"/>
                  <a:gd name="T61" fmla="*/ 0 h 272"/>
                  <a:gd name="T62" fmla="*/ 0 w 272"/>
                  <a:gd name="T63" fmla="*/ 0 h 272"/>
                  <a:gd name="T64" fmla="*/ 0 w 272"/>
                  <a:gd name="T65" fmla="*/ 0 h 272"/>
                  <a:gd name="T66" fmla="*/ 0 w 272"/>
                  <a:gd name="T67" fmla="*/ 0 h 272"/>
                  <a:gd name="T68" fmla="*/ 0 w 272"/>
                  <a:gd name="T69" fmla="*/ 0 h 272"/>
                  <a:gd name="T70" fmla="*/ 0 w 272"/>
                  <a:gd name="T71" fmla="*/ 0 h 272"/>
                  <a:gd name="T72" fmla="*/ 0 w 272"/>
                  <a:gd name="T73" fmla="*/ 0 h 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2"/>
                  <a:gd name="T113" fmla="*/ 272 w 272"/>
                  <a:gd name="T114" fmla="*/ 272 h 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2">
                    <a:moveTo>
                      <a:pt x="272" y="135"/>
                    </a:moveTo>
                    <a:lnTo>
                      <a:pt x="269" y="112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40" y="49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8" y="3"/>
                    </a:lnTo>
                    <a:lnTo>
                      <a:pt x="136" y="0"/>
                    </a:lnTo>
                    <a:lnTo>
                      <a:pt x="112" y="3"/>
                    </a:lnTo>
                    <a:lnTo>
                      <a:pt x="89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9"/>
                    </a:lnTo>
                    <a:lnTo>
                      <a:pt x="19" y="68"/>
                    </a:lnTo>
                    <a:lnTo>
                      <a:pt x="8" y="90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60"/>
                    </a:lnTo>
                    <a:lnTo>
                      <a:pt x="8" y="183"/>
                    </a:lnTo>
                    <a:lnTo>
                      <a:pt x="19" y="204"/>
                    </a:lnTo>
                    <a:lnTo>
                      <a:pt x="32" y="223"/>
                    </a:lnTo>
                    <a:lnTo>
                      <a:pt x="49" y="240"/>
                    </a:lnTo>
                    <a:lnTo>
                      <a:pt x="68" y="253"/>
                    </a:lnTo>
                    <a:lnTo>
                      <a:pt x="89" y="263"/>
                    </a:lnTo>
                    <a:lnTo>
                      <a:pt x="112" y="268"/>
                    </a:lnTo>
                    <a:lnTo>
                      <a:pt x="136" y="272"/>
                    </a:lnTo>
                    <a:lnTo>
                      <a:pt x="158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3" y="240"/>
                    </a:lnTo>
                    <a:lnTo>
                      <a:pt x="240" y="223"/>
                    </a:lnTo>
                    <a:lnTo>
                      <a:pt x="253" y="204"/>
                    </a:lnTo>
                    <a:lnTo>
                      <a:pt x="263" y="183"/>
                    </a:lnTo>
                    <a:lnTo>
                      <a:pt x="269" y="160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1" name="Line 1871"/>
              <p:cNvSpPr>
                <a:spLocks noChangeShapeType="1"/>
              </p:cNvSpPr>
              <p:nvPr/>
            </p:nvSpPr>
            <p:spPr bwMode="auto">
              <a:xfrm>
                <a:off x="2925" y="3227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2" name="Freeform 1872"/>
              <p:cNvSpPr>
                <a:spLocks/>
              </p:cNvSpPr>
              <p:nvPr/>
            </p:nvSpPr>
            <p:spPr bwMode="auto">
              <a:xfrm>
                <a:off x="2871" y="3200"/>
                <a:ext cx="54" cy="54"/>
              </a:xfrm>
              <a:custGeom>
                <a:avLst/>
                <a:gdLst>
                  <a:gd name="T0" fmla="*/ 0 w 271"/>
                  <a:gd name="T1" fmla="*/ 0 h 270"/>
                  <a:gd name="T2" fmla="*/ 0 w 271"/>
                  <a:gd name="T3" fmla="*/ 0 h 270"/>
                  <a:gd name="T4" fmla="*/ 0 w 271"/>
                  <a:gd name="T5" fmla="*/ 0 h 270"/>
                  <a:gd name="T6" fmla="*/ 0 w 271"/>
                  <a:gd name="T7" fmla="*/ 0 h 270"/>
                  <a:gd name="T8" fmla="*/ 0 w 271"/>
                  <a:gd name="T9" fmla="*/ 0 h 270"/>
                  <a:gd name="T10" fmla="*/ 0 w 271"/>
                  <a:gd name="T11" fmla="*/ 0 h 270"/>
                  <a:gd name="T12" fmla="*/ 0 w 271"/>
                  <a:gd name="T13" fmla="*/ 0 h 270"/>
                  <a:gd name="T14" fmla="*/ 0 w 271"/>
                  <a:gd name="T15" fmla="*/ 0 h 270"/>
                  <a:gd name="T16" fmla="*/ 0 w 271"/>
                  <a:gd name="T17" fmla="*/ 0 h 270"/>
                  <a:gd name="T18" fmla="*/ 0 w 271"/>
                  <a:gd name="T19" fmla="*/ 0 h 270"/>
                  <a:gd name="T20" fmla="*/ 0 w 271"/>
                  <a:gd name="T21" fmla="*/ 0 h 270"/>
                  <a:gd name="T22" fmla="*/ 0 w 271"/>
                  <a:gd name="T23" fmla="*/ 0 h 270"/>
                  <a:gd name="T24" fmla="*/ 0 w 271"/>
                  <a:gd name="T25" fmla="*/ 0 h 270"/>
                  <a:gd name="T26" fmla="*/ 0 w 271"/>
                  <a:gd name="T27" fmla="*/ 0 h 270"/>
                  <a:gd name="T28" fmla="*/ 0 w 271"/>
                  <a:gd name="T29" fmla="*/ 0 h 270"/>
                  <a:gd name="T30" fmla="*/ 0 w 271"/>
                  <a:gd name="T31" fmla="*/ 0 h 270"/>
                  <a:gd name="T32" fmla="*/ 0 w 271"/>
                  <a:gd name="T33" fmla="*/ 0 h 270"/>
                  <a:gd name="T34" fmla="*/ 0 w 271"/>
                  <a:gd name="T35" fmla="*/ 0 h 270"/>
                  <a:gd name="T36" fmla="*/ 0 w 271"/>
                  <a:gd name="T37" fmla="*/ 0 h 270"/>
                  <a:gd name="T38" fmla="*/ 0 w 271"/>
                  <a:gd name="T39" fmla="*/ 0 h 270"/>
                  <a:gd name="T40" fmla="*/ 0 w 271"/>
                  <a:gd name="T41" fmla="*/ 0 h 270"/>
                  <a:gd name="T42" fmla="*/ 0 w 271"/>
                  <a:gd name="T43" fmla="*/ 0 h 270"/>
                  <a:gd name="T44" fmla="*/ 0 w 271"/>
                  <a:gd name="T45" fmla="*/ 0 h 270"/>
                  <a:gd name="T46" fmla="*/ 0 w 271"/>
                  <a:gd name="T47" fmla="*/ 0 h 270"/>
                  <a:gd name="T48" fmla="*/ 0 w 271"/>
                  <a:gd name="T49" fmla="*/ 0 h 270"/>
                  <a:gd name="T50" fmla="*/ 0 w 271"/>
                  <a:gd name="T51" fmla="*/ 0 h 270"/>
                  <a:gd name="T52" fmla="*/ 0 w 271"/>
                  <a:gd name="T53" fmla="*/ 0 h 270"/>
                  <a:gd name="T54" fmla="*/ 0 w 271"/>
                  <a:gd name="T55" fmla="*/ 0 h 270"/>
                  <a:gd name="T56" fmla="*/ 0 w 271"/>
                  <a:gd name="T57" fmla="*/ 0 h 270"/>
                  <a:gd name="T58" fmla="*/ 0 w 271"/>
                  <a:gd name="T59" fmla="*/ 0 h 270"/>
                  <a:gd name="T60" fmla="*/ 0 w 271"/>
                  <a:gd name="T61" fmla="*/ 0 h 270"/>
                  <a:gd name="T62" fmla="*/ 0 w 271"/>
                  <a:gd name="T63" fmla="*/ 0 h 270"/>
                  <a:gd name="T64" fmla="*/ 0 w 271"/>
                  <a:gd name="T65" fmla="*/ 0 h 270"/>
                  <a:gd name="T66" fmla="*/ 0 w 271"/>
                  <a:gd name="T67" fmla="*/ 0 h 270"/>
                  <a:gd name="T68" fmla="*/ 0 w 271"/>
                  <a:gd name="T69" fmla="*/ 0 h 270"/>
                  <a:gd name="T70" fmla="*/ 0 w 271"/>
                  <a:gd name="T71" fmla="*/ 0 h 270"/>
                  <a:gd name="T72" fmla="*/ 0 w 271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1"/>
                  <a:gd name="T112" fmla="*/ 0 h 270"/>
                  <a:gd name="T113" fmla="*/ 271 w 271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1" h="270">
                    <a:moveTo>
                      <a:pt x="271" y="135"/>
                    </a:moveTo>
                    <a:lnTo>
                      <a:pt x="269" y="111"/>
                    </a:lnTo>
                    <a:lnTo>
                      <a:pt x="263" y="89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1"/>
                    </a:lnTo>
                    <a:lnTo>
                      <a:pt x="203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6" y="0"/>
                    </a:lnTo>
                    <a:lnTo>
                      <a:pt x="112" y="2"/>
                    </a:lnTo>
                    <a:lnTo>
                      <a:pt x="89" y="8"/>
                    </a:lnTo>
                    <a:lnTo>
                      <a:pt x="68" y="18"/>
                    </a:lnTo>
                    <a:lnTo>
                      <a:pt x="48" y="31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9"/>
                    </a:lnTo>
                    <a:lnTo>
                      <a:pt x="3" y="111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9" y="182"/>
                    </a:lnTo>
                    <a:lnTo>
                      <a:pt x="19" y="203"/>
                    </a:lnTo>
                    <a:lnTo>
                      <a:pt x="32" y="221"/>
                    </a:lnTo>
                    <a:lnTo>
                      <a:pt x="48" y="239"/>
                    </a:lnTo>
                    <a:lnTo>
                      <a:pt x="68" y="252"/>
                    </a:lnTo>
                    <a:lnTo>
                      <a:pt x="89" y="262"/>
                    </a:lnTo>
                    <a:lnTo>
                      <a:pt x="112" y="268"/>
                    </a:lnTo>
                    <a:lnTo>
                      <a:pt x="136" y="270"/>
                    </a:lnTo>
                    <a:lnTo>
                      <a:pt x="158" y="268"/>
                    </a:lnTo>
                    <a:lnTo>
                      <a:pt x="181" y="262"/>
                    </a:lnTo>
                    <a:lnTo>
                      <a:pt x="203" y="252"/>
                    </a:lnTo>
                    <a:lnTo>
                      <a:pt x="223" y="239"/>
                    </a:lnTo>
                    <a:lnTo>
                      <a:pt x="240" y="221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9" y="159"/>
                    </a:lnTo>
                    <a:lnTo>
                      <a:pt x="271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3" name="Line 1873"/>
              <p:cNvSpPr>
                <a:spLocks noChangeShapeType="1"/>
              </p:cNvSpPr>
              <p:nvPr/>
            </p:nvSpPr>
            <p:spPr bwMode="auto">
              <a:xfrm>
                <a:off x="2703" y="27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4" name="Freeform 1874"/>
              <p:cNvSpPr>
                <a:spLocks/>
              </p:cNvSpPr>
              <p:nvPr/>
            </p:nvSpPr>
            <p:spPr bwMode="auto">
              <a:xfrm>
                <a:off x="2649" y="2714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1"/>
                    </a:lnTo>
                    <a:lnTo>
                      <a:pt x="261" y="89"/>
                    </a:lnTo>
                    <a:lnTo>
                      <a:pt x="253" y="68"/>
                    </a:lnTo>
                    <a:lnTo>
                      <a:pt x="238" y="48"/>
                    </a:lnTo>
                    <a:lnTo>
                      <a:pt x="222" y="32"/>
                    </a:lnTo>
                    <a:lnTo>
                      <a:pt x="203" y="18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8" y="89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1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8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59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38" y="222"/>
                    </a:lnTo>
                    <a:lnTo>
                      <a:pt x="253" y="203"/>
                    </a:lnTo>
                    <a:lnTo>
                      <a:pt x="261" y="181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5" name="Line 1875"/>
              <p:cNvSpPr>
                <a:spLocks noChangeShapeType="1"/>
              </p:cNvSpPr>
              <p:nvPr/>
            </p:nvSpPr>
            <p:spPr bwMode="auto">
              <a:xfrm>
                <a:off x="3112" y="315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6" name="Freeform 1876"/>
              <p:cNvSpPr>
                <a:spLocks/>
              </p:cNvSpPr>
              <p:nvPr/>
            </p:nvSpPr>
            <p:spPr bwMode="auto">
              <a:xfrm>
                <a:off x="3058" y="3125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1"/>
                    </a:lnTo>
                    <a:lnTo>
                      <a:pt x="263" y="90"/>
                    </a:lnTo>
                    <a:lnTo>
                      <a:pt x="253" y="68"/>
                    </a:lnTo>
                    <a:lnTo>
                      <a:pt x="239" y="48"/>
                    </a:lnTo>
                    <a:lnTo>
                      <a:pt x="222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59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9"/>
                    </a:lnTo>
                    <a:lnTo>
                      <a:pt x="48" y="32"/>
                    </a:lnTo>
                    <a:lnTo>
                      <a:pt x="31" y="48"/>
                    </a:lnTo>
                    <a:lnTo>
                      <a:pt x="18" y="68"/>
                    </a:lnTo>
                    <a:lnTo>
                      <a:pt x="9" y="90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2"/>
                    </a:lnTo>
                    <a:lnTo>
                      <a:pt x="18" y="203"/>
                    </a:lnTo>
                    <a:lnTo>
                      <a:pt x="31" y="223"/>
                    </a:lnTo>
                    <a:lnTo>
                      <a:pt x="48" y="240"/>
                    </a:lnTo>
                    <a:lnTo>
                      <a:pt x="67" y="253"/>
                    </a:lnTo>
                    <a:lnTo>
                      <a:pt x="89" y="263"/>
                    </a:lnTo>
                    <a:lnTo>
                      <a:pt x="111" y="268"/>
                    </a:lnTo>
                    <a:lnTo>
                      <a:pt x="135" y="271"/>
                    </a:lnTo>
                    <a:lnTo>
                      <a:pt x="159" y="268"/>
                    </a:lnTo>
                    <a:lnTo>
                      <a:pt x="182" y="263"/>
                    </a:lnTo>
                    <a:lnTo>
                      <a:pt x="203" y="253"/>
                    </a:lnTo>
                    <a:lnTo>
                      <a:pt x="222" y="240"/>
                    </a:lnTo>
                    <a:lnTo>
                      <a:pt x="239" y="223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7" name="Line 1877"/>
              <p:cNvSpPr>
                <a:spLocks noChangeShapeType="1"/>
              </p:cNvSpPr>
              <p:nvPr/>
            </p:nvSpPr>
            <p:spPr bwMode="auto">
              <a:xfrm>
                <a:off x="2798" y="3096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8" name="Freeform 1878"/>
              <p:cNvSpPr>
                <a:spLocks/>
              </p:cNvSpPr>
              <p:nvPr/>
            </p:nvSpPr>
            <p:spPr bwMode="auto">
              <a:xfrm>
                <a:off x="2744" y="3069"/>
                <a:ext cx="54" cy="54"/>
              </a:xfrm>
              <a:custGeom>
                <a:avLst/>
                <a:gdLst>
                  <a:gd name="T0" fmla="*/ 0 w 270"/>
                  <a:gd name="T1" fmla="*/ 0 h 270"/>
                  <a:gd name="T2" fmla="*/ 0 w 270"/>
                  <a:gd name="T3" fmla="*/ 0 h 270"/>
                  <a:gd name="T4" fmla="*/ 0 w 270"/>
                  <a:gd name="T5" fmla="*/ 0 h 270"/>
                  <a:gd name="T6" fmla="*/ 0 w 270"/>
                  <a:gd name="T7" fmla="*/ 0 h 270"/>
                  <a:gd name="T8" fmla="*/ 0 w 270"/>
                  <a:gd name="T9" fmla="*/ 0 h 270"/>
                  <a:gd name="T10" fmla="*/ 0 w 270"/>
                  <a:gd name="T11" fmla="*/ 0 h 270"/>
                  <a:gd name="T12" fmla="*/ 0 w 270"/>
                  <a:gd name="T13" fmla="*/ 0 h 270"/>
                  <a:gd name="T14" fmla="*/ 0 w 270"/>
                  <a:gd name="T15" fmla="*/ 0 h 270"/>
                  <a:gd name="T16" fmla="*/ 0 w 270"/>
                  <a:gd name="T17" fmla="*/ 0 h 270"/>
                  <a:gd name="T18" fmla="*/ 0 w 270"/>
                  <a:gd name="T19" fmla="*/ 0 h 270"/>
                  <a:gd name="T20" fmla="*/ 0 w 270"/>
                  <a:gd name="T21" fmla="*/ 0 h 270"/>
                  <a:gd name="T22" fmla="*/ 0 w 270"/>
                  <a:gd name="T23" fmla="*/ 0 h 270"/>
                  <a:gd name="T24" fmla="*/ 0 w 270"/>
                  <a:gd name="T25" fmla="*/ 0 h 270"/>
                  <a:gd name="T26" fmla="*/ 0 w 270"/>
                  <a:gd name="T27" fmla="*/ 0 h 270"/>
                  <a:gd name="T28" fmla="*/ 0 w 270"/>
                  <a:gd name="T29" fmla="*/ 0 h 270"/>
                  <a:gd name="T30" fmla="*/ 0 w 270"/>
                  <a:gd name="T31" fmla="*/ 0 h 270"/>
                  <a:gd name="T32" fmla="*/ 0 w 270"/>
                  <a:gd name="T33" fmla="*/ 0 h 270"/>
                  <a:gd name="T34" fmla="*/ 0 w 270"/>
                  <a:gd name="T35" fmla="*/ 0 h 270"/>
                  <a:gd name="T36" fmla="*/ 0 w 270"/>
                  <a:gd name="T37" fmla="*/ 0 h 270"/>
                  <a:gd name="T38" fmla="*/ 0 w 270"/>
                  <a:gd name="T39" fmla="*/ 0 h 270"/>
                  <a:gd name="T40" fmla="*/ 0 w 270"/>
                  <a:gd name="T41" fmla="*/ 0 h 270"/>
                  <a:gd name="T42" fmla="*/ 0 w 270"/>
                  <a:gd name="T43" fmla="*/ 0 h 270"/>
                  <a:gd name="T44" fmla="*/ 0 w 270"/>
                  <a:gd name="T45" fmla="*/ 0 h 270"/>
                  <a:gd name="T46" fmla="*/ 0 w 270"/>
                  <a:gd name="T47" fmla="*/ 0 h 270"/>
                  <a:gd name="T48" fmla="*/ 0 w 270"/>
                  <a:gd name="T49" fmla="*/ 0 h 270"/>
                  <a:gd name="T50" fmla="*/ 0 w 270"/>
                  <a:gd name="T51" fmla="*/ 0 h 270"/>
                  <a:gd name="T52" fmla="*/ 0 w 270"/>
                  <a:gd name="T53" fmla="*/ 0 h 270"/>
                  <a:gd name="T54" fmla="*/ 0 w 270"/>
                  <a:gd name="T55" fmla="*/ 0 h 270"/>
                  <a:gd name="T56" fmla="*/ 0 w 270"/>
                  <a:gd name="T57" fmla="*/ 0 h 270"/>
                  <a:gd name="T58" fmla="*/ 0 w 270"/>
                  <a:gd name="T59" fmla="*/ 0 h 270"/>
                  <a:gd name="T60" fmla="*/ 0 w 270"/>
                  <a:gd name="T61" fmla="*/ 0 h 270"/>
                  <a:gd name="T62" fmla="*/ 0 w 270"/>
                  <a:gd name="T63" fmla="*/ 0 h 270"/>
                  <a:gd name="T64" fmla="*/ 0 w 270"/>
                  <a:gd name="T65" fmla="*/ 0 h 270"/>
                  <a:gd name="T66" fmla="*/ 0 w 270"/>
                  <a:gd name="T67" fmla="*/ 0 h 270"/>
                  <a:gd name="T68" fmla="*/ 0 w 270"/>
                  <a:gd name="T69" fmla="*/ 0 h 270"/>
                  <a:gd name="T70" fmla="*/ 0 w 270"/>
                  <a:gd name="T71" fmla="*/ 0 h 270"/>
                  <a:gd name="T72" fmla="*/ 0 w 270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0"/>
                  <a:gd name="T113" fmla="*/ 270 w 270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0">
                    <a:moveTo>
                      <a:pt x="270" y="135"/>
                    </a:moveTo>
                    <a:lnTo>
                      <a:pt x="268" y="112"/>
                    </a:lnTo>
                    <a:lnTo>
                      <a:pt x="262" y="89"/>
                    </a:lnTo>
                    <a:lnTo>
                      <a:pt x="253" y="67"/>
                    </a:lnTo>
                    <a:lnTo>
                      <a:pt x="240" y="48"/>
                    </a:lnTo>
                    <a:lnTo>
                      <a:pt x="222" y="31"/>
                    </a:lnTo>
                    <a:lnTo>
                      <a:pt x="203" y="18"/>
                    </a:lnTo>
                    <a:lnTo>
                      <a:pt x="183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1" y="48"/>
                    </a:lnTo>
                    <a:lnTo>
                      <a:pt x="18" y="67"/>
                    </a:lnTo>
                    <a:lnTo>
                      <a:pt x="8" y="89"/>
                    </a:lnTo>
                    <a:lnTo>
                      <a:pt x="2" y="112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8" y="182"/>
                    </a:lnTo>
                    <a:lnTo>
                      <a:pt x="18" y="203"/>
                    </a:lnTo>
                    <a:lnTo>
                      <a:pt x="31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3" y="262"/>
                    </a:lnTo>
                    <a:lnTo>
                      <a:pt x="203" y="253"/>
                    </a:lnTo>
                    <a:lnTo>
                      <a:pt x="222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2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FF0000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79" name="Line 1879"/>
              <p:cNvSpPr>
                <a:spLocks noChangeShapeType="1"/>
              </p:cNvSpPr>
              <p:nvPr/>
            </p:nvSpPr>
            <p:spPr bwMode="auto">
              <a:xfrm>
                <a:off x="4078" y="110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0" name="Freeform 1880"/>
              <p:cNvSpPr>
                <a:spLocks/>
              </p:cNvSpPr>
              <p:nvPr/>
            </p:nvSpPr>
            <p:spPr bwMode="auto">
              <a:xfrm>
                <a:off x="4023" y="1073"/>
                <a:ext cx="55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68" y="111"/>
                    </a:lnTo>
                    <a:lnTo>
                      <a:pt x="263" y="88"/>
                    </a:lnTo>
                    <a:lnTo>
                      <a:pt x="253" y="68"/>
                    </a:lnTo>
                    <a:lnTo>
                      <a:pt x="240" y="48"/>
                    </a:lnTo>
                    <a:lnTo>
                      <a:pt x="223" y="32"/>
                    </a:lnTo>
                    <a:lnTo>
                      <a:pt x="203" y="19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90" y="9"/>
                    </a:lnTo>
                    <a:lnTo>
                      <a:pt x="68" y="19"/>
                    </a:lnTo>
                    <a:lnTo>
                      <a:pt x="49" y="32"/>
                    </a:lnTo>
                    <a:lnTo>
                      <a:pt x="32" y="48"/>
                    </a:lnTo>
                    <a:lnTo>
                      <a:pt x="19" y="68"/>
                    </a:lnTo>
                    <a:lnTo>
                      <a:pt x="9" y="88"/>
                    </a:lnTo>
                    <a:lnTo>
                      <a:pt x="2" y="111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9" y="181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8" y="253"/>
                    </a:lnTo>
                    <a:lnTo>
                      <a:pt x="90" y="262"/>
                    </a:lnTo>
                    <a:lnTo>
                      <a:pt x="111" y="268"/>
                    </a:lnTo>
                    <a:lnTo>
                      <a:pt x="135" y="270"/>
                    </a:lnTo>
                    <a:lnTo>
                      <a:pt x="160" y="268"/>
                    </a:lnTo>
                    <a:lnTo>
                      <a:pt x="182" y="262"/>
                    </a:lnTo>
                    <a:lnTo>
                      <a:pt x="203" y="253"/>
                    </a:lnTo>
                    <a:lnTo>
                      <a:pt x="223" y="239"/>
                    </a:lnTo>
                    <a:lnTo>
                      <a:pt x="240" y="222"/>
                    </a:lnTo>
                    <a:lnTo>
                      <a:pt x="253" y="203"/>
                    </a:lnTo>
                    <a:lnTo>
                      <a:pt x="263" y="181"/>
                    </a:lnTo>
                    <a:lnTo>
                      <a:pt x="268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1" name="Line 1881"/>
              <p:cNvSpPr>
                <a:spLocks noChangeShapeType="1"/>
              </p:cNvSpPr>
              <p:nvPr/>
            </p:nvSpPr>
            <p:spPr bwMode="auto">
              <a:xfrm>
                <a:off x="3283" y="134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2" name="Freeform 1882"/>
              <p:cNvSpPr>
                <a:spLocks/>
              </p:cNvSpPr>
              <p:nvPr/>
            </p:nvSpPr>
            <p:spPr bwMode="auto">
              <a:xfrm>
                <a:off x="3229" y="1314"/>
                <a:ext cx="54" cy="54"/>
              </a:xfrm>
              <a:custGeom>
                <a:avLst/>
                <a:gdLst>
                  <a:gd name="T0" fmla="*/ 0 w 272"/>
                  <a:gd name="T1" fmla="*/ 0 h 270"/>
                  <a:gd name="T2" fmla="*/ 0 w 272"/>
                  <a:gd name="T3" fmla="*/ 0 h 270"/>
                  <a:gd name="T4" fmla="*/ 0 w 272"/>
                  <a:gd name="T5" fmla="*/ 0 h 270"/>
                  <a:gd name="T6" fmla="*/ 0 w 272"/>
                  <a:gd name="T7" fmla="*/ 0 h 270"/>
                  <a:gd name="T8" fmla="*/ 0 w 272"/>
                  <a:gd name="T9" fmla="*/ 0 h 270"/>
                  <a:gd name="T10" fmla="*/ 0 w 272"/>
                  <a:gd name="T11" fmla="*/ 0 h 270"/>
                  <a:gd name="T12" fmla="*/ 0 w 272"/>
                  <a:gd name="T13" fmla="*/ 0 h 270"/>
                  <a:gd name="T14" fmla="*/ 0 w 272"/>
                  <a:gd name="T15" fmla="*/ 0 h 270"/>
                  <a:gd name="T16" fmla="*/ 0 w 272"/>
                  <a:gd name="T17" fmla="*/ 0 h 270"/>
                  <a:gd name="T18" fmla="*/ 0 w 272"/>
                  <a:gd name="T19" fmla="*/ 0 h 270"/>
                  <a:gd name="T20" fmla="*/ 0 w 272"/>
                  <a:gd name="T21" fmla="*/ 0 h 270"/>
                  <a:gd name="T22" fmla="*/ 0 w 272"/>
                  <a:gd name="T23" fmla="*/ 0 h 270"/>
                  <a:gd name="T24" fmla="*/ 0 w 272"/>
                  <a:gd name="T25" fmla="*/ 0 h 270"/>
                  <a:gd name="T26" fmla="*/ 0 w 272"/>
                  <a:gd name="T27" fmla="*/ 0 h 270"/>
                  <a:gd name="T28" fmla="*/ 0 w 272"/>
                  <a:gd name="T29" fmla="*/ 0 h 270"/>
                  <a:gd name="T30" fmla="*/ 0 w 272"/>
                  <a:gd name="T31" fmla="*/ 0 h 270"/>
                  <a:gd name="T32" fmla="*/ 0 w 272"/>
                  <a:gd name="T33" fmla="*/ 0 h 270"/>
                  <a:gd name="T34" fmla="*/ 0 w 272"/>
                  <a:gd name="T35" fmla="*/ 0 h 270"/>
                  <a:gd name="T36" fmla="*/ 0 w 272"/>
                  <a:gd name="T37" fmla="*/ 0 h 270"/>
                  <a:gd name="T38" fmla="*/ 0 w 272"/>
                  <a:gd name="T39" fmla="*/ 0 h 270"/>
                  <a:gd name="T40" fmla="*/ 0 w 272"/>
                  <a:gd name="T41" fmla="*/ 0 h 270"/>
                  <a:gd name="T42" fmla="*/ 0 w 272"/>
                  <a:gd name="T43" fmla="*/ 0 h 270"/>
                  <a:gd name="T44" fmla="*/ 0 w 272"/>
                  <a:gd name="T45" fmla="*/ 0 h 270"/>
                  <a:gd name="T46" fmla="*/ 0 w 272"/>
                  <a:gd name="T47" fmla="*/ 0 h 270"/>
                  <a:gd name="T48" fmla="*/ 0 w 272"/>
                  <a:gd name="T49" fmla="*/ 0 h 270"/>
                  <a:gd name="T50" fmla="*/ 0 w 272"/>
                  <a:gd name="T51" fmla="*/ 0 h 270"/>
                  <a:gd name="T52" fmla="*/ 0 w 272"/>
                  <a:gd name="T53" fmla="*/ 0 h 270"/>
                  <a:gd name="T54" fmla="*/ 0 w 272"/>
                  <a:gd name="T55" fmla="*/ 0 h 270"/>
                  <a:gd name="T56" fmla="*/ 0 w 272"/>
                  <a:gd name="T57" fmla="*/ 0 h 270"/>
                  <a:gd name="T58" fmla="*/ 0 w 272"/>
                  <a:gd name="T59" fmla="*/ 0 h 270"/>
                  <a:gd name="T60" fmla="*/ 0 w 272"/>
                  <a:gd name="T61" fmla="*/ 0 h 270"/>
                  <a:gd name="T62" fmla="*/ 0 w 272"/>
                  <a:gd name="T63" fmla="*/ 0 h 270"/>
                  <a:gd name="T64" fmla="*/ 0 w 272"/>
                  <a:gd name="T65" fmla="*/ 0 h 270"/>
                  <a:gd name="T66" fmla="*/ 0 w 272"/>
                  <a:gd name="T67" fmla="*/ 0 h 270"/>
                  <a:gd name="T68" fmla="*/ 0 w 272"/>
                  <a:gd name="T69" fmla="*/ 0 h 270"/>
                  <a:gd name="T70" fmla="*/ 0 w 272"/>
                  <a:gd name="T71" fmla="*/ 0 h 270"/>
                  <a:gd name="T72" fmla="*/ 0 w 272"/>
                  <a:gd name="T73" fmla="*/ 0 h 2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2"/>
                  <a:gd name="T112" fmla="*/ 0 h 270"/>
                  <a:gd name="T113" fmla="*/ 272 w 272"/>
                  <a:gd name="T114" fmla="*/ 270 h 27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2" h="270">
                    <a:moveTo>
                      <a:pt x="272" y="135"/>
                    </a:moveTo>
                    <a:lnTo>
                      <a:pt x="270" y="112"/>
                    </a:lnTo>
                    <a:lnTo>
                      <a:pt x="263" y="89"/>
                    </a:lnTo>
                    <a:lnTo>
                      <a:pt x="253" y="67"/>
                    </a:lnTo>
                    <a:lnTo>
                      <a:pt x="239" y="48"/>
                    </a:lnTo>
                    <a:lnTo>
                      <a:pt x="223" y="31"/>
                    </a:lnTo>
                    <a:lnTo>
                      <a:pt x="204" y="18"/>
                    </a:lnTo>
                    <a:lnTo>
                      <a:pt x="182" y="9"/>
                    </a:lnTo>
                    <a:lnTo>
                      <a:pt x="160" y="2"/>
                    </a:lnTo>
                    <a:lnTo>
                      <a:pt x="137" y="0"/>
                    </a:lnTo>
                    <a:lnTo>
                      <a:pt x="112" y="2"/>
                    </a:lnTo>
                    <a:lnTo>
                      <a:pt x="89" y="9"/>
                    </a:lnTo>
                    <a:lnTo>
                      <a:pt x="67" y="18"/>
                    </a:lnTo>
                    <a:lnTo>
                      <a:pt x="49" y="31"/>
                    </a:lnTo>
                    <a:lnTo>
                      <a:pt x="32" y="48"/>
                    </a:lnTo>
                    <a:lnTo>
                      <a:pt x="19" y="67"/>
                    </a:lnTo>
                    <a:lnTo>
                      <a:pt x="8" y="89"/>
                    </a:lnTo>
                    <a:lnTo>
                      <a:pt x="3" y="112"/>
                    </a:lnTo>
                    <a:lnTo>
                      <a:pt x="0" y="135"/>
                    </a:lnTo>
                    <a:lnTo>
                      <a:pt x="3" y="159"/>
                    </a:lnTo>
                    <a:lnTo>
                      <a:pt x="8" y="182"/>
                    </a:lnTo>
                    <a:lnTo>
                      <a:pt x="19" y="203"/>
                    </a:lnTo>
                    <a:lnTo>
                      <a:pt x="32" y="222"/>
                    </a:lnTo>
                    <a:lnTo>
                      <a:pt x="49" y="239"/>
                    </a:lnTo>
                    <a:lnTo>
                      <a:pt x="67" y="253"/>
                    </a:lnTo>
                    <a:lnTo>
                      <a:pt x="89" y="264"/>
                    </a:lnTo>
                    <a:lnTo>
                      <a:pt x="112" y="269"/>
                    </a:lnTo>
                    <a:lnTo>
                      <a:pt x="137" y="270"/>
                    </a:lnTo>
                    <a:lnTo>
                      <a:pt x="160" y="269"/>
                    </a:lnTo>
                    <a:lnTo>
                      <a:pt x="182" y="264"/>
                    </a:lnTo>
                    <a:lnTo>
                      <a:pt x="204" y="253"/>
                    </a:lnTo>
                    <a:lnTo>
                      <a:pt x="223" y="239"/>
                    </a:lnTo>
                    <a:lnTo>
                      <a:pt x="239" y="222"/>
                    </a:lnTo>
                    <a:lnTo>
                      <a:pt x="253" y="203"/>
                    </a:lnTo>
                    <a:lnTo>
                      <a:pt x="263" y="182"/>
                    </a:lnTo>
                    <a:lnTo>
                      <a:pt x="270" y="159"/>
                    </a:lnTo>
                    <a:lnTo>
                      <a:pt x="272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3" name="Line 1883"/>
              <p:cNvSpPr>
                <a:spLocks noChangeShapeType="1"/>
              </p:cNvSpPr>
              <p:nvPr/>
            </p:nvSpPr>
            <p:spPr bwMode="auto">
              <a:xfrm>
                <a:off x="3518" y="13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4" name="Freeform 1884"/>
              <p:cNvSpPr>
                <a:spLocks/>
              </p:cNvSpPr>
              <p:nvPr/>
            </p:nvSpPr>
            <p:spPr bwMode="auto">
              <a:xfrm>
                <a:off x="3464" y="1293"/>
                <a:ext cx="54" cy="54"/>
              </a:xfrm>
              <a:custGeom>
                <a:avLst/>
                <a:gdLst>
                  <a:gd name="T0" fmla="*/ 0 w 270"/>
                  <a:gd name="T1" fmla="*/ 0 h 271"/>
                  <a:gd name="T2" fmla="*/ 0 w 270"/>
                  <a:gd name="T3" fmla="*/ 0 h 271"/>
                  <a:gd name="T4" fmla="*/ 0 w 270"/>
                  <a:gd name="T5" fmla="*/ 0 h 271"/>
                  <a:gd name="T6" fmla="*/ 0 w 270"/>
                  <a:gd name="T7" fmla="*/ 0 h 271"/>
                  <a:gd name="T8" fmla="*/ 0 w 270"/>
                  <a:gd name="T9" fmla="*/ 0 h 271"/>
                  <a:gd name="T10" fmla="*/ 0 w 270"/>
                  <a:gd name="T11" fmla="*/ 0 h 271"/>
                  <a:gd name="T12" fmla="*/ 0 w 270"/>
                  <a:gd name="T13" fmla="*/ 0 h 271"/>
                  <a:gd name="T14" fmla="*/ 0 w 270"/>
                  <a:gd name="T15" fmla="*/ 0 h 271"/>
                  <a:gd name="T16" fmla="*/ 0 w 270"/>
                  <a:gd name="T17" fmla="*/ 0 h 271"/>
                  <a:gd name="T18" fmla="*/ 0 w 270"/>
                  <a:gd name="T19" fmla="*/ 0 h 271"/>
                  <a:gd name="T20" fmla="*/ 0 w 270"/>
                  <a:gd name="T21" fmla="*/ 0 h 271"/>
                  <a:gd name="T22" fmla="*/ 0 w 270"/>
                  <a:gd name="T23" fmla="*/ 0 h 271"/>
                  <a:gd name="T24" fmla="*/ 0 w 270"/>
                  <a:gd name="T25" fmla="*/ 0 h 271"/>
                  <a:gd name="T26" fmla="*/ 0 w 270"/>
                  <a:gd name="T27" fmla="*/ 0 h 271"/>
                  <a:gd name="T28" fmla="*/ 0 w 270"/>
                  <a:gd name="T29" fmla="*/ 0 h 271"/>
                  <a:gd name="T30" fmla="*/ 0 w 270"/>
                  <a:gd name="T31" fmla="*/ 0 h 271"/>
                  <a:gd name="T32" fmla="*/ 0 w 270"/>
                  <a:gd name="T33" fmla="*/ 0 h 271"/>
                  <a:gd name="T34" fmla="*/ 0 w 270"/>
                  <a:gd name="T35" fmla="*/ 0 h 271"/>
                  <a:gd name="T36" fmla="*/ 0 w 270"/>
                  <a:gd name="T37" fmla="*/ 0 h 271"/>
                  <a:gd name="T38" fmla="*/ 0 w 270"/>
                  <a:gd name="T39" fmla="*/ 0 h 271"/>
                  <a:gd name="T40" fmla="*/ 0 w 270"/>
                  <a:gd name="T41" fmla="*/ 0 h 271"/>
                  <a:gd name="T42" fmla="*/ 0 w 270"/>
                  <a:gd name="T43" fmla="*/ 0 h 271"/>
                  <a:gd name="T44" fmla="*/ 0 w 270"/>
                  <a:gd name="T45" fmla="*/ 0 h 271"/>
                  <a:gd name="T46" fmla="*/ 0 w 270"/>
                  <a:gd name="T47" fmla="*/ 0 h 271"/>
                  <a:gd name="T48" fmla="*/ 0 w 270"/>
                  <a:gd name="T49" fmla="*/ 0 h 271"/>
                  <a:gd name="T50" fmla="*/ 0 w 270"/>
                  <a:gd name="T51" fmla="*/ 0 h 271"/>
                  <a:gd name="T52" fmla="*/ 0 w 270"/>
                  <a:gd name="T53" fmla="*/ 0 h 271"/>
                  <a:gd name="T54" fmla="*/ 0 w 270"/>
                  <a:gd name="T55" fmla="*/ 0 h 271"/>
                  <a:gd name="T56" fmla="*/ 0 w 270"/>
                  <a:gd name="T57" fmla="*/ 0 h 271"/>
                  <a:gd name="T58" fmla="*/ 0 w 270"/>
                  <a:gd name="T59" fmla="*/ 0 h 271"/>
                  <a:gd name="T60" fmla="*/ 0 w 270"/>
                  <a:gd name="T61" fmla="*/ 0 h 271"/>
                  <a:gd name="T62" fmla="*/ 0 w 270"/>
                  <a:gd name="T63" fmla="*/ 0 h 271"/>
                  <a:gd name="T64" fmla="*/ 0 w 270"/>
                  <a:gd name="T65" fmla="*/ 0 h 271"/>
                  <a:gd name="T66" fmla="*/ 0 w 270"/>
                  <a:gd name="T67" fmla="*/ 0 h 271"/>
                  <a:gd name="T68" fmla="*/ 0 w 270"/>
                  <a:gd name="T69" fmla="*/ 0 h 271"/>
                  <a:gd name="T70" fmla="*/ 0 w 270"/>
                  <a:gd name="T71" fmla="*/ 0 h 271"/>
                  <a:gd name="T72" fmla="*/ 0 w 270"/>
                  <a:gd name="T73" fmla="*/ 0 h 27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70"/>
                  <a:gd name="T112" fmla="*/ 0 h 271"/>
                  <a:gd name="T113" fmla="*/ 270 w 270"/>
                  <a:gd name="T114" fmla="*/ 271 h 271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70" h="271">
                    <a:moveTo>
                      <a:pt x="270" y="135"/>
                    </a:moveTo>
                    <a:lnTo>
                      <a:pt x="268" y="113"/>
                    </a:lnTo>
                    <a:lnTo>
                      <a:pt x="261" y="90"/>
                    </a:lnTo>
                    <a:lnTo>
                      <a:pt x="251" y="68"/>
                    </a:lnTo>
                    <a:lnTo>
                      <a:pt x="238" y="48"/>
                    </a:lnTo>
                    <a:lnTo>
                      <a:pt x="221" y="31"/>
                    </a:lnTo>
                    <a:lnTo>
                      <a:pt x="202" y="18"/>
                    </a:lnTo>
                    <a:lnTo>
                      <a:pt x="181" y="8"/>
                    </a:lnTo>
                    <a:lnTo>
                      <a:pt x="158" y="2"/>
                    </a:lnTo>
                    <a:lnTo>
                      <a:pt x="135" y="0"/>
                    </a:lnTo>
                    <a:lnTo>
                      <a:pt x="111" y="2"/>
                    </a:lnTo>
                    <a:lnTo>
                      <a:pt x="87" y="8"/>
                    </a:lnTo>
                    <a:lnTo>
                      <a:pt x="67" y="18"/>
                    </a:lnTo>
                    <a:lnTo>
                      <a:pt x="48" y="31"/>
                    </a:lnTo>
                    <a:lnTo>
                      <a:pt x="30" y="48"/>
                    </a:lnTo>
                    <a:lnTo>
                      <a:pt x="17" y="68"/>
                    </a:lnTo>
                    <a:lnTo>
                      <a:pt x="7" y="90"/>
                    </a:lnTo>
                    <a:lnTo>
                      <a:pt x="2" y="113"/>
                    </a:lnTo>
                    <a:lnTo>
                      <a:pt x="0" y="135"/>
                    </a:lnTo>
                    <a:lnTo>
                      <a:pt x="2" y="159"/>
                    </a:lnTo>
                    <a:lnTo>
                      <a:pt x="7" y="182"/>
                    </a:lnTo>
                    <a:lnTo>
                      <a:pt x="17" y="203"/>
                    </a:lnTo>
                    <a:lnTo>
                      <a:pt x="30" y="223"/>
                    </a:lnTo>
                    <a:lnTo>
                      <a:pt x="48" y="239"/>
                    </a:lnTo>
                    <a:lnTo>
                      <a:pt x="67" y="252"/>
                    </a:lnTo>
                    <a:lnTo>
                      <a:pt x="87" y="262"/>
                    </a:lnTo>
                    <a:lnTo>
                      <a:pt x="111" y="270"/>
                    </a:lnTo>
                    <a:lnTo>
                      <a:pt x="135" y="271"/>
                    </a:lnTo>
                    <a:lnTo>
                      <a:pt x="158" y="270"/>
                    </a:lnTo>
                    <a:lnTo>
                      <a:pt x="181" y="262"/>
                    </a:lnTo>
                    <a:lnTo>
                      <a:pt x="202" y="252"/>
                    </a:lnTo>
                    <a:lnTo>
                      <a:pt x="221" y="239"/>
                    </a:lnTo>
                    <a:lnTo>
                      <a:pt x="238" y="223"/>
                    </a:lnTo>
                    <a:lnTo>
                      <a:pt x="251" y="203"/>
                    </a:lnTo>
                    <a:lnTo>
                      <a:pt x="261" y="182"/>
                    </a:lnTo>
                    <a:lnTo>
                      <a:pt x="268" y="159"/>
                    </a:lnTo>
                    <a:lnTo>
                      <a:pt x="270" y="13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5" name="Rectangle 1885"/>
              <p:cNvSpPr>
                <a:spLocks noChangeArrowheads="1"/>
              </p:cNvSpPr>
              <p:nvPr/>
            </p:nvSpPr>
            <p:spPr bwMode="auto">
              <a:xfrm>
                <a:off x="1444" y="999"/>
                <a:ext cx="2891" cy="291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6" name="Line 1886"/>
              <p:cNvSpPr>
                <a:spLocks noChangeShapeType="1"/>
              </p:cNvSpPr>
              <p:nvPr/>
            </p:nvSpPr>
            <p:spPr bwMode="auto">
              <a:xfrm>
                <a:off x="2381" y="2001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7" name="Line 1887"/>
              <p:cNvSpPr>
                <a:spLocks noChangeShapeType="1"/>
              </p:cNvSpPr>
              <p:nvPr/>
            </p:nvSpPr>
            <p:spPr bwMode="auto">
              <a:xfrm>
                <a:off x="3425" y="3173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8" name="Line 1888"/>
              <p:cNvSpPr>
                <a:spLocks noChangeShapeType="1"/>
              </p:cNvSpPr>
              <p:nvPr/>
            </p:nvSpPr>
            <p:spPr bwMode="auto">
              <a:xfrm>
                <a:off x="3030" y="2320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89" name="Line 1889"/>
              <p:cNvSpPr>
                <a:spLocks noChangeShapeType="1"/>
              </p:cNvSpPr>
              <p:nvPr/>
            </p:nvSpPr>
            <p:spPr bwMode="auto">
              <a:xfrm>
                <a:off x="2846" y="3002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90" name="Line 1890"/>
              <p:cNvSpPr>
                <a:spLocks noChangeShapeType="1"/>
              </p:cNvSpPr>
              <p:nvPr/>
            </p:nvSpPr>
            <p:spPr bwMode="auto">
              <a:xfrm>
                <a:off x="3626" y="1254"/>
                <a:ext cx="1" cy="1"/>
              </a:xfrm>
              <a:prstGeom prst="line">
                <a:avLst/>
              </a:pr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391" name="Line 1891"/>
              <p:cNvSpPr>
                <a:spLocks noChangeShapeType="1"/>
              </p:cNvSpPr>
              <p:nvPr/>
            </p:nvSpPr>
            <p:spPr bwMode="auto">
              <a:xfrm>
                <a:off x="2714" y="2852"/>
                <a:ext cx="126" cy="182"/>
              </a:xfrm>
              <a:prstGeom prst="line">
                <a:avLst/>
              </a:prstGeom>
              <a:noFill/>
              <a:ln w="19050">
                <a:noFill/>
                <a:round/>
                <a:headEnd type="oval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392" name="Line 1892"/>
              <p:cNvSpPr>
                <a:spLocks noChangeShapeType="1"/>
              </p:cNvSpPr>
              <p:nvPr/>
            </p:nvSpPr>
            <p:spPr bwMode="auto">
              <a:xfrm>
                <a:off x="2916" y="2268"/>
                <a:ext cx="130" cy="70"/>
              </a:xfrm>
              <a:prstGeom prst="line">
                <a:avLst/>
              </a:prstGeom>
              <a:noFill/>
              <a:ln w="19050">
                <a:noFill/>
                <a:round/>
                <a:headEnd type="oval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393" name="Line 1893"/>
              <p:cNvSpPr>
                <a:spLocks noChangeShapeType="1"/>
              </p:cNvSpPr>
              <p:nvPr/>
            </p:nvSpPr>
            <p:spPr bwMode="auto">
              <a:xfrm>
                <a:off x="2334" y="1938"/>
                <a:ext cx="22" cy="90"/>
              </a:xfrm>
              <a:prstGeom prst="line">
                <a:avLst/>
              </a:prstGeom>
              <a:noFill/>
              <a:ln w="19050">
                <a:noFill/>
                <a:round/>
                <a:headEnd type="oval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1768" name="Line 1294"/>
            <p:cNvSpPr>
              <a:spLocks noChangeShapeType="1"/>
            </p:cNvSpPr>
            <p:nvPr/>
          </p:nvSpPr>
          <p:spPr bwMode="auto">
            <a:xfrm flipH="1">
              <a:off x="8667750" y="3500438"/>
              <a:ext cx="187325" cy="57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triangl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9" name="Line 1295"/>
            <p:cNvSpPr>
              <a:spLocks noChangeShapeType="1"/>
            </p:cNvSpPr>
            <p:nvPr/>
          </p:nvSpPr>
          <p:spPr bwMode="auto">
            <a:xfrm flipH="1" flipV="1">
              <a:off x="8480425" y="5186363"/>
              <a:ext cx="136525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triangl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0" name="Line 1891"/>
            <p:cNvSpPr>
              <a:spLocks noChangeShapeType="1"/>
            </p:cNvSpPr>
            <p:nvPr/>
          </p:nvSpPr>
          <p:spPr bwMode="auto">
            <a:xfrm>
              <a:off x="7866063" y="4930775"/>
              <a:ext cx="119062" cy="1571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triangl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1" name="Line 1892"/>
            <p:cNvSpPr>
              <a:spLocks noChangeShapeType="1"/>
            </p:cNvSpPr>
            <p:nvPr/>
          </p:nvSpPr>
          <p:spPr bwMode="auto">
            <a:xfrm>
              <a:off x="8056563" y="4424363"/>
              <a:ext cx="122237" cy="61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triangl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2" name="Line 1893"/>
            <p:cNvSpPr>
              <a:spLocks noChangeShapeType="1"/>
            </p:cNvSpPr>
            <p:nvPr/>
          </p:nvSpPr>
          <p:spPr bwMode="auto">
            <a:xfrm>
              <a:off x="7507288" y="4138613"/>
              <a:ext cx="20637" cy="79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triangle" w="sm" len="sm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1766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K- </a:t>
            </a:r>
            <a:r>
              <a:rPr lang="ko-KR" altLang="en-US" smtClean="0"/>
              <a:t>평균 군집분석 예제</a:t>
            </a:r>
          </a:p>
        </p:txBody>
      </p:sp>
      <p:pic>
        <p:nvPicPr>
          <p:cNvPr id="23" name="Picture 8" descr="군집분석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47813"/>
            <a:ext cx="3505200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9" descr="군집분석1 복사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47813"/>
            <a:ext cx="17684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0" descr="군집분석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587500"/>
            <a:ext cx="281940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 Box 11"/>
          <p:cNvSpPr txBox="1">
            <a:spLocks noChangeArrowheads="1"/>
          </p:cNvSpPr>
          <p:nvPr/>
        </p:nvSpPr>
        <p:spPr bwMode="auto">
          <a:xfrm>
            <a:off x="247650" y="928688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▶1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단계 최초 군집화</a:t>
            </a:r>
          </a:p>
        </p:txBody>
      </p:sp>
      <p:sp>
        <p:nvSpPr>
          <p:cNvPr id="33799" name="AutoShape 12"/>
          <p:cNvSpPr>
            <a:spLocks noChangeArrowheads="1"/>
          </p:cNvSpPr>
          <p:nvPr/>
        </p:nvSpPr>
        <p:spPr bwMode="auto">
          <a:xfrm>
            <a:off x="1905000" y="3529013"/>
            <a:ext cx="1371600" cy="381000"/>
          </a:xfrm>
          <a:prstGeom prst="curvedUpArrow">
            <a:avLst>
              <a:gd name="adj1" fmla="val 72000"/>
              <a:gd name="adj2" fmla="val 144000"/>
              <a:gd name="adj3" fmla="val 33333"/>
            </a:avLst>
          </a:prstGeom>
          <a:gradFill rotWithShape="0">
            <a:gsLst>
              <a:gs pos="0">
                <a:srgbClr val="D0A560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00" name="AutoShape 13"/>
          <p:cNvSpPr>
            <a:spLocks noChangeArrowheads="1"/>
          </p:cNvSpPr>
          <p:nvPr/>
        </p:nvSpPr>
        <p:spPr bwMode="auto">
          <a:xfrm>
            <a:off x="5334000" y="3529013"/>
            <a:ext cx="1371600" cy="381000"/>
          </a:xfrm>
          <a:prstGeom prst="curvedUpArrow">
            <a:avLst>
              <a:gd name="adj1" fmla="val 72000"/>
              <a:gd name="adj2" fmla="val 144000"/>
              <a:gd name="adj3" fmla="val 33333"/>
            </a:avLst>
          </a:prstGeom>
          <a:gradFill rotWithShape="0">
            <a:gsLst>
              <a:gs pos="0">
                <a:srgbClr val="D0A560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01" name="Text Box 14"/>
          <p:cNvSpPr txBox="1">
            <a:spLocks noChangeArrowheads="1"/>
          </p:cNvSpPr>
          <p:nvPr/>
        </p:nvSpPr>
        <p:spPr bwMode="auto">
          <a:xfrm>
            <a:off x="685800" y="3605213"/>
            <a:ext cx="16922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최초 임의의 중심점 생성</a:t>
            </a:r>
          </a:p>
        </p:txBody>
      </p:sp>
      <p:sp>
        <p:nvSpPr>
          <p:cNvPr id="33802" name="Text Box 15"/>
          <p:cNvSpPr txBox="1">
            <a:spLocks noChangeArrowheads="1"/>
          </p:cNvSpPr>
          <p:nvPr/>
        </p:nvSpPr>
        <p:spPr bwMode="auto">
          <a:xfrm>
            <a:off x="3429000" y="3605213"/>
            <a:ext cx="16922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최초 임의의 중심점과</a:t>
            </a:r>
            <a:b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개체간의 거리계산</a:t>
            </a:r>
          </a:p>
        </p:txBody>
      </p:sp>
      <p:sp>
        <p:nvSpPr>
          <p:cNvPr id="33803" name="Text Box 16"/>
          <p:cNvSpPr txBox="1">
            <a:spLocks noChangeArrowheads="1"/>
          </p:cNvSpPr>
          <p:nvPr/>
        </p:nvSpPr>
        <p:spPr bwMode="auto">
          <a:xfrm>
            <a:off x="6689725" y="3529013"/>
            <a:ext cx="16922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최초 발생한 그룹들의</a:t>
            </a:r>
            <a:b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평균을 생성</a:t>
            </a:r>
          </a:p>
        </p:txBody>
      </p:sp>
      <p:sp>
        <p:nvSpPr>
          <p:cNvPr id="33804" name="Text Box 17"/>
          <p:cNvSpPr txBox="1">
            <a:spLocks noChangeArrowheads="1"/>
          </p:cNvSpPr>
          <p:nvPr/>
        </p:nvSpPr>
        <p:spPr bwMode="auto">
          <a:xfrm>
            <a:off x="247650" y="4281488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▶2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단계 반복</a:t>
            </a:r>
          </a:p>
        </p:txBody>
      </p:sp>
      <p:sp>
        <p:nvSpPr>
          <p:cNvPr id="33805" name="Oval 18"/>
          <p:cNvSpPr>
            <a:spLocks noChangeArrowheads="1"/>
          </p:cNvSpPr>
          <p:nvPr/>
        </p:nvSpPr>
        <p:spPr bwMode="auto">
          <a:xfrm>
            <a:off x="3352800" y="1928813"/>
            <a:ext cx="533400" cy="304800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3733800" y="966788"/>
            <a:ext cx="1447800" cy="533400"/>
          </a:xfrm>
          <a:prstGeom prst="wedgeRectCallout">
            <a:avLst>
              <a:gd name="adj1" fmla="val -40164"/>
              <a:gd name="adj2" fmla="val 150973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(1-1.5)^2 + (1-2)^2</a:t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=1.25</a:t>
            </a:r>
          </a:p>
        </p:txBody>
      </p:sp>
      <p:sp>
        <p:nvSpPr>
          <p:cNvPr id="33807" name="Oval 20"/>
          <p:cNvSpPr>
            <a:spLocks noChangeArrowheads="1"/>
          </p:cNvSpPr>
          <p:nvPr/>
        </p:nvSpPr>
        <p:spPr bwMode="auto">
          <a:xfrm>
            <a:off x="7924800" y="1852613"/>
            <a:ext cx="381000" cy="381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08" name="Oval 21"/>
          <p:cNvSpPr>
            <a:spLocks noChangeArrowheads="1"/>
          </p:cNvSpPr>
          <p:nvPr/>
        </p:nvSpPr>
        <p:spPr bwMode="auto">
          <a:xfrm>
            <a:off x="8382000" y="1852613"/>
            <a:ext cx="381000" cy="381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09" name="Rectangle 22"/>
          <p:cNvSpPr>
            <a:spLocks noChangeArrowheads="1"/>
          </p:cNvSpPr>
          <p:nvPr/>
        </p:nvSpPr>
        <p:spPr bwMode="auto">
          <a:xfrm>
            <a:off x="7924800" y="1817688"/>
            <a:ext cx="863600" cy="4318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10" name="Line 23"/>
          <p:cNvSpPr>
            <a:spLocks noChangeShapeType="1"/>
          </p:cNvSpPr>
          <p:nvPr/>
        </p:nvSpPr>
        <p:spPr bwMode="auto">
          <a:xfrm>
            <a:off x="8364538" y="2233613"/>
            <a:ext cx="0" cy="3124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3811" name="Line 24"/>
          <p:cNvSpPr>
            <a:spLocks noChangeShapeType="1"/>
          </p:cNvSpPr>
          <p:nvPr/>
        </p:nvSpPr>
        <p:spPr bwMode="auto">
          <a:xfrm flipH="1">
            <a:off x="7381875" y="5357813"/>
            <a:ext cx="990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3812" name="Text Box 25"/>
          <p:cNvSpPr txBox="1">
            <a:spLocks noChangeArrowheads="1"/>
          </p:cNvSpPr>
          <p:nvPr/>
        </p:nvSpPr>
        <p:spPr bwMode="auto">
          <a:xfrm>
            <a:off x="1309688" y="4813300"/>
            <a:ext cx="60721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군집중심이 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(1,1) →(1.84, 2.34)</a:t>
            </a: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이동하였고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중심을 기준으로 다시 군집간 개체 거리 계산을 하여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변화가 없거나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특정한 반복 수만큼 수행하고 멈추며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멈추는 그 시점의 평균값이 곧 군집 중심이 되며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 중심으로부터의 거리가 최종 유사성 척도가 됨</a:t>
            </a:r>
            <a:r>
              <a:rPr lang="en-US" altLang="ko-KR" sz="14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813" name="Rectangle 22"/>
          <p:cNvSpPr>
            <a:spLocks noChangeArrowheads="1"/>
          </p:cNvSpPr>
          <p:nvPr/>
        </p:nvSpPr>
        <p:spPr bwMode="auto">
          <a:xfrm>
            <a:off x="644525" y="1762125"/>
            <a:ext cx="1709738" cy="1444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644525" y="2214563"/>
            <a:ext cx="1709738" cy="16192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15" name="Rectangle 22"/>
          <p:cNvSpPr>
            <a:spLocks noChangeArrowheads="1"/>
          </p:cNvSpPr>
          <p:nvPr/>
        </p:nvSpPr>
        <p:spPr bwMode="auto">
          <a:xfrm>
            <a:off x="644525" y="2857500"/>
            <a:ext cx="1709738" cy="16192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en-US" sz="1000">
              <a:solidFill>
                <a:srgbClr val="0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3816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826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K-Means </a:t>
            </a:r>
            <a:r>
              <a:rPr lang="ko-KR" altLang="en-US" smtClean="0"/>
              <a:t>알고리즘</a:t>
            </a:r>
          </a:p>
        </p:txBody>
      </p:sp>
      <p:pic>
        <p:nvPicPr>
          <p:cNvPr id="348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714500"/>
            <a:ext cx="39941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5875" y="1714500"/>
            <a:ext cx="39941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9" name="Rectangle 14"/>
          <p:cNvSpPr>
            <a:spLocks noChangeArrowheads="1"/>
          </p:cNvSpPr>
          <p:nvPr/>
        </p:nvSpPr>
        <p:spPr bwMode="auto">
          <a:xfrm>
            <a:off x="952500" y="3213100"/>
            <a:ext cx="1331913" cy="1793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" name="타원형 설명선 7"/>
          <p:cNvSpPr/>
          <p:nvPr/>
        </p:nvSpPr>
        <p:spPr bwMode="auto">
          <a:xfrm>
            <a:off x="3238500" y="2857500"/>
            <a:ext cx="1643063" cy="285750"/>
          </a:xfrm>
          <a:prstGeom prst="wedgeEllipseCallout">
            <a:avLst>
              <a:gd name="adj1" fmla="val -68770"/>
              <a:gd name="adj2" fmla="val 33985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군집 수 결정</a:t>
            </a:r>
          </a:p>
        </p:txBody>
      </p:sp>
      <p:sp>
        <p:nvSpPr>
          <p:cNvPr id="9" name="타원형 설명선 8"/>
          <p:cNvSpPr/>
          <p:nvPr/>
        </p:nvSpPr>
        <p:spPr bwMode="auto">
          <a:xfrm>
            <a:off x="1216025" y="4781550"/>
            <a:ext cx="2808288" cy="647700"/>
          </a:xfrm>
          <a:prstGeom prst="wedgeEllipseCallout">
            <a:avLst>
              <a:gd name="adj1" fmla="val -27146"/>
              <a:gd name="adj2" fmla="val -264801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군집 중심으로부터의 거리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이상치 발견에도 종종 사용함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형 설명선 9"/>
          <p:cNvSpPr/>
          <p:nvPr/>
        </p:nvSpPr>
        <p:spPr bwMode="auto">
          <a:xfrm>
            <a:off x="4975225" y="3889375"/>
            <a:ext cx="1692275" cy="468313"/>
          </a:xfrm>
          <a:prstGeom prst="wedgeEllipseCallout">
            <a:avLst>
              <a:gd name="adj1" fmla="val 26478"/>
              <a:gd name="adj2" fmla="val -20461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반복수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지정</a:t>
            </a:r>
          </a:p>
        </p:txBody>
      </p:sp>
      <p:sp>
        <p:nvSpPr>
          <p:cNvPr id="11" name="타원형 설명선 10"/>
          <p:cNvSpPr/>
          <p:nvPr/>
        </p:nvSpPr>
        <p:spPr bwMode="auto">
          <a:xfrm>
            <a:off x="6613525" y="4103688"/>
            <a:ext cx="2339975" cy="468312"/>
          </a:xfrm>
          <a:prstGeom prst="wedgeEllipseCallout">
            <a:avLst>
              <a:gd name="adj1" fmla="val 41033"/>
              <a:gd name="adj2" fmla="val -181403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군집 중심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변화량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기준 설정</a:t>
            </a:r>
          </a:p>
        </p:txBody>
      </p:sp>
      <p:pic>
        <p:nvPicPr>
          <p:cNvPr id="34834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6D3D6"/>
              </a:clrFrom>
              <a:clrTo>
                <a:srgbClr val="C6D3D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2438" y="1409700"/>
            <a:ext cx="4667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5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3. </a:t>
            </a:r>
            <a:r>
              <a:rPr lang="en-US" altLang="ko-KR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단계 군집분석</a:t>
            </a:r>
          </a:p>
        </p:txBody>
      </p:sp>
      <p:sp>
        <p:nvSpPr>
          <p:cNvPr id="35843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lang="ko-KR" altLang="en-US" sz="2400" b="1" dirty="0">
              <a:solidFill>
                <a:srgbClr val="D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6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2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 군집분석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(1/2)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1" name="Group 50"/>
          <p:cNvGraphicFramePr>
            <a:graphicFrameLocks noGrp="1"/>
          </p:cNvGraphicFramePr>
          <p:nvPr/>
        </p:nvGraphicFramePr>
        <p:xfrm>
          <a:off x="790575" y="2017713"/>
          <a:ext cx="8307388" cy="3079515"/>
        </p:xfrm>
        <a:graphic>
          <a:graphicData uri="http://schemas.openxmlformats.org/drawingml/2006/table">
            <a:tbl>
              <a:tblPr/>
              <a:tblGrid>
                <a:gridCol w="1219200"/>
                <a:gridCol w="7088188"/>
              </a:tblGrid>
              <a:tr h="509113">
                <a:tc gridSpan="2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TwoStep Method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1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사전 군집화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(pre-cluster)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200" b="0" baseline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 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순차적으로 개체들을 사전에 정한 수만큼의 예비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-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군집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(sub-cluster)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으로 만드는 과정</a:t>
                      </a:r>
                      <a:endParaRPr kumimoji="0" lang="en-US" altLang="ko-KR" sz="1200" b="0" dirty="0" smtClean="0"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2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계층적 군집화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(hierachical clustering)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  계층적 군집화 방법으로 전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단계의 예비 군집들을 원하는 군집 수만큼 주어진 조건을 만족할 때까지 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</a:b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  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군집화</a:t>
                      </a:r>
                      <a:endParaRPr kumimoji="0" lang="en-US" altLang="ko-KR" sz="1200" b="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거리측정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2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단계 군집분석에서는 개체간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또는 군집간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)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거리 측정에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‘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유클리디안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(Euclidean)’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또는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‘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로그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-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우도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(Log-likelihood)’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거리를 이용한다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로그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우도 거리의 경우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연속형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변수는 정규분포를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범주형 변수는 다항분포를 따르며 각각 변수들은 상호 독립인 것으로 가정한다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군집 수 결정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2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단계 군집분석에서는 계층적 군집화 방법을 이용하여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각각의 군집의 수에서 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‘Schwarz’s</a:t>
                      </a:r>
                      <a:r>
                        <a:rPr kumimoji="0" lang="en-US" altLang="ko-KR" sz="1200" b="0" baseline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Bayesian Criterion(BIC)’ </a:t>
                      </a:r>
                      <a:r>
                        <a:rPr kumimoji="0" lang="ko-KR" altLang="en-US" sz="1200" b="0" baseline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통계량을 활용하여 최적의 군집 수를 결정하는 </a:t>
                      </a:r>
                      <a:r>
                        <a:rPr kumimoji="0" lang="ko-KR" altLang="en-US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각 군집의 중심을 산출한다</a:t>
                      </a:r>
                      <a:r>
                        <a:rPr kumimoji="0" lang="en-US" altLang="ko-KR" sz="1200" b="0" dirty="0" smtClean="0"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6886" name="직선 연결선 18"/>
          <p:cNvCxnSpPr>
            <a:cxnSpLocks noChangeShapeType="1"/>
          </p:cNvCxnSpPr>
          <p:nvPr/>
        </p:nvCxnSpPr>
        <p:spPr bwMode="auto">
          <a:xfrm rot="10800000" flipH="1">
            <a:off x="273050" y="6072188"/>
            <a:ext cx="10795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7" name="직사각형 19"/>
          <p:cNvSpPr>
            <a:spLocks noChangeArrowheads="1"/>
          </p:cNvSpPr>
          <p:nvPr/>
        </p:nvSpPr>
        <p:spPr bwMode="auto">
          <a:xfrm>
            <a:off x="273050" y="6137275"/>
            <a:ext cx="753745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Clementine TwoStep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에서는 연속형 변수와 함께 범주형 변수를 사용할 수 있다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90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6888" name="TextBox 3"/>
          <p:cNvSpPr txBox="1">
            <a:spLocks noChangeArrowheads="1"/>
          </p:cNvSpPr>
          <p:nvPr/>
        </p:nvSpPr>
        <p:spPr bwMode="auto">
          <a:xfrm>
            <a:off x="285750" y="987425"/>
            <a:ext cx="9382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단계 군집분석은 개체 수가 큰 자료의 군집화에 매우 효율적인 방법으로 연속형 변수와 범주형 변수를 모두 이용하여 군집화를 할 수 있다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8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단계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oup 50"/>
          <p:cNvGraphicFramePr>
            <a:graphicFrameLocks noGrp="1"/>
          </p:cNvGraphicFramePr>
          <p:nvPr/>
        </p:nvGraphicFramePr>
        <p:xfrm>
          <a:off x="481013" y="942975"/>
          <a:ext cx="8936070" cy="5444447"/>
        </p:xfrm>
        <a:graphic>
          <a:graphicData uri="http://schemas.openxmlformats.org/drawingml/2006/table">
            <a:tbl>
              <a:tblPr/>
              <a:tblGrid>
                <a:gridCol w="2257409"/>
                <a:gridCol w="6678661"/>
              </a:tblGrid>
              <a:tr h="426313">
                <a:tc gridSpan="2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Two-Step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Method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 점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66788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2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대용량 데이터 처리에 유용</a:t>
                      </a:r>
                      <a:endParaRPr lang="en-US" altLang="ko-KR" sz="1200" kern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457200" marR="0" lvl="1" indent="0" algn="just" defTabSz="966788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K-Means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 자료를 반복하여 읽는 데 비하여 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TwoStep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은 한 번만 읽기 때문</a:t>
                      </a:r>
                    </a:p>
                    <a:p>
                      <a:pPr marL="0" marR="0" lvl="0" indent="0" algn="just" defTabSz="966788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2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군집수 결정이 타 알고리즘에 비해 쉬움</a:t>
                      </a:r>
                      <a:endParaRPr lang="en-US" altLang="ko-KR" sz="1200" kern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457200" marR="0" lvl="1" indent="0" algn="just" defTabSz="966788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TwoStep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은 기본적으로 사전군집화 단계와 계층적 방법을 통한 군집화 단계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이렇게 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단계로 구성되는데 이 과정에서 군집의 수를 자동으로 결정할 수 있다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kern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07494"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Rectangle 6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2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단계 군집분석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(2/2)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37903" name="Group 28"/>
          <p:cNvGrpSpPr>
            <a:grpSpLocks/>
          </p:cNvGrpSpPr>
          <p:nvPr/>
        </p:nvGrpSpPr>
        <p:grpSpPr bwMode="auto">
          <a:xfrm>
            <a:off x="1309688" y="3960813"/>
            <a:ext cx="2938462" cy="1597025"/>
            <a:chOff x="1440" y="1536"/>
            <a:chExt cx="3120" cy="1824"/>
          </a:xfrm>
        </p:grpSpPr>
        <p:sp>
          <p:nvSpPr>
            <p:cNvPr id="37907" name="Oval 24"/>
            <p:cNvSpPr>
              <a:spLocks noChangeArrowheads="1"/>
            </p:cNvSpPr>
            <p:nvPr/>
          </p:nvSpPr>
          <p:spPr bwMode="auto">
            <a:xfrm>
              <a:off x="1440" y="2448"/>
              <a:ext cx="912" cy="91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0" hangingPunct="0">
                <a:spcBef>
                  <a:spcPct val="50000"/>
                </a:spcBef>
              </a:pPr>
              <a:endParaRPr lang="ko-KR" altLang="en-US" sz="2400">
                <a:latin typeface="Times New Roman" pitchFamily="18" charset="0"/>
              </a:endParaRPr>
            </a:p>
          </p:txBody>
        </p:sp>
        <p:sp>
          <p:nvSpPr>
            <p:cNvPr id="37908" name="Oval 25"/>
            <p:cNvSpPr>
              <a:spLocks noChangeArrowheads="1"/>
            </p:cNvSpPr>
            <p:nvPr/>
          </p:nvSpPr>
          <p:spPr bwMode="auto">
            <a:xfrm>
              <a:off x="3312" y="1536"/>
              <a:ext cx="1248" cy="12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7909" name="Oval 26"/>
            <p:cNvSpPr>
              <a:spLocks noChangeArrowheads="1"/>
            </p:cNvSpPr>
            <p:nvPr/>
          </p:nvSpPr>
          <p:spPr bwMode="auto">
            <a:xfrm>
              <a:off x="2976" y="2496"/>
              <a:ext cx="672" cy="672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7910" name="Oval 27"/>
            <p:cNvSpPr>
              <a:spLocks noChangeArrowheads="1"/>
            </p:cNvSpPr>
            <p:nvPr/>
          </p:nvSpPr>
          <p:spPr bwMode="auto">
            <a:xfrm>
              <a:off x="1440" y="1536"/>
              <a:ext cx="576" cy="576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pic>
        <p:nvPicPr>
          <p:cNvPr id="37904" name="Picture 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0475" y="3587750"/>
            <a:ext cx="3978275" cy="2341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5" name="AutoShape 56"/>
          <p:cNvSpPr>
            <a:spLocks noChangeArrowheads="1"/>
          </p:cNvSpPr>
          <p:nvPr/>
        </p:nvSpPr>
        <p:spPr bwMode="gray">
          <a:xfrm rot="5400000">
            <a:off x="3645694" y="4615657"/>
            <a:ext cx="2027237" cy="2857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>
              <a:defRPr/>
            </a:pPr>
            <a:endParaRPr lang="ko-KR" altLang="en-US" sz="12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906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단계 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4. </a:t>
            </a:r>
            <a:r>
              <a:rPr lang="en-US" altLang="ko-KR" sz="2100" b="1" dirty="0" err="1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Kohonen</a:t>
            </a:r>
            <a:r>
              <a:rPr lang="en-US" altLang="ko-KR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SOM</a:t>
            </a:r>
            <a:r>
              <a:rPr lang="ko-KR" altLang="en-US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군집분석</a:t>
            </a:r>
          </a:p>
        </p:txBody>
      </p:sp>
      <p:sp>
        <p:nvSpPr>
          <p:cNvPr id="38915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lang="ko-KR" altLang="en-US" sz="2400" b="1" dirty="0">
              <a:solidFill>
                <a:srgbClr val="D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roup 50"/>
          <p:cNvGraphicFramePr>
            <a:graphicFrameLocks noGrp="1"/>
          </p:cNvGraphicFramePr>
          <p:nvPr/>
        </p:nvGraphicFramePr>
        <p:xfrm>
          <a:off x="481013" y="2214563"/>
          <a:ext cx="8936069" cy="3500474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373915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126559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Kohonen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SOM 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(1/3)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947" name="직사각형 6"/>
          <p:cNvSpPr>
            <a:spLocks noChangeArrowheads="1"/>
          </p:cNvSpPr>
          <p:nvPr/>
        </p:nvSpPr>
        <p:spPr bwMode="auto">
          <a:xfrm>
            <a:off x="479425" y="1014413"/>
            <a:ext cx="8937625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-225425" eaLnBrk="0" hangingPunct="0">
              <a:lnSpc>
                <a:spcPct val="120000"/>
              </a:lnSpc>
              <a:buClr>
                <a:srgbClr val="BF0B25"/>
              </a:buClr>
              <a:buSzPct val="80000"/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SOM (Self-Organizing Map)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은 자기조직화지도라는 것으로 관측개체들을 스스로 조직화하여 지도의 형태로 뿌려주는 신경망 기법이다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. SOM (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자기조직화 지도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개념도는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개의 층으로 이루어져 있으며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첫 번째 층이 입력 층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(input layer),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두 번째 층은 출력 층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(output layer)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이루어진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차원 격자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(grid)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로 되어 있다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9948" name="그룹 10"/>
          <p:cNvGrpSpPr>
            <a:grpSpLocks/>
          </p:cNvGrpSpPr>
          <p:nvPr/>
        </p:nvGrpSpPr>
        <p:grpSpPr bwMode="auto">
          <a:xfrm>
            <a:off x="7005638" y="3729038"/>
            <a:ext cx="1357312" cy="500062"/>
            <a:chOff x="2063750" y="2514600"/>
            <a:chExt cx="7016750" cy="3111500"/>
          </a:xfrm>
        </p:grpSpPr>
        <p:sp>
          <p:nvSpPr>
            <p:cNvPr id="39957" name="Oval 2"/>
            <p:cNvSpPr>
              <a:spLocks noChangeArrowheads="1"/>
            </p:cNvSpPr>
            <p:nvPr/>
          </p:nvSpPr>
          <p:spPr bwMode="auto">
            <a:xfrm>
              <a:off x="4870450" y="3048000"/>
              <a:ext cx="1898650" cy="152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58" name="Freeform 4"/>
            <p:cNvSpPr>
              <a:spLocks/>
            </p:cNvSpPr>
            <p:nvPr/>
          </p:nvSpPr>
          <p:spPr bwMode="auto">
            <a:xfrm>
              <a:off x="2063750" y="2590800"/>
              <a:ext cx="2641600" cy="3035300"/>
            </a:xfrm>
            <a:custGeom>
              <a:avLst/>
              <a:gdLst>
                <a:gd name="T0" fmla="*/ 0 w 1536"/>
                <a:gd name="T1" fmla="*/ 0 h 1912"/>
                <a:gd name="T2" fmla="*/ 2147483647 w 1536"/>
                <a:gd name="T3" fmla="*/ 2147483647 h 1912"/>
                <a:gd name="T4" fmla="*/ 2147483647 w 1536"/>
                <a:gd name="T5" fmla="*/ 2147483647 h 1912"/>
                <a:gd name="T6" fmla="*/ 2147483647 w 1536"/>
                <a:gd name="T7" fmla="*/ 2147483647 h 1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6"/>
                <a:gd name="T13" fmla="*/ 0 h 1912"/>
                <a:gd name="T14" fmla="*/ 1536 w 1536"/>
                <a:gd name="T15" fmla="*/ 1912 h 1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6" h="1912">
                  <a:moveTo>
                    <a:pt x="0" y="0"/>
                  </a:moveTo>
                  <a:cubicBezTo>
                    <a:pt x="528" y="240"/>
                    <a:pt x="1056" y="480"/>
                    <a:pt x="1296" y="768"/>
                  </a:cubicBezTo>
                  <a:cubicBezTo>
                    <a:pt x="1536" y="1056"/>
                    <a:pt x="1416" y="1544"/>
                    <a:pt x="1440" y="1728"/>
                  </a:cubicBezTo>
                  <a:cubicBezTo>
                    <a:pt x="1464" y="1912"/>
                    <a:pt x="1452" y="1892"/>
                    <a:pt x="1440" y="187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59" name="Line 5"/>
            <p:cNvSpPr>
              <a:spLocks noChangeShapeType="1"/>
            </p:cNvSpPr>
            <p:nvPr/>
          </p:nvSpPr>
          <p:spPr bwMode="auto">
            <a:xfrm>
              <a:off x="3302000" y="2514600"/>
              <a:ext cx="2641600" cy="228600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0" name="Freeform 6"/>
            <p:cNvSpPr>
              <a:spLocks/>
            </p:cNvSpPr>
            <p:nvPr/>
          </p:nvSpPr>
          <p:spPr bwMode="auto">
            <a:xfrm>
              <a:off x="3467100" y="2514600"/>
              <a:ext cx="2709863" cy="3048000"/>
            </a:xfrm>
            <a:custGeom>
              <a:avLst/>
              <a:gdLst>
                <a:gd name="T0" fmla="*/ 0 w 1576"/>
                <a:gd name="T1" fmla="*/ 0 h 1920"/>
                <a:gd name="T2" fmla="*/ 2147483647 w 1576"/>
                <a:gd name="T3" fmla="*/ 2147483647 h 1920"/>
                <a:gd name="T4" fmla="*/ 2147483647 w 1576"/>
                <a:gd name="T5" fmla="*/ 2147483647 h 1920"/>
                <a:gd name="T6" fmla="*/ 0 60000 65536"/>
                <a:gd name="T7" fmla="*/ 0 60000 65536"/>
                <a:gd name="T8" fmla="*/ 0 60000 65536"/>
                <a:gd name="T9" fmla="*/ 0 w 1576"/>
                <a:gd name="T10" fmla="*/ 0 h 1920"/>
                <a:gd name="T11" fmla="*/ 1576 w 1576"/>
                <a:gd name="T12" fmla="*/ 1920 h 19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6" h="1920">
                  <a:moveTo>
                    <a:pt x="0" y="0"/>
                  </a:moveTo>
                  <a:cubicBezTo>
                    <a:pt x="604" y="296"/>
                    <a:pt x="1208" y="592"/>
                    <a:pt x="1392" y="912"/>
                  </a:cubicBezTo>
                  <a:cubicBezTo>
                    <a:pt x="1576" y="1232"/>
                    <a:pt x="1160" y="1744"/>
                    <a:pt x="1104" y="192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1" name="Freeform 7"/>
            <p:cNvSpPr>
              <a:spLocks/>
            </p:cNvSpPr>
            <p:nvPr/>
          </p:nvSpPr>
          <p:spPr bwMode="auto">
            <a:xfrm>
              <a:off x="4953000" y="2743200"/>
              <a:ext cx="3494088" cy="2667000"/>
            </a:xfrm>
            <a:custGeom>
              <a:avLst/>
              <a:gdLst>
                <a:gd name="T0" fmla="*/ 0 w 2032"/>
                <a:gd name="T1" fmla="*/ 0 h 1680"/>
                <a:gd name="T2" fmla="*/ 2147483647 w 2032"/>
                <a:gd name="T3" fmla="*/ 2147483647 h 1680"/>
                <a:gd name="T4" fmla="*/ 2147483647 w 2032"/>
                <a:gd name="T5" fmla="*/ 2147483647 h 1680"/>
                <a:gd name="T6" fmla="*/ 0 60000 65536"/>
                <a:gd name="T7" fmla="*/ 0 60000 65536"/>
                <a:gd name="T8" fmla="*/ 0 60000 65536"/>
                <a:gd name="T9" fmla="*/ 0 w 2032"/>
                <a:gd name="T10" fmla="*/ 0 h 1680"/>
                <a:gd name="T11" fmla="*/ 2032 w 2032"/>
                <a:gd name="T12" fmla="*/ 1680 h 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2" h="1680">
                  <a:moveTo>
                    <a:pt x="0" y="0"/>
                  </a:moveTo>
                  <a:cubicBezTo>
                    <a:pt x="904" y="388"/>
                    <a:pt x="1808" y="776"/>
                    <a:pt x="1920" y="1056"/>
                  </a:cubicBezTo>
                  <a:cubicBezTo>
                    <a:pt x="2032" y="1336"/>
                    <a:pt x="880" y="1576"/>
                    <a:pt x="672" y="168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2" name="Freeform 8"/>
            <p:cNvSpPr>
              <a:spLocks/>
            </p:cNvSpPr>
            <p:nvPr/>
          </p:nvSpPr>
          <p:spPr bwMode="auto">
            <a:xfrm>
              <a:off x="2063750" y="2794000"/>
              <a:ext cx="5035550" cy="1016000"/>
            </a:xfrm>
            <a:custGeom>
              <a:avLst/>
              <a:gdLst>
                <a:gd name="T0" fmla="*/ 0 w 2928"/>
                <a:gd name="T1" fmla="*/ 2147483647 h 640"/>
                <a:gd name="T2" fmla="*/ 2147483647 w 2928"/>
                <a:gd name="T3" fmla="*/ 2147483647 h 640"/>
                <a:gd name="T4" fmla="*/ 2147483647 w 2928"/>
                <a:gd name="T5" fmla="*/ 0 h 640"/>
                <a:gd name="T6" fmla="*/ 0 60000 65536"/>
                <a:gd name="T7" fmla="*/ 0 60000 65536"/>
                <a:gd name="T8" fmla="*/ 0 60000 65536"/>
                <a:gd name="T9" fmla="*/ 0 w 2928"/>
                <a:gd name="T10" fmla="*/ 0 h 640"/>
                <a:gd name="T11" fmla="*/ 2928 w 2928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28" h="640">
                  <a:moveTo>
                    <a:pt x="0" y="384"/>
                  </a:moveTo>
                  <a:cubicBezTo>
                    <a:pt x="716" y="512"/>
                    <a:pt x="1432" y="640"/>
                    <a:pt x="1920" y="576"/>
                  </a:cubicBezTo>
                  <a:cubicBezTo>
                    <a:pt x="2408" y="512"/>
                    <a:pt x="2760" y="104"/>
                    <a:pt x="2928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3" name="Freeform 9"/>
            <p:cNvSpPr>
              <a:spLocks/>
            </p:cNvSpPr>
            <p:nvPr/>
          </p:nvSpPr>
          <p:spPr bwMode="auto">
            <a:xfrm>
              <a:off x="3467100" y="2819400"/>
              <a:ext cx="4127500" cy="1727200"/>
            </a:xfrm>
            <a:custGeom>
              <a:avLst/>
              <a:gdLst>
                <a:gd name="T0" fmla="*/ 0 w 2400"/>
                <a:gd name="T1" fmla="*/ 2147483647 h 1088"/>
                <a:gd name="T2" fmla="*/ 2147483647 w 2400"/>
                <a:gd name="T3" fmla="*/ 2147483647 h 1088"/>
                <a:gd name="T4" fmla="*/ 2147483647 w 2400"/>
                <a:gd name="T5" fmla="*/ 0 h 1088"/>
                <a:gd name="T6" fmla="*/ 0 60000 65536"/>
                <a:gd name="T7" fmla="*/ 0 60000 65536"/>
                <a:gd name="T8" fmla="*/ 0 60000 65536"/>
                <a:gd name="T9" fmla="*/ 0 w 2400"/>
                <a:gd name="T10" fmla="*/ 0 h 1088"/>
                <a:gd name="T11" fmla="*/ 2400 w 2400"/>
                <a:gd name="T12" fmla="*/ 1088 h 10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0" h="1088">
                  <a:moveTo>
                    <a:pt x="0" y="768"/>
                  </a:moveTo>
                  <a:cubicBezTo>
                    <a:pt x="712" y="928"/>
                    <a:pt x="1424" y="1088"/>
                    <a:pt x="1824" y="960"/>
                  </a:cubicBezTo>
                  <a:cubicBezTo>
                    <a:pt x="2224" y="832"/>
                    <a:pt x="2304" y="160"/>
                    <a:pt x="24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4" name="Freeform 10"/>
            <p:cNvSpPr>
              <a:spLocks/>
            </p:cNvSpPr>
            <p:nvPr/>
          </p:nvSpPr>
          <p:spPr bwMode="auto">
            <a:xfrm>
              <a:off x="3467100" y="2819400"/>
              <a:ext cx="1155700" cy="609600"/>
            </a:xfrm>
            <a:custGeom>
              <a:avLst/>
              <a:gdLst>
                <a:gd name="T0" fmla="*/ 0 w 672"/>
                <a:gd name="T1" fmla="*/ 2147483647 h 384"/>
                <a:gd name="T2" fmla="*/ 2147483647 w 672"/>
                <a:gd name="T3" fmla="*/ 2147483647 h 384"/>
                <a:gd name="T4" fmla="*/ 2147483647 w 672"/>
                <a:gd name="T5" fmla="*/ 0 h 384"/>
                <a:gd name="T6" fmla="*/ 0 60000 65536"/>
                <a:gd name="T7" fmla="*/ 0 60000 65536"/>
                <a:gd name="T8" fmla="*/ 0 60000 65536"/>
                <a:gd name="T9" fmla="*/ 0 w 672"/>
                <a:gd name="T10" fmla="*/ 0 h 384"/>
                <a:gd name="T11" fmla="*/ 672 w 672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384">
                  <a:moveTo>
                    <a:pt x="0" y="384"/>
                  </a:moveTo>
                  <a:cubicBezTo>
                    <a:pt x="160" y="368"/>
                    <a:pt x="320" y="352"/>
                    <a:pt x="432" y="288"/>
                  </a:cubicBezTo>
                  <a:cubicBezTo>
                    <a:pt x="544" y="224"/>
                    <a:pt x="632" y="48"/>
                    <a:pt x="67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5" name="Oval 11"/>
            <p:cNvSpPr>
              <a:spLocks noChangeArrowheads="1"/>
            </p:cNvSpPr>
            <p:nvPr/>
          </p:nvSpPr>
          <p:spPr bwMode="auto">
            <a:xfrm>
              <a:off x="4127500" y="35814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6" name="Oval 12"/>
            <p:cNvSpPr>
              <a:spLocks noChangeArrowheads="1"/>
            </p:cNvSpPr>
            <p:nvPr/>
          </p:nvSpPr>
          <p:spPr bwMode="auto">
            <a:xfrm>
              <a:off x="5448300" y="3581400"/>
              <a:ext cx="165100" cy="76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7" name="Oval 13"/>
            <p:cNvSpPr>
              <a:spLocks noChangeArrowheads="1"/>
            </p:cNvSpPr>
            <p:nvPr/>
          </p:nvSpPr>
          <p:spPr bwMode="auto">
            <a:xfrm>
              <a:off x="5613400" y="3581400"/>
              <a:ext cx="82550" cy="1524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0" hangingPunct="0">
                <a:spcBef>
                  <a:spcPct val="50000"/>
                </a:spcBef>
              </a:pPr>
              <a:endParaRPr lang="ko-KR" altLang="en-US" sz="2400">
                <a:latin typeface="Times New Roman" pitchFamily="18" charset="0"/>
              </a:endParaRPr>
            </a:p>
          </p:txBody>
        </p:sp>
        <p:sp>
          <p:nvSpPr>
            <p:cNvPr id="39968" name="Oval 14"/>
            <p:cNvSpPr>
              <a:spLocks noChangeArrowheads="1"/>
            </p:cNvSpPr>
            <p:nvPr/>
          </p:nvSpPr>
          <p:spPr bwMode="auto">
            <a:xfrm>
              <a:off x="5613400" y="35814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69" name="Oval 15"/>
            <p:cNvSpPr>
              <a:spLocks noChangeArrowheads="1"/>
            </p:cNvSpPr>
            <p:nvPr/>
          </p:nvSpPr>
          <p:spPr bwMode="auto">
            <a:xfrm>
              <a:off x="6273800" y="32766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0" name="Oval 16"/>
            <p:cNvSpPr>
              <a:spLocks noChangeArrowheads="1"/>
            </p:cNvSpPr>
            <p:nvPr/>
          </p:nvSpPr>
          <p:spPr bwMode="auto">
            <a:xfrm>
              <a:off x="4457700" y="42672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1" name="Oval 17"/>
            <p:cNvSpPr>
              <a:spLocks noChangeArrowheads="1"/>
            </p:cNvSpPr>
            <p:nvPr/>
          </p:nvSpPr>
          <p:spPr bwMode="auto">
            <a:xfrm>
              <a:off x="3797300" y="33528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2" name="Freeform 18"/>
            <p:cNvSpPr>
              <a:spLocks/>
            </p:cNvSpPr>
            <p:nvPr/>
          </p:nvSpPr>
          <p:spPr bwMode="auto">
            <a:xfrm>
              <a:off x="3632200" y="4267200"/>
              <a:ext cx="5448300" cy="825500"/>
            </a:xfrm>
            <a:custGeom>
              <a:avLst/>
              <a:gdLst>
                <a:gd name="T0" fmla="*/ 0 w 3168"/>
                <a:gd name="T1" fmla="*/ 2147483647 h 520"/>
                <a:gd name="T2" fmla="*/ 2147483647 w 3168"/>
                <a:gd name="T3" fmla="*/ 2147483647 h 520"/>
                <a:gd name="T4" fmla="*/ 2147483647 w 3168"/>
                <a:gd name="T5" fmla="*/ 0 h 520"/>
                <a:gd name="T6" fmla="*/ 0 60000 65536"/>
                <a:gd name="T7" fmla="*/ 0 60000 65536"/>
                <a:gd name="T8" fmla="*/ 0 60000 65536"/>
                <a:gd name="T9" fmla="*/ 0 w 3168"/>
                <a:gd name="T10" fmla="*/ 0 h 520"/>
                <a:gd name="T11" fmla="*/ 3168 w 3168"/>
                <a:gd name="T12" fmla="*/ 520 h 5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68" h="520">
                  <a:moveTo>
                    <a:pt x="0" y="240"/>
                  </a:moveTo>
                  <a:cubicBezTo>
                    <a:pt x="648" y="380"/>
                    <a:pt x="1296" y="520"/>
                    <a:pt x="1824" y="480"/>
                  </a:cubicBezTo>
                  <a:cubicBezTo>
                    <a:pt x="2352" y="440"/>
                    <a:pt x="2944" y="80"/>
                    <a:pt x="3168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3" name="Oval 19"/>
            <p:cNvSpPr>
              <a:spLocks noChangeArrowheads="1"/>
            </p:cNvSpPr>
            <p:nvPr/>
          </p:nvSpPr>
          <p:spPr bwMode="auto">
            <a:xfrm>
              <a:off x="5861050" y="4343400"/>
              <a:ext cx="82550" cy="13335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4" name="Oval 20"/>
            <p:cNvSpPr>
              <a:spLocks noChangeArrowheads="1"/>
            </p:cNvSpPr>
            <p:nvPr/>
          </p:nvSpPr>
          <p:spPr bwMode="auto">
            <a:xfrm>
              <a:off x="7181850" y="3657600"/>
              <a:ext cx="16510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5" name="Oval 21"/>
            <p:cNvSpPr>
              <a:spLocks noChangeArrowheads="1"/>
            </p:cNvSpPr>
            <p:nvPr/>
          </p:nvSpPr>
          <p:spPr bwMode="auto">
            <a:xfrm>
              <a:off x="4457700" y="4800600"/>
              <a:ext cx="16510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6" name="Oval 22"/>
            <p:cNvSpPr>
              <a:spLocks noChangeArrowheads="1"/>
            </p:cNvSpPr>
            <p:nvPr/>
          </p:nvSpPr>
          <p:spPr bwMode="auto">
            <a:xfrm>
              <a:off x="5695950" y="49530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39977" name="Oval 23"/>
            <p:cNvSpPr>
              <a:spLocks noChangeArrowheads="1"/>
            </p:cNvSpPr>
            <p:nvPr/>
          </p:nvSpPr>
          <p:spPr bwMode="auto">
            <a:xfrm>
              <a:off x="8089900" y="45720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cxnSp>
        <p:nvCxnSpPr>
          <p:cNvPr id="39949" name="직선 연결선 28"/>
          <p:cNvCxnSpPr>
            <a:cxnSpLocks noChangeShapeType="1"/>
          </p:cNvCxnSpPr>
          <p:nvPr/>
        </p:nvCxnSpPr>
        <p:spPr bwMode="auto">
          <a:xfrm rot="10800000" flipH="1">
            <a:off x="273050" y="5929313"/>
            <a:ext cx="10795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9950" name="직사각형 29"/>
          <p:cNvSpPr>
            <a:spLocks noChangeArrowheads="1"/>
          </p:cNvSpPr>
          <p:nvPr/>
        </p:nvSpPr>
        <p:spPr bwMode="auto">
          <a:xfrm>
            <a:off x="273050" y="5994400"/>
            <a:ext cx="9359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핀란드의 전자공학교수 코호넨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(T.Kohonen)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이 개발한 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SOM(Self-Organizing Map)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은 관측개체들을 스스로 조직화하여 지도의 형태로 뿌려주는 신경망 기법이다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</a:p>
          <a:p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Clementine Kohonen SOM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은 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K-Means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와 마찬가지로 기본적으로 연속형 변수를 사용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이분형인 경우 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“0 or 1”, 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범주형인 경우 더미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(dummy)</a:t>
            </a:r>
            <a:r>
              <a:rPr kumimoji="0" lang="ko-KR" altLang="en-US" sz="900">
                <a:latin typeface="Arial" pitchFamily="34" charset="0"/>
                <a:ea typeface="맑은 고딕" pitchFamily="50" charset="-127"/>
                <a:cs typeface="Arial" pitchFamily="34" charset="0"/>
              </a:rPr>
              <a:t>코드화 해야 함</a:t>
            </a:r>
            <a:r>
              <a:rPr kumimoji="0" lang="en-US" altLang="ko-KR" sz="900"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90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2" name="Rectangle 101"/>
          <p:cNvSpPr>
            <a:spLocks noChangeArrowheads="1"/>
          </p:cNvSpPr>
          <p:nvPr/>
        </p:nvSpPr>
        <p:spPr bwMode="gray">
          <a:xfrm>
            <a:off x="790575" y="2803525"/>
            <a:ext cx="4162425" cy="2840038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marL="185738" indent="-185738">
              <a:lnSpc>
                <a:spcPct val="150000"/>
              </a:lnSpc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952" name="직사각형 25"/>
          <p:cNvSpPr>
            <a:spLocks noChangeArrowheads="1"/>
          </p:cNvSpPr>
          <p:nvPr/>
        </p:nvSpPr>
        <p:spPr bwMode="auto">
          <a:xfrm>
            <a:off x="933450" y="2662238"/>
            <a:ext cx="1866900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Kohonen SOM</a:t>
            </a:r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의 개념도</a:t>
            </a:r>
          </a:p>
        </p:txBody>
      </p:sp>
      <p:sp>
        <p:nvSpPr>
          <p:cNvPr id="34" name="Rectangle 101"/>
          <p:cNvSpPr>
            <a:spLocks noChangeArrowheads="1"/>
          </p:cNvSpPr>
          <p:nvPr/>
        </p:nvSpPr>
        <p:spPr bwMode="gray">
          <a:xfrm>
            <a:off x="5700713" y="2805113"/>
            <a:ext cx="3376612" cy="2838450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SOM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에 사용할 변수를 미리 지정해야 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사용 변수들은 주 알고리즘의 적용에 앞서 표준화 되어야 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차원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SOM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의 경우 그리드의 크기를 미리 결정한다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9954" name="직사각형 25"/>
          <p:cNvSpPr>
            <a:spLocks noChangeArrowheads="1"/>
          </p:cNvSpPr>
          <p:nvPr/>
        </p:nvSpPr>
        <p:spPr bwMode="auto">
          <a:xfrm>
            <a:off x="5843588" y="2663825"/>
            <a:ext cx="2020887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Kohonen SOM</a:t>
            </a:r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의 사전작업</a:t>
            </a:r>
          </a:p>
        </p:txBody>
      </p:sp>
      <p:pic>
        <p:nvPicPr>
          <p:cNvPr id="3995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138" y="3006725"/>
            <a:ext cx="3797300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6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Kohonen SOM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군집분석</a:t>
            </a:r>
            <a:endParaRPr lang="en-GB" altLang="ko-KR" sz="2000" smtClean="0"/>
          </a:p>
        </p:txBody>
      </p:sp>
      <p:sp>
        <p:nvSpPr>
          <p:cNvPr id="23555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285750" y="1055688"/>
            <a:ext cx="938212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모집단 또는 범주에 대한 사전 정보가 없는 경우에 주어진 관측값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(record)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들 사이의 거리 또는 유사성을 이용하여 전체를 몇 개의 집단으로 그룹화하여 각 집단의 성격을 파악함으로써 데이터 전체의 구조에 대한 이해를 돕고자 하는 분석이다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285750" y="2008188"/>
            <a:ext cx="9382125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특성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다변량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자료를 각 특성의 유사성에 따라 여러 그룹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군집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군락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으로 나누는 통계적 기법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군집의 개수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구조가 파악되지 않은 상태에서 특성을 파악하며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군집들 간의 관계를 분석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탐색적 통계분석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형성된 군집의 의미를 알기 어렵거나 파악이 어려워 활용이 어려운 분석임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알고리즘에는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K-Means Clustering,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Kohonen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Network,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TwoStep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Clustering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등이 있음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활용분야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생물분류학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생물을 특성에 따라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분류  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심리학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성격유형에 따른 개인들의 분류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마케팅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시장이나 소비자의 특성을 파악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oup 50"/>
          <p:cNvGraphicFramePr>
            <a:graphicFrameLocks noGrp="1"/>
          </p:cNvGraphicFramePr>
          <p:nvPr/>
        </p:nvGraphicFramePr>
        <p:xfrm>
          <a:off x="481013" y="942975"/>
          <a:ext cx="8936070" cy="5415000"/>
        </p:xfrm>
        <a:graphic>
          <a:graphicData uri="http://schemas.openxmlformats.org/drawingml/2006/table">
            <a:tbl>
              <a:tblPr/>
              <a:tblGrid>
                <a:gridCol w="2257409"/>
                <a:gridCol w="6678661"/>
              </a:tblGrid>
              <a:tr h="426313">
                <a:tc gridSpan="2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비계층적 방법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(Non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hierarchical method) 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승자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(Winner)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ko-KR" altLang="en-US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 각 개체</a:t>
                      </a:r>
                      <a:r>
                        <a:rPr lang="en-US" altLang="ko-KR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레코드</a:t>
                      </a:r>
                      <a:r>
                        <a:rPr lang="en-US" altLang="ko-KR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  <a:r>
                        <a:rPr lang="ko-KR" altLang="en-US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는 가장 가까운 노드를 찾아가는데 이때 찾아진 노드</a:t>
                      </a:r>
                      <a:r>
                        <a:rPr lang="en-US" altLang="ko-KR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승자 노드</a:t>
                      </a:r>
                      <a:r>
                        <a:rPr lang="en-US" altLang="ko-KR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kern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이웃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(Neighbor)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ko-KR" altLang="en-US" sz="1200" kern="0" dirty="0" smtClean="0">
                          <a:latin typeface="맑은 고딕" pitchFamily="50" charset="-127"/>
                          <a:ea typeface="맑은 고딕" pitchFamily="50" charset="-127"/>
                        </a:rPr>
                        <a:t> 승자 노드를 중심으로 일정 거리 이내의 노드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36061">
                <a:tc gridSpan="2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Rectangle 101"/>
          <p:cNvSpPr>
            <a:spLocks noChangeArrowheads="1"/>
          </p:cNvSpPr>
          <p:nvPr/>
        </p:nvSpPr>
        <p:spPr bwMode="gray">
          <a:xfrm>
            <a:off x="819150" y="2500313"/>
            <a:ext cx="3500438" cy="321468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defRPr/>
            </a:pP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101"/>
          <p:cNvSpPr>
            <a:spLocks noChangeArrowheads="1"/>
          </p:cNvSpPr>
          <p:nvPr/>
        </p:nvSpPr>
        <p:spPr bwMode="gray">
          <a:xfrm>
            <a:off x="4667250" y="2500313"/>
            <a:ext cx="4405313" cy="321468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defRPr/>
            </a:pP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2" name="Rectangle 6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600" b="1" kern="0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Kohonen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SOM 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(2/3)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098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9625" y="2571750"/>
            <a:ext cx="352107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3" y="2643188"/>
            <a:ext cx="424338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819150" y="5930900"/>
            <a:ext cx="357187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12" tIns="49212" rIns="100012" bIns="49212">
            <a:spAutoFit/>
          </a:bodyPr>
          <a:lstStyle/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Ø"/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이웃 노드가 항상 같은 방향으로 업데이트 됨. </a:t>
            </a:r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4667250" y="5930900"/>
            <a:ext cx="37814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12" tIns="49212" rIns="100012" bIns="49212">
            <a:spAutoFit/>
          </a:bodyPr>
          <a:lstStyle/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Ø"/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알고리즘 진행에 따른 코호넨 </a:t>
            </a:r>
            <a:r>
              <a:rPr lang="en-US" altLang="ko-KR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SOM</a:t>
            </a: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의 변화</a:t>
            </a:r>
          </a:p>
        </p:txBody>
      </p:sp>
      <p:sp>
        <p:nvSpPr>
          <p:cNvPr id="40984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Kohonen SOM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600" b="1" kern="0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Kohonen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SOM 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 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(3/3)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32" name="Group 50"/>
          <p:cNvGraphicFramePr>
            <a:graphicFrameLocks noGrp="1"/>
          </p:cNvGraphicFramePr>
          <p:nvPr/>
        </p:nvGraphicFramePr>
        <p:xfrm>
          <a:off x="790575" y="1231900"/>
          <a:ext cx="8307388" cy="3054678"/>
        </p:xfrm>
        <a:graphic>
          <a:graphicData uri="http://schemas.openxmlformats.org/drawingml/2006/table">
            <a:tbl>
              <a:tblPr/>
              <a:tblGrid>
                <a:gridCol w="1219200"/>
                <a:gridCol w="7088188"/>
              </a:tblGrid>
              <a:tr h="509113">
                <a:tc gridSpan="2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Kohonen Method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1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2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차원 그리드 상에 출력 노드들을 깔아 놓는다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.[initialization]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디폴트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10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Symbol" pitchFamily="18" charset="2"/>
                        </a:rPr>
                        <a:t> 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7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2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입력벡터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입력노드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를 표준화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(Standardization) 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한다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.(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범위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: 0-1)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3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각 레코드는 가장 유사한 출력노드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중량 벡터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(weight vector)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를  찾아 간다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b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</a:b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: winning node (or winner)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4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각 레코드는 그리드 상의 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winner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와 그 이웃의 노드들을 동일한 방향으로  학습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업데이트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) </a:t>
                      </a: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시킨다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91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Step 5</a:t>
                      </a: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kumimoji="0" lang="ko-KR" altLang="en-US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이웃의 범위와 업데이트의 정도를 점차 줄임으로써 수렴 해를 얻는다</a:t>
                      </a:r>
                      <a:r>
                        <a:rPr kumimoji="0" lang="en-US" altLang="ko-KR" sz="1200" b="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009" name="그룹 9"/>
          <p:cNvGrpSpPr>
            <a:grpSpLocks/>
          </p:cNvGrpSpPr>
          <p:nvPr/>
        </p:nvGrpSpPr>
        <p:grpSpPr bwMode="auto">
          <a:xfrm>
            <a:off x="5953125" y="1000125"/>
            <a:ext cx="1357313" cy="500063"/>
            <a:chOff x="2063750" y="2514600"/>
            <a:chExt cx="7016750" cy="3111500"/>
          </a:xfrm>
        </p:grpSpPr>
        <p:sp>
          <p:nvSpPr>
            <p:cNvPr id="42014" name="Oval 2"/>
            <p:cNvSpPr>
              <a:spLocks noChangeArrowheads="1"/>
            </p:cNvSpPr>
            <p:nvPr/>
          </p:nvSpPr>
          <p:spPr bwMode="auto">
            <a:xfrm>
              <a:off x="4870450" y="3048000"/>
              <a:ext cx="1898650" cy="152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15" name="Freeform 4"/>
            <p:cNvSpPr>
              <a:spLocks/>
            </p:cNvSpPr>
            <p:nvPr/>
          </p:nvSpPr>
          <p:spPr bwMode="auto">
            <a:xfrm>
              <a:off x="2063750" y="2590800"/>
              <a:ext cx="2641600" cy="3035300"/>
            </a:xfrm>
            <a:custGeom>
              <a:avLst/>
              <a:gdLst>
                <a:gd name="T0" fmla="*/ 0 w 1536"/>
                <a:gd name="T1" fmla="*/ 0 h 1912"/>
                <a:gd name="T2" fmla="*/ 2147483647 w 1536"/>
                <a:gd name="T3" fmla="*/ 2147483647 h 1912"/>
                <a:gd name="T4" fmla="*/ 2147483647 w 1536"/>
                <a:gd name="T5" fmla="*/ 2147483647 h 1912"/>
                <a:gd name="T6" fmla="*/ 2147483647 w 1536"/>
                <a:gd name="T7" fmla="*/ 2147483647 h 1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6"/>
                <a:gd name="T13" fmla="*/ 0 h 1912"/>
                <a:gd name="T14" fmla="*/ 1536 w 1536"/>
                <a:gd name="T15" fmla="*/ 1912 h 1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6" h="1912">
                  <a:moveTo>
                    <a:pt x="0" y="0"/>
                  </a:moveTo>
                  <a:cubicBezTo>
                    <a:pt x="528" y="240"/>
                    <a:pt x="1056" y="480"/>
                    <a:pt x="1296" y="768"/>
                  </a:cubicBezTo>
                  <a:cubicBezTo>
                    <a:pt x="1536" y="1056"/>
                    <a:pt x="1416" y="1544"/>
                    <a:pt x="1440" y="1728"/>
                  </a:cubicBezTo>
                  <a:cubicBezTo>
                    <a:pt x="1464" y="1912"/>
                    <a:pt x="1452" y="1892"/>
                    <a:pt x="1440" y="187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16" name="Line 5"/>
            <p:cNvSpPr>
              <a:spLocks noChangeShapeType="1"/>
            </p:cNvSpPr>
            <p:nvPr/>
          </p:nvSpPr>
          <p:spPr bwMode="auto">
            <a:xfrm>
              <a:off x="3302000" y="2514600"/>
              <a:ext cx="2641600" cy="228600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17" name="Freeform 6"/>
            <p:cNvSpPr>
              <a:spLocks/>
            </p:cNvSpPr>
            <p:nvPr/>
          </p:nvSpPr>
          <p:spPr bwMode="auto">
            <a:xfrm>
              <a:off x="3467100" y="2514600"/>
              <a:ext cx="2709863" cy="3048000"/>
            </a:xfrm>
            <a:custGeom>
              <a:avLst/>
              <a:gdLst>
                <a:gd name="T0" fmla="*/ 0 w 1576"/>
                <a:gd name="T1" fmla="*/ 0 h 1920"/>
                <a:gd name="T2" fmla="*/ 2147483647 w 1576"/>
                <a:gd name="T3" fmla="*/ 2147483647 h 1920"/>
                <a:gd name="T4" fmla="*/ 2147483647 w 1576"/>
                <a:gd name="T5" fmla="*/ 2147483647 h 1920"/>
                <a:gd name="T6" fmla="*/ 0 60000 65536"/>
                <a:gd name="T7" fmla="*/ 0 60000 65536"/>
                <a:gd name="T8" fmla="*/ 0 60000 65536"/>
                <a:gd name="T9" fmla="*/ 0 w 1576"/>
                <a:gd name="T10" fmla="*/ 0 h 1920"/>
                <a:gd name="T11" fmla="*/ 1576 w 1576"/>
                <a:gd name="T12" fmla="*/ 1920 h 19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6" h="1920">
                  <a:moveTo>
                    <a:pt x="0" y="0"/>
                  </a:moveTo>
                  <a:cubicBezTo>
                    <a:pt x="604" y="296"/>
                    <a:pt x="1208" y="592"/>
                    <a:pt x="1392" y="912"/>
                  </a:cubicBezTo>
                  <a:cubicBezTo>
                    <a:pt x="1576" y="1232"/>
                    <a:pt x="1160" y="1744"/>
                    <a:pt x="1104" y="192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18" name="Freeform 7"/>
            <p:cNvSpPr>
              <a:spLocks/>
            </p:cNvSpPr>
            <p:nvPr/>
          </p:nvSpPr>
          <p:spPr bwMode="auto">
            <a:xfrm>
              <a:off x="4953000" y="2743200"/>
              <a:ext cx="3494088" cy="2667000"/>
            </a:xfrm>
            <a:custGeom>
              <a:avLst/>
              <a:gdLst>
                <a:gd name="T0" fmla="*/ 0 w 2032"/>
                <a:gd name="T1" fmla="*/ 0 h 1680"/>
                <a:gd name="T2" fmla="*/ 2147483647 w 2032"/>
                <a:gd name="T3" fmla="*/ 2147483647 h 1680"/>
                <a:gd name="T4" fmla="*/ 2147483647 w 2032"/>
                <a:gd name="T5" fmla="*/ 2147483647 h 1680"/>
                <a:gd name="T6" fmla="*/ 0 60000 65536"/>
                <a:gd name="T7" fmla="*/ 0 60000 65536"/>
                <a:gd name="T8" fmla="*/ 0 60000 65536"/>
                <a:gd name="T9" fmla="*/ 0 w 2032"/>
                <a:gd name="T10" fmla="*/ 0 h 1680"/>
                <a:gd name="T11" fmla="*/ 2032 w 2032"/>
                <a:gd name="T12" fmla="*/ 1680 h 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2" h="1680">
                  <a:moveTo>
                    <a:pt x="0" y="0"/>
                  </a:moveTo>
                  <a:cubicBezTo>
                    <a:pt x="904" y="388"/>
                    <a:pt x="1808" y="776"/>
                    <a:pt x="1920" y="1056"/>
                  </a:cubicBezTo>
                  <a:cubicBezTo>
                    <a:pt x="2032" y="1336"/>
                    <a:pt x="880" y="1576"/>
                    <a:pt x="672" y="168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19" name="Freeform 8"/>
            <p:cNvSpPr>
              <a:spLocks/>
            </p:cNvSpPr>
            <p:nvPr/>
          </p:nvSpPr>
          <p:spPr bwMode="auto">
            <a:xfrm>
              <a:off x="2063750" y="2794000"/>
              <a:ext cx="5035550" cy="1016000"/>
            </a:xfrm>
            <a:custGeom>
              <a:avLst/>
              <a:gdLst>
                <a:gd name="T0" fmla="*/ 0 w 2928"/>
                <a:gd name="T1" fmla="*/ 2147483647 h 640"/>
                <a:gd name="T2" fmla="*/ 2147483647 w 2928"/>
                <a:gd name="T3" fmla="*/ 2147483647 h 640"/>
                <a:gd name="T4" fmla="*/ 2147483647 w 2928"/>
                <a:gd name="T5" fmla="*/ 0 h 640"/>
                <a:gd name="T6" fmla="*/ 0 60000 65536"/>
                <a:gd name="T7" fmla="*/ 0 60000 65536"/>
                <a:gd name="T8" fmla="*/ 0 60000 65536"/>
                <a:gd name="T9" fmla="*/ 0 w 2928"/>
                <a:gd name="T10" fmla="*/ 0 h 640"/>
                <a:gd name="T11" fmla="*/ 2928 w 2928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28" h="640">
                  <a:moveTo>
                    <a:pt x="0" y="384"/>
                  </a:moveTo>
                  <a:cubicBezTo>
                    <a:pt x="716" y="512"/>
                    <a:pt x="1432" y="640"/>
                    <a:pt x="1920" y="576"/>
                  </a:cubicBezTo>
                  <a:cubicBezTo>
                    <a:pt x="2408" y="512"/>
                    <a:pt x="2760" y="104"/>
                    <a:pt x="2928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0" name="Freeform 9"/>
            <p:cNvSpPr>
              <a:spLocks/>
            </p:cNvSpPr>
            <p:nvPr/>
          </p:nvSpPr>
          <p:spPr bwMode="auto">
            <a:xfrm>
              <a:off x="3467100" y="2819400"/>
              <a:ext cx="4127500" cy="1727200"/>
            </a:xfrm>
            <a:custGeom>
              <a:avLst/>
              <a:gdLst>
                <a:gd name="T0" fmla="*/ 0 w 2400"/>
                <a:gd name="T1" fmla="*/ 2147483647 h 1088"/>
                <a:gd name="T2" fmla="*/ 2147483647 w 2400"/>
                <a:gd name="T3" fmla="*/ 2147483647 h 1088"/>
                <a:gd name="T4" fmla="*/ 2147483647 w 2400"/>
                <a:gd name="T5" fmla="*/ 0 h 1088"/>
                <a:gd name="T6" fmla="*/ 0 60000 65536"/>
                <a:gd name="T7" fmla="*/ 0 60000 65536"/>
                <a:gd name="T8" fmla="*/ 0 60000 65536"/>
                <a:gd name="T9" fmla="*/ 0 w 2400"/>
                <a:gd name="T10" fmla="*/ 0 h 1088"/>
                <a:gd name="T11" fmla="*/ 2400 w 2400"/>
                <a:gd name="T12" fmla="*/ 1088 h 10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0" h="1088">
                  <a:moveTo>
                    <a:pt x="0" y="768"/>
                  </a:moveTo>
                  <a:cubicBezTo>
                    <a:pt x="712" y="928"/>
                    <a:pt x="1424" y="1088"/>
                    <a:pt x="1824" y="960"/>
                  </a:cubicBezTo>
                  <a:cubicBezTo>
                    <a:pt x="2224" y="832"/>
                    <a:pt x="2304" y="160"/>
                    <a:pt x="240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1" name="Freeform 10"/>
            <p:cNvSpPr>
              <a:spLocks/>
            </p:cNvSpPr>
            <p:nvPr/>
          </p:nvSpPr>
          <p:spPr bwMode="auto">
            <a:xfrm>
              <a:off x="3467100" y="2819400"/>
              <a:ext cx="1155700" cy="609600"/>
            </a:xfrm>
            <a:custGeom>
              <a:avLst/>
              <a:gdLst>
                <a:gd name="T0" fmla="*/ 0 w 672"/>
                <a:gd name="T1" fmla="*/ 2147483647 h 384"/>
                <a:gd name="T2" fmla="*/ 2147483647 w 672"/>
                <a:gd name="T3" fmla="*/ 2147483647 h 384"/>
                <a:gd name="T4" fmla="*/ 2147483647 w 672"/>
                <a:gd name="T5" fmla="*/ 0 h 384"/>
                <a:gd name="T6" fmla="*/ 0 60000 65536"/>
                <a:gd name="T7" fmla="*/ 0 60000 65536"/>
                <a:gd name="T8" fmla="*/ 0 60000 65536"/>
                <a:gd name="T9" fmla="*/ 0 w 672"/>
                <a:gd name="T10" fmla="*/ 0 h 384"/>
                <a:gd name="T11" fmla="*/ 672 w 672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384">
                  <a:moveTo>
                    <a:pt x="0" y="384"/>
                  </a:moveTo>
                  <a:cubicBezTo>
                    <a:pt x="160" y="368"/>
                    <a:pt x="320" y="352"/>
                    <a:pt x="432" y="288"/>
                  </a:cubicBezTo>
                  <a:cubicBezTo>
                    <a:pt x="544" y="224"/>
                    <a:pt x="632" y="48"/>
                    <a:pt x="67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2" name="Oval 11"/>
            <p:cNvSpPr>
              <a:spLocks noChangeArrowheads="1"/>
            </p:cNvSpPr>
            <p:nvPr/>
          </p:nvSpPr>
          <p:spPr bwMode="auto">
            <a:xfrm>
              <a:off x="4127500" y="35814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3" name="Oval 12"/>
            <p:cNvSpPr>
              <a:spLocks noChangeArrowheads="1"/>
            </p:cNvSpPr>
            <p:nvPr/>
          </p:nvSpPr>
          <p:spPr bwMode="auto">
            <a:xfrm>
              <a:off x="5448300" y="3581400"/>
              <a:ext cx="165100" cy="76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4" name="Oval 13"/>
            <p:cNvSpPr>
              <a:spLocks noChangeArrowheads="1"/>
            </p:cNvSpPr>
            <p:nvPr/>
          </p:nvSpPr>
          <p:spPr bwMode="auto">
            <a:xfrm>
              <a:off x="5613400" y="3581400"/>
              <a:ext cx="82550" cy="1524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0" hangingPunct="0">
                <a:spcBef>
                  <a:spcPct val="50000"/>
                </a:spcBef>
              </a:pPr>
              <a:endParaRPr lang="ko-KR" altLang="en-US" sz="2400">
                <a:latin typeface="Times New Roman" pitchFamily="18" charset="0"/>
              </a:endParaRPr>
            </a:p>
          </p:txBody>
        </p:sp>
        <p:sp>
          <p:nvSpPr>
            <p:cNvPr id="42025" name="Oval 14"/>
            <p:cNvSpPr>
              <a:spLocks noChangeArrowheads="1"/>
            </p:cNvSpPr>
            <p:nvPr/>
          </p:nvSpPr>
          <p:spPr bwMode="auto">
            <a:xfrm>
              <a:off x="5613400" y="35814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6" name="Oval 15"/>
            <p:cNvSpPr>
              <a:spLocks noChangeArrowheads="1"/>
            </p:cNvSpPr>
            <p:nvPr/>
          </p:nvSpPr>
          <p:spPr bwMode="auto">
            <a:xfrm>
              <a:off x="6273800" y="32766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7" name="Oval 16"/>
            <p:cNvSpPr>
              <a:spLocks noChangeArrowheads="1"/>
            </p:cNvSpPr>
            <p:nvPr/>
          </p:nvSpPr>
          <p:spPr bwMode="auto">
            <a:xfrm>
              <a:off x="4457700" y="42672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8" name="Oval 17"/>
            <p:cNvSpPr>
              <a:spLocks noChangeArrowheads="1"/>
            </p:cNvSpPr>
            <p:nvPr/>
          </p:nvSpPr>
          <p:spPr bwMode="auto">
            <a:xfrm>
              <a:off x="3797300" y="33528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29" name="Freeform 18"/>
            <p:cNvSpPr>
              <a:spLocks/>
            </p:cNvSpPr>
            <p:nvPr/>
          </p:nvSpPr>
          <p:spPr bwMode="auto">
            <a:xfrm>
              <a:off x="3632200" y="4267200"/>
              <a:ext cx="5448300" cy="825500"/>
            </a:xfrm>
            <a:custGeom>
              <a:avLst/>
              <a:gdLst>
                <a:gd name="T0" fmla="*/ 0 w 3168"/>
                <a:gd name="T1" fmla="*/ 2147483647 h 520"/>
                <a:gd name="T2" fmla="*/ 2147483647 w 3168"/>
                <a:gd name="T3" fmla="*/ 2147483647 h 520"/>
                <a:gd name="T4" fmla="*/ 2147483647 w 3168"/>
                <a:gd name="T5" fmla="*/ 0 h 520"/>
                <a:gd name="T6" fmla="*/ 0 60000 65536"/>
                <a:gd name="T7" fmla="*/ 0 60000 65536"/>
                <a:gd name="T8" fmla="*/ 0 60000 65536"/>
                <a:gd name="T9" fmla="*/ 0 w 3168"/>
                <a:gd name="T10" fmla="*/ 0 h 520"/>
                <a:gd name="T11" fmla="*/ 3168 w 3168"/>
                <a:gd name="T12" fmla="*/ 520 h 5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68" h="520">
                  <a:moveTo>
                    <a:pt x="0" y="240"/>
                  </a:moveTo>
                  <a:cubicBezTo>
                    <a:pt x="648" y="380"/>
                    <a:pt x="1296" y="520"/>
                    <a:pt x="1824" y="480"/>
                  </a:cubicBezTo>
                  <a:cubicBezTo>
                    <a:pt x="2352" y="440"/>
                    <a:pt x="2944" y="80"/>
                    <a:pt x="3168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30" name="Oval 19"/>
            <p:cNvSpPr>
              <a:spLocks noChangeArrowheads="1"/>
            </p:cNvSpPr>
            <p:nvPr/>
          </p:nvSpPr>
          <p:spPr bwMode="auto">
            <a:xfrm>
              <a:off x="5861050" y="4343400"/>
              <a:ext cx="82550" cy="13335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31" name="Oval 20"/>
            <p:cNvSpPr>
              <a:spLocks noChangeArrowheads="1"/>
            </p:cNvSpPr>
            <p:nvPr/>
          </p:nvSpPr>
          <p:spPr bwMode="auto">
            <a:xfrm>
              <a:off x="7181850" y="3657600"/>
              <a:ext cx="16510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32" name="Oval 21"/>
            <p:cNvSpPr>
              <a:spLocks noChangeArrowheads="1"/>
            </p:cNvSpPr>
            <p:nvPr/>
          </p:nvSpPr>
          <p:spPr bwMode="auto">
            <a:xfrm>
              <a:off x="4457700" y="4800600"/>
              <a:ext cx="16510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33" name="Oval 22"/>
            <p:cNvSpPr>
              <a:spLocks noChangeArrowheads="1"/>
            </p:cNvSpPr>
            <p:nvPr/>
          </p:nvSpPr>
          <p:spPr bwMode="auto">
            <a:xfrm>
              <a:off x="5695950" y="4953000"/>
              <a:ext cx="82550" cy="762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  <p:sp>
          <p:nvSpPr>
            <p:cNvPr id="42034" name="Oval 23"/>
            <p:cNvSpPr>
              <a:spLocks noChangeArrowheads="1"/>
            </p:cNvSpPr>
            <p:nvPr/>
          </p:nvSpPr>
          <p:spPr bwMode="auto">
            <a:xfrm>
              <a:off x="8089900" y="4572000"/>
              <a:ext cx="82550" cy="15240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ko-KR" altLang="en-US"/>
            </a:p>
          </p:txBody>
        </p:sp>
      </p:grpSp>
      <p:sp>
        <p:nvSpPr>
          <p:cNvPr id="42010" name="Line 5"/>
          <p:cNvSpPr>
            <a:spLocks noChangeShapeType="1"/>
          </p:cNvSpPr>
          <p:nvPr/>
        </p:nvSpPr>
        <p:spPr bwMode="gray">
          <a:xfrm>
            <a:off x="612775" y="5003800"/>
            <a:ext cx="1800225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42011" name="TextBox 38"/>
          <p:cNvSpPr txBox="1">
            <a:spLocks noChangeArrowheads="1"/>
          </p:cNvSpPr>
          <p:nvPr/>
        </p:nvSpPr>
        <p:spPr bwMode="auto">
          <a:xfrm>
            <a:off x="739775" y="4714875"/>
            <a:ext cx="15462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코호넨 </a:t>
            </a:r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SOM</a:t>
            </a:r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의 특징</a:t>
            </a:r>
          </a:p>
        </p:txBody>
      </p:sp>
      <p:sp>
        <p:nvSpPr>
          <p:cNvPr id="42012" name="TextBox 40"/>
          <p:cNvSpPr txBox="1">
            <a:spLocks noChangeArrowheads="1"/>
          </p:cNvSpPr>
          <p:nvPr/>
        </p:nvSpPr>
        <p:spPr bwMode="auto">
          <a:xfrm>
            <a:off x="612775" y="5075238"/>
            <a:ext cx="3500438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latin typeface="Arial" pitchFamily="34" charset="0"/>
                <a:ea typeface="맑은 고딕" pitchFamily="50" charset="-127"/>
                <a:cs typeface="Arial" pitchFamily="34" charset="0"/>
              </a:rPr>
              <a:t>Topological Ordering (</a:t>
            </a: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위상적 순서화)을 통하여</a:t>
            </a:r>
            <a:endParaRPr lang="en-US" altLang="ko-KR" sz="120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685800" lvl="1" indent="-228600">
              <a:lnSpc>
                <a:spcPct val="130000"/>
              </a:lnSpc>
              <a:buClr>
                <a:schemeClr val="tx1"/>
              </a:buClr>
              <a:buFont typeface="돋움" pitchFamily="50" charset="-127"/>
              <a:buAutoNum type="circleNumDbPlain"/>
            </a:pP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시각화(</a:t>
            </a:r>
            <a:r>
              <a:rPr lang="en-US" altLang="ko-KR" sz="1200">
                <a:latin typeface="Arial" pitchFamily="34" charset="0"/>
                <a:ea typeface="맑은 고딕" pitchFamily="50" charset="-127"/>
                <a:cs typeface="Arial" pitchFamily="34" charset="0"/>
              </a:rPr>
              <a:t>visualization)</a:t>
            </a: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가 가능</a:t>
            </a:r>
          </a:p>
          <a:p>
            <a:pPr marL="685800" lvl="1" indent="-228600">
              <a:lnSpc>
                <a:spcPct val="130000"/>
              </a:lnSpc>
              <a:buClr>
                <a:schemeClr val="tx1"/>
              </a:buClr>
              <a:buFont typeface="돋움" pitchFamily="50" charset="-127"/>
              <a:buAutoNum type="circleNumDbPlain"/>
            </a:pP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 군집간 관계를 파악</a:t>
            </a:r>
          </a:p>
          <a:p>
            <a:pPr marL="685800" lvl="1" indent="-228600">
              <a:lnSpc>
                <a:spcPct val="130000"/>
              </a:lnSpc>
              <a:buClr>
                <a:schemeClr val="tx1"/>
              </a:buClr>
              <a:buFont typeface="돋움" pitchFamily="50" charset="-127"/>
              <a:buAutoNum type="circleNumDbPlain"/>
            </a:pP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 그 외에는 </a:t>
            </a:r>
            <a:r>
              <a:rPr lang="en-US" altLang="ko-KR" sz="1200">
                <a:latin typeface="Arial" pitchFamily="34" charset="0"/>
                <a:ea typeface="맑은 고딕" pitchFamily="50" charset="-127"/>
                <a:cs typeface="Arial" pitchFamily="34" charset="0"/>
              </a:rPr>
              <a:t>K-Means Clustering</a:t>
            </a:r>
            <a:r>
              <a:rPr lang="ko-KR" altLang="en-US" sz="1200">
                <a:latin typeface="Arial" pitchFamily="34" charset="0"/>
                <a:ea typeface="맑은 고딕" pitchFamily="50" charset="-127"/>
                <a:cs typeface="Arial" pitchFamily="34" charset="0"/>
              </a:rPr>
              <a:t>과 유사</a:t>
            </a:r>
            <a:endParaRPr lang="ko-KR" altLang="en-US"/>
          </a:p>
        </p:txBody>
      </p:sp>
      <p:sp>
        <p:nvSpPr>
          <p:cNvPr id="42013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Kohonen SOM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5. </a:t>
            </a:r>
            <a:r>
              <a:rPr lang="ko-KR" altLang="en-US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알고리즘 비교</a:t>
            </a:r>
          </a:p>
        </p:txBody>
      </p:sp>
      <p:sp>
        <p:nvSpPr>
          <p:cNvPr id="43011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  <a:endParaRPr lang="ko-KR" altLang="en-US" sz="2400" b="1" dirty="0">
              <a:solidFill>
                <a:srgbClr val="D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알고리즘 비교</a:t>
            </a:r>
            <a:endParaRPr lang="en-US" altLang="ko-KR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0" name="Group 50"/>
          <p:cNvGraphicFramePr>
            <a:graphicFrameLocks noGrp="1"/>
          </p:cNvGraphicFramePr>
          <p:nvPr/>
        </p:nvGraphicFramePr>
        <p:xfrm>
          <a:off x="481013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Clustering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알고리즘 비교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1"/>
          <p:cNvSpPr>
            <a:spLocks noChangeArrowheads="1"/>
          </p:cNvSpPr>
          <p:nvPr/>
        </p:nvSpPr>
        <p:spPr bwMode="gray">
          <a:xfrm>
            <a:off x="719138" y="1822450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endParaRPr lang="en-US" altLang="ko-KR" sz="1200" kern="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K-Means Clustering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타 알고리즘에 비해 연산시간이 적게 소요됨</a:t>
            </a:r>
            <a:endParaRPr lang="en-US" altLang="ko-KR" sz="1200" kern="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군집 수 결정이 어려움</a:t>
            </a:r>
            <a:endParaRPr lang="en-US" altLang="ko-KR" sz="1200" kern="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대규모 자료의 군집화 시 유용</a:t>
            </a:r>
          </a:p>
        </p:txBody>
      </p:sp>
      <p:sp>
        <p:nvSpPr>
          <p:cNvPr id="44044" name="직사각형 25"/>
          <p:cNvSpPr>
            <a:spLocks noChangeArrowheads="1"/>
          </p:cNvSpPr>
          <p:nvPr/>
        </p:nvSpPr>
        <p:spPr bwMode="auto">
          <a:xfrm>
            <a:off x="862013" y="1681163"/>
            <a:ext cx="1128712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K-</a:t>
            </a:r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평균 군집화</a:t>
            </a:r>
            <a:endParaRPr lang="en-US" altLang="ko-KR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79" name="Rectangle 101"/>
          <p:cNvSpPr>
            <a:spLocks noChangeArrowheads="1"/>
          </p:cNvSpPr>
          <p:nvPr/>
        </p:nvSpPr>
        <p:spPr bwMode="gray">
          <a:xfrm>
            <a:off x="3638550" y="1827213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endParaRPr lang="en-US" altLang="ko-KR" sz="1200" kern="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Kohonen Network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타 알고리즘에 비해 연산시간이 많이 소요됨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군집간의 상대적 거리계산이 용이함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군집 수 결정이 어려움</a:t>
            </a:r>
          </a:p>
        </p:txBody>
      </p:sp>
      <p:sp>
        <p:nvSpPr>
          <p:cNvPr id="44046" name="직사각형 25"/>
          <p:cNvSpPr>
            <a:spLocks noChangeArrowheads="1"/>
          </p:cNvSpPr>
          <p:nvPr/>
        </p:nvSpPr>
        <p:spPr bwMode="auto">
          <a:xfrm>
            <a:off x="3781425" y="1685925"/>
            <a:ext cx="1265238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코호넨 네트워크</a:t>
            </a:r>
          </a:p>
        </p:txBody>
      </p:sp>
      <p:sp>
        <p:nvSpPr>
          <p:cNvPr id="1909" name="Rectangle 101"/>
          <p:cNvSpPr>
            <a:spLocks noChangeArrowheads="1"/>
          </p:cNvSpPr>
          <p:nvPr/>
        </p:nvSpPr>
        <p:spPr bwMode="gray">
          <a:xfrm>
            <a:off x="6562725" y="1827213"/>
            <a:ext cx="2590800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/>
          <a:lstStyle/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endParaRPr lang="en-US" altLang="ko-KR" sz="1200" kern="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TwoStep Clustering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대규모 자료의 군집화에 매우 효율적</a:t>
            </a:r>
          </a:p>
          <a:p>
            <a:pPr marL="188913" indent="-188913" algn="just" defTabSz="384175" eaLnBrk="0" latinLnBrk="0" hangingPunct="0">
              <a:spcBef>
                <a:spcPct val="80000"/>
              </a:spcBef>
              <a:spcAft>
                <a:spcPts val="563"/>
              </a:spcAft>
              <a:buSzPct val="70000"/>
              <a:buFont typeface="Wingdings" pitchFamily="2" charset="2"/>
              <a:buChar char="ü"/>
              <a:defRPr/>
            </a:pP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단계는 순차적으로 진행되기 때문에 개체들의 진입순서에 따라 결과가 상이하게 나타날 수 있으므로</a:t>
            </a: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개체들의 순서가 무작위 </a:t>
            </a:r>
            <a:r>
              <a:rPr lang="en-US" altLang="ko-KR" sz="1200" kern="0" dirty="0">
                <a:latin typeface="맑은 고딕" pitchFamily="50" charset="-127"/>
                <a:ea typeface="맑은 고딕" pitchFamily="50" charset="-127"/>
              </a:rPr>
              <a:t>(random) </a:t>
            </a:r>
            <a:r>
              <a:rPr lang="ko-KR" altLang="en-US" sz="1200" kern="0" dirty="0">
                <a:latin typeface="맑은 고딕" pitchFamily="50" charset="-127"/>
                <a:ea typeface="맑은 고딕" pitchFamily="50" charset="-127"/>
              </a:rPr>
              <a:t>이어야 함</a:t>
            </a:r>
          </a:p>
        </p:txBody>
      </p:sp>
      <p:sp>
        <p:nvSpPr>
          <p:cNvPr id="44048" name="직사각형 25"/>
          <p:cNvSpPr>
            <a:spLocks noChangeArrowheads="1"/>
          </p:cNvSpPr>
          <p:nvPr/>
        </p:nvSpPr>
        <p:spPr bwMode="auto">
          <a:xfrm>
            <a:off x="6705600" y="1685925"/>
            <a:ext cx="1042988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단계 군집화</a:t>
            </a:r>
          </a:p>
        </p:txBody>
      </p:sp>
      <p:sp>
        <p:nvSpPr>
          <p:cNvPr id="4404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알고리즘 비교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직사각형 24"/>
          <p:cNvSpPr>
            <a:spLocks noChangeArrowheads="1"/>
          </p:cNvSpPr>
          <p:nvPr/>
        </p:nvSpPr>
        <p:spPr bwMode="auto">
          <a:xfrm>
            <a:off x="4640263" y="3000375"/>
            <a:ext cx="4776787" cy="642938"/>
          </a:xfrm>
          <a:prstGeom prst="rect">
            <a:avLst/>
          </a:prstGeom>
          <a:noFill/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b"/>
          <a:lstStyle/>
          <a:p>
            <a:r>
              <a:rPr lang="en-US" altLang="ko-KR" sz="2100" b="1" dirty="0" smtClean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6. IBM Modeler </a:t>
            </a:r>
            <a:r>
              <a:rPr lang="ko-KR" altLang="en-US" sz="2100" b="1" dirty="0">
                <a:solidFill>
                  <a:srgbClr val="FFFFFF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</a:p>
        </p:txBody>
      </p:sp>
      <p:sp>
        <p:nvSpPr>
          <p:cNvPr id="45059" name="직사각형 25"/>
          <p:cNvSpPr>
            <a:spLocks noChangeArrowheads="1"/>
          </p:cNvSpPr>
          <p:nvPr/>
        </p:nvSpPr>
        <p:spPr bwMode="auto">
          <a:xfrm>
            <a:off x="809625" y="3000375"/>
            <a:ext cx="3822700" cy="642938"/>
          </a:xfrm>
          <a:prstGeom prst="rect">
            <a:avLst/>
          </a:prstGeom>
          <a:solidFill>
            <a:schemeClr val="bg1"/>
          </a:solidFill>
          <a:ln w="3175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05. </a:t>
            </a:r>
            <a:r>
              <a:rPr lang="ko-KR" altLang="en-US" sz="2400" b="1" dirty="0">
                <a:solidFill>
                  <a:srgbClr val="D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K-</a:t>
            </a:r>
            <a:r>
              <a:rPr lang="ko-KR" altLang="en-US" smtClean="0"/>
              <a:t>평균 군집분석 실습 스트림</a:t>
            </a:r>
            <a:endParaRPr lang="en-GB" altLang="ko-KR" sz="2000" smtClean="0"/>
          </a:p>
        </p:txBody>
      </p:sp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6084" name="Text Box 17"/>
          <p:cNvSpPr txBox="1">
            <a:spLocks noChangeArrowheads="1"/>
          </p:cNvSpPr>
          <p:nvPr/>
        </p:nvSpPr>
        <p:spPr bwMode="auto">
          <a:xfrm>
            <a:off x="452438" y="928688"/>
            <a:ext cx="35718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실습데이터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(Kmeans.str)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085" name="Text Box 25"/>
          <p:cNvSpPr txBox="1">
            <a:spLocks noChangeArrowheads="1"/>
          </p:cNvSpPr>
          <p:nvPr/>
        </p:nvSpPr>
        <p:spPr bwMode="auto">
          <a:xfrm>
            <a:off x="452438" y="1285875"/>
            <a:ext cx="8858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통신회사 고객 데이터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(customer2001.txt)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번호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나이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신원 및 인구 정보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이탈여부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(Churn),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요금제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(Tariff)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계좌 기록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 통화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(Peak),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야간 통화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(Off-Peak),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주말 통화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(Weekend)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 통화 횟수 및 통화시간 등의 통화 정보를 포함하여 총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34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변수로 구성되어 있다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중 일부 변수만을 선택하여 군집분석을 실시해 보기로 한다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2492896"/>
            <a:ext cx="5184576" cy="365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114" name="제목 1"/>
          <p:cNvSpPr>
            <a:spLocks noGrp="1"/>
          </p:cNvSpPr>
          <p:nvPr>
            <p:ph type="title"/>
          </p:nvPr>
        </p:nvSpPr>
        <p:spPr>
          <a:xfrm>
            <a:off x="93663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Step1. </a:t>
            </a:r>
            <a:r>
              <a:rPr lang="ko-KR" altLang="en-US" smtClean="0"/>
              <a:t>데이터 설명</a:t>
            </a:r>
          </a:p>
        </p:txBody>
      </p:sp>
      <p:sp>
        <p:nvSpPr>
          <p:cNvPr id="47115" name="Text Box 17"/>
          <p:cNvSpPr txBox="1">
            <a:spLocks noChangeArrowheads="1"/>
          </p:cNvSpPr>
          <p:nvPr/>
        </p:nvSpPr>
        <p:spPr bwMode="auto">
          <a:xfrm>
            <a:off x="5167313" y="1712913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데이터 읽어오기</a:t>
            </a:r>
          </a:p>
        </p:txBody>
      </p:sp>
      <p:sp>
        <p:nvSpPr>
          <p:cNvPr id="47116" name="Text Box 25"/>
          <p:cNvSpPr txBox="1">
            <a:spLocks noChangeArrowheads="1"/>
          </p:cNvSpPr>
          <p:nvPr/>
        </p:nvSpPr>
        <p:spPr bwMode="auto">
          <a:xfrm>
            <a:off x="5310188" y="2070100"/>
            <a:ext cx="4068762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Source- Variable File</a:t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읽어올 데이터 경로 설정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Read field names from file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변수명이 데이터의 첫줄에 있음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Delimiters</a:t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구분자 설정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(Comma, Newline)</a:t>
            </a:r>
          </a:p>
        </p:txBody>
      </p:sp>
      <p:sp>
        <p:nvSpPr>
          <p:cNvPr id="47118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1484784"/>
            <a:ext cx="436292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200472" y="980728"/>
          <a:ext cx="9433048" cy="5415000"/>
        </p:xfrm>
        <a:graphic>
          <a:graphicData uri="http://schemas.openxmlformats.org/drawingml/2006/table">
            <a:tbl>
              <a:tblPr/>
              <a:tblGrid>
                <a:gridCol w="9433048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en-US" altLang="ko-KR" dirty="0" smtClean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138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 Step2. </a:t>
            </a:r>
            <a:r>
              <a:rPr lang="ko-KR" altLang="en-US" smtClean="0"/>
              <a:t>변수 설정</a:t>
            </a:r>
          </a:p>
        </p:txBody>
      </p:sp>
      <p:sp>
        <p:nvSpPr>
          <p:cNvPr id="48140" name="Text Box 25"/>
          <p:cNvSpPr txBox="1">
            <a:spLocks noChangeArrowheads="1"/>
          </p:cNvSpPr>
          <p:nvPr/>
        </p:nvSpPr>
        <p:spPr bwMode="auto">
          <a:xfrm>
            <a:off x="5745088" y="2276872"/>
            <a:ext cx="3888432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고객의 통화 관련 행태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(behavior)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관련된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Peak_calls_Sum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AvePeak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OffPeak_calls_Sum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야간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AveOffPeak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야간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Weekend_calls_Sum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주말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AveWeekend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주말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International_min_Sum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국제통화 총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Field - Type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Direction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군집화 변수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개만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놓고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나머지 변수들은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None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둔다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 변수들의 유형은 모두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Range(Real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Integer)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둔다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8141" name="Text Box 17"/>
          <p:cNvSpPr txBox="1">
            <a:spLocks noChangeArrowheads="1"/>
          </p:cNvSpPr>
          <p:nvPr/>
        </p:nvSpPr>
        <p:spPr bwMode="auto">
          <a:xfrm>
            <a:off x="5745088" y="1700808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군집화 변수 지정</a:t>
            </a:r>
          </a:p>
        </p:txBody>
      </p:sp>
      <p:sp>
        <p:nvSpPr>
          <p:cNvPr id="48142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1700808"/>
            <a:ext cx="532859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en-US" altLang="ko-KR" dirty="0" smtClean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163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Step3.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(1/3)</a:t>
            </a:r>
            <a:endParaRPr lang="ko-KR" altLang="en-US" smtClean="0"/>
          </a:p>
        </p:txBody>
      </p:sp>
      <p:sp>
        <p:nvSpPr>
          <p:cNvPr id="49164" name="Text Box 25"/>
          <p:cNvSpPr txBox="1">
            <a:spLocks noChangeArrowheads="1"/>
          </p:cNvSpPr>
          <p:nvPr/>
        </p:nvSpPr>
        <p:spPr bwMode="auto">
          <a:xfrm>
            <a:off x="5024438" y="2143125"/>
            <a:ext cx="442912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Modeling –K-means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군집수가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개인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평균 군집분석 실시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Number of clusters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칸에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(Execute)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하면 다음과 같은 모델링이 생성됨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165" name="Text Box 17"/>
          <p:cNvSpPr txBox="1">
            <a:spLocks noChangeArrowheads="1"/>
          </p:cNvSpPr>
          <p:nvPr/>
        </p:nvSpPr>
        <p:spPr bwMode="auto">
          <a:xfrm>
            <a:off x="4953000" y="1712913"/>
            <a:ext cx="24114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▶K-means Clustering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16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1628800"/>
            <a:ext cx="4464496" cy="452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7056" y="3933056"/>
            <a:ext cx="31337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en-US" altLang="ko-KR" dirty="0" smtClean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0186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Step3.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(2/3)</a:t>
            </a:r>
            <a:endParaRPr lang="ko-KR" altLang="en-US" smtClean="0"/>
          </a:p>
        </p:txBody>
      </p:sp>
      <p:sp>
        <p:nvSpPr>
          <p:cNvPr id="50188" name="Text Box 17"/>
          <p:cNvSpPr txBox="1">
            <a:spLocks noChangeArrowheads="1"/>
          </p:cNvSpPr>
          <p:nvPr/>
        </p:nvSpPr>
        <p:spPr bwMode="auto">
          <a:xfrm>
            <a:off x="488505" y="1484784"/>
            <a:ext cx="10801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모델링 </a:t>
            </a:r>
            <a:endParaRPr lang="en-US" altLang="ko-KR" sz="1600" b="1" dirty="0" smtClean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1600" b="1" dirty="0" smtClean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600" b="1" dirty="0" smtClean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  <a:endParaRPr lang="ko-KR" altLang="en-US" sz="1600" b="1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91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4648" y="1412776"/>
            <a:ext cx="6755080" cy="490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ko-KR" altLang="en-US" smtClean="0">
                <a:latin typeface="맑은 고딕" pitchFamily="50" charset="-127"/>
              </a:rPr>
              <a:t> 군집화</a:t>
            </a:r>
            <a:r>
              <a:rPr lang="en-US" altLang="ko-KR" smtClean="0">
                <a:latin typeface="맑은 고딕" pitchFamily="50" charset="-127"/>
              </a:rPr>
              <a:t> (1/3)</a:t>
            </a:r>
            <a:endParaRPr lang="ko-KR" altLang="en-US" smtClean="0">
              <a:latin typeface="맑은 고딕" pitchFamily="50" charset="-127"/>
            </a:endParaRPr>
          </a:p>
        </p:txBody>
      </p:sp>
      <p:pic>
        <p:nvPicPr>
          <p:cNvPr id="24579" name="Picture 3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1063" y="27432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6963" y="44196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3663" y="44196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0313" y="28194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3663" y="11430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59563" y="28194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9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62913" y="44196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0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80363" y="11430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1" descr="Greyma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6963" y="1143000"/>
            <a:ext cx="749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8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 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en-US" altLang="ko-KR" dirty="0" smtClean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210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Step3.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(3/3)</a:t>
            </a:r>
            <a:endParaRPr lang="ko-KR" altLang="en-US" smtClean="0"/>
          </a:p>
        </p:txBody>
      </p:sp>
      <p:sp>
        <p:nvSpPr>
          <p:cNvPr id="51218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1476531"/>
            <a:ext cx="6552728" cy="4832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Clementine&gt;K-means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en-US" altLang="ko-KR" dirty="0" smtClean="0"/>
                    </a:p>
                    <a:p>
                      <a:endParaRPr lang="en-US" altLang="ko-KR" dirty="0" smtClean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234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Step4. </a:t>
            </a:r>
            <a:r>
              <a:rPr lang="ko-KR" altLang="en-US" smtClean="0"/>
              <a:t>모델 검증</a:t>
            </a:r>
          </a:p>
        </p:txBody>
      </p:sp>
      <p:sp>
        <p:nvSpPr>
          <p:cNvPr id="52235" name="Text Box 25"/>
          <p:cNvSpPr txBox="1">
            <a:spLocks noChangeArrowheads="1"/>
          </p:cNvSpPr>
          <p:nvPr/>
        </p:nvSpPr>
        <p:spPr bwMode="auto">
          <a:xfrm>
            <a:off x="6024563" y="1968500"/>
            <a:ext cx="328612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군집화에 사용하지 않았던 다른 변수와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교차표를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그려봄으로써 생성된 군집들의 여러 특성을 파악할 수 있음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Output- Matrix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이탈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(Churn)*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군집분류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($KM-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Kmeans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이탈율이 다른 군집에 비해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비교적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많음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요금제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(Tariff)*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군집분류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($KM-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Kmeans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군집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다른 군집에 비해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비교적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CAT 200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요금제를 많이 사용함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36" name="Text Box 17"/>
          <p:cNvSpPr txBox="1">
            <a:spLocks noChangeArrowheads="1"/>
          </p:cNvSpPr>
          <p:nvPr/>
        </p:nvSpPr>
        <p:spPr bwMode="auto">
          <a:xfrm>
            <a:off x="5953125" y="1536700"/>
            <a:ext cx="24114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군집의 외적 특성</a:t>
            </a:r>
          </a:p>
        </p:txBody>
      </p:sp>
      <p:sp>
        <p:nvSpPr>
          <p:cNvPr id="52241" name="TextBox 7"/>
          <p:cNvSpPr txBox="1">
            <a:spLocks noChangeArrowheads="1"/>
          </p:cNvSpPr>
          <p:nvPr/>
        </p:nvSpPr>
        <p:spPr bwMode="auto">
          <a:xfrm>
            <a:off x="6321152" y="476672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 dirty="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 dirty="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 dirty="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1412776"/>
            <a:ext cx="2664296" cy="221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816" y="1412776"/>
            <a:ext cx="268651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6816" y="3789040"/>
            <a:ext cx="26931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511" y="1340768"/>
            <a:ext cx="5334851" cy="489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2</a:t>
            </a:r>
            <a:r>
              <a:rPr lang="ko-KR" altLang="en-US" smtClean="0"/>
              <a:t>단계 군집분석 실습 스트림</a:t>
            </a:r>
            <a:endParaRPr lang="en-GB" altLang="ko-KR" sz="2000" smtClean="0"/>
          </a:p>
        </p:txBody>
      </p:sp>
      <p:sp>
        <p:nvSpPr>
          <p:cNvPr id="53251" name="Text Box 17"/>
          <p:cNvSpPr txBox="1">
            <a:spLocks noChangeArrowheads="1"/>
          </p:cNvSpPr>
          <p:nvPr/>
        </p:nvSpPr>
        <p:spPr bwMode="auto">
          <a:xfrm>
            <a:off x="452438" y="995363"/>
            <a:ext cx="4143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실습데이터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(TwoStep.str)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252" name="Text Box 25"/>
          <p:cNvSpPr txBox="1">
            <a:spLocks noChangeArrowheads="1"/>
          </p:cNvSpPr>
          <p:nvPr/>
        </p:nvSpPr>
        <p:spPr bwMode="auto">
          <a:xfrm>
            <a:off x="452438" y="1352550"/>
            <a:ext cx="8858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통신회사 고객 데이터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(Telco.sav)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일부 변수를 가지고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Clementine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단계 군집분석을 실시해 보기로 한다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254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2680" y="2420888"/>
            <a:ext cx="52101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TwoStep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282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Step1. </a:t>
            </a:r>
            <a:r>
              <a:rPr lang="ko-KR" altLang="en-US" smtClean="0"/>
              <a:t>데이터 설명</a:t>
            </a:r>
          </a:p>
        </p:txBody>
      </p:sp>
      <p:sp>
        <p:nvSpPr>
          <p:cNvPr id="54283" name="Text Box 17"/>
          <p:cNvSpPr txBox="1">
            <a:spLocks noChangeArrowheads="1"/>
          </p:cNvSpPr>
          <p:nvPr/>
        </p:nvSpPr>
        <p:spPr bwMode="auto">
          <a:xfrm>
            <a:off x="3952875" y="1357313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데이터 읽어오기</a:t>
            </a:r>
          </a:p>
        </p:txBody>
      </p:sp>
      <p:sp>
        <p:nvSpPr>
          <p:cNvPr id="54284" name="Text Box 25"/>
          <p:cNvSpPr txBox="1">
            <a:spLocks noChangeArrowheads="1"/>
          </p:cNvSpPr>
          <p:nvPr/>
        </p:nvSpPr>
        <p:spPr bwMode="auto">
          <a:xfrm>
            <a:off x="4095750" y="1571625"/>
            <a:ext cx="40687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Source- Variable File</a:t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읽어올 데이터 경로 설정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287" name="Text Box 17"/>
          <p:cNvSpPr txBox="1">
            <a:spLocks noChangeArrowheads="1"/>
          </p:cNvSpPr>
          <p:nvPr/>
        </p:nvSpPr>
        <p:spPr bwMode="auto">
          <a:xfrm>
            <a:off x="3952875" y="2292350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군집화 변수 지정</a:t>
            </a:r>
          </a:p>
        </p:txBody>
      </p:sp>
      <p:sp>
        <p:nvSpPr>
          <p:cNvPr id="54288" name="Text Box 25"/>
          <p:cNvSpPr txBox="1">
            <a:spLocks noChangeArrowheads="1"/>
          </p:cNvSpPr>
          <p:nvPr/>
        </p:nvSpPr>
        <p:spPr bwMode="auto">
          <a:xfrm>
            <a:off x="4095750" y="2566988"/>
            <a:ext cx="51435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인구사회학적인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age(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marital(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결혼여부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address(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거주년수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income(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소득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ed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 수준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employ(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근무년수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retire(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은퇴여부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gender(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reside(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가족 구성원 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Field - Type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Direction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군집화 변수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개만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놓고 나머지 변수들은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None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둔다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개는 범주형 변수이고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개는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연속형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변수이다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28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1484784"/>
            <a:ext cx="3240360" cy="2330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3861048"/>
            <a:ext cx="3240360" cy="265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TwoStep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306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Step2.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(1/2)</a:t>
            </a:r>
            <a:endParaRPr lang="ko-KR" altLang="en-US" smtClean="0"/>
          </a:p>
        </p:txBody>
      </p:sp>
      <p:sp>
        <p:nvSpPr>
          <p:cNvPr id="55308" name="Text Box 25"/>
          <p:cNvSpPr txBox="1">
            <a:spLocks noChangeArrowheads="1"/>
          </p:cNvSpPr>
          <p:nvPr/>
        </p:nvSpPr>
        <p:spPr bwMode="auto">
          <a:xfrm>
            <a:off x="4953000" y="2143125"/>
            <a:ext cx="44291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Modeling –TwoStep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지정된 범위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(2~15)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내에서 최적의 군집 수를 자동으로 계산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(Execute)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하면 다음과 같은 모델링이 생성됨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309" name="Text Box 17"/>
          <p:cNvSpPr txBox="1">
            <a:spLocks noChangeArrowheads="1"/>
          </p:cNvSpPr>
          <p:nvPr/>
        </p:nvSpPr>
        <p:spPr bwMode="auto">
          <a:xfrm>
            <a:off x="4881563" y="1712913"/>
            <a:ext cx="24114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▶TwoStep Clustering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313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1628800"/>
            <a:ext cx="4203551" cy="425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1032" y="3429000"/>
            <a:ext cx="38290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TwoStep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330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Step2.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(2/2) </a:t>
            </a:r>
            <a:endParaRPr lang="ko-KR" altLang="en-US" smtClean="0"/>
          </a:p>
        </p:txBody>
      </p:sp>
      <p:sp>
        <p:nvSpPr>
          <p:cNvPr id="56331" name="Text Box 25"/>
          <p:cNvSpPr txBox="1">
            <a:spLocks noChangeArrowheads="1"/>
          </p:cNvSpPr>
          <p:nvPr/>
        </p:nvSpPr>
        <p:spPr bwMode="auto">
          <a:xfrm>
            <a:off x="6738938" y="2143125"/>
            <a:ext cx="2643187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군집이 생성됨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Model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군집별 변수 분포에 대한 정보를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나타냄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Viewer</a:t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군집분석 모델링 결과를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시각적으로 제시함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332" name="Text Box 17"/>
          <p:cNvSpPr txBox="1">
            <a:spLocks noChangeArrowheads="1"/>
          </p:cNvSpPr>
          <p:nvPr/>
        </p:nvSpPr>
        <p:spPr bwMode="auto">
          <a:xfrm>
            <a:off x="6667500" y="1712913"/>
            <a:ext cx="2411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모델링 결과</a:t>
            </a:r>
          </a:p>
        </p:txBody>
      </p:sp>
      <p:sp>
        <p:nvSpPr>
          <p:cNvPr id="56335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3" y="1556792"/>
            <a:ext cx="5976664" cy="46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TwoStep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354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Step3. </a:t>
            </a:r>
            <a:r>
              <a:rPr lang="ko-KR" altLang="en-US" smtClean="0"/>
              <a:t>모델 검증</a:t>
            </a:r>
          </a:p>
        </p:txBody>
      </p:sp>
      <p:sp>
        <p:nvSpPr>
          <p:cNvPr id="57356" name="Text Box 25"/>
          <p:cNvSpPr txBox="1">
            <a:spLocks noChangeArrowheads="1"/>
          </p:cNvSpPr>
          <p:nvPr/>
        </p:nvSpPr>
        <p:spPr bwMode="auto">
          <a:xfrm>
            <a:off x="6024563" y="1968500"/>
            <a:ext cx="32861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 그래프를 그려 군집별 이탈 여부 확인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Graph- Distribution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경우 가장 이탈율이 적음을 알 수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357" name="Text Box 17"/>
          <p:cNvSpPr txBox="1">
            <a:spLocks noChangeArrowheads="1"/>
          </p:cNvSpPr>
          <p:nvPr/>
        </p:nvSpPr>
        <p:spPr bwMode="auto">
          <a:xfrm>
            <a:off x="5953125" y="1536700"/>
            <a:ext cx="24114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군집의 외적 특성</a:t>
            </a:r>
          </a:p>
        </p:txBody>
      </p:sp>
      <p:sp>
        <p:nvSpPr>
          <p:cNvPr id="5735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1" y="1484784"/>
            <a:ext cx="3384376" cy="306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664" y="3284984"/>
            <a:ext cx="375406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Kohonen SOM </a:t>
            </a:r>
            <a:r>
              <a:rPr lang="ko-KR" altLang="en-US" smtClean="0"/>
              <a:t>실습 스트림</a:t>
            </a:r>
            <a:endParaRPr lang="en-GB" altLang="ko-KR" sz="2000" smtClean="0"/>
          </a:p>
        </p:txBody>
      </p:sp>
      <p:sp>
        <p:nvSpPr>
          <p:cNvPr id="58371" name="Text Box 17"/>
          <p:cNvSpPr txBox="1">
            <a:spLocks noChangeArrowheads="1"/>
          </p:cNvSpPr>
          <p:nvPr/>
        </p:nvSpPr>
        <p:spPr bwMode="auto">
          <a:xfrm>
            <a:off x="452438" y="1000125"/>
            <a:ext cx="4286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실습데이터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(Kohonen SOM.str)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372" name="Text Box 25"/>
          <p:cNvSpPr txBox="1">
            <a:spLocks noChangeArrowheads="1"/>
          </p:cNvSpPr>
          <p:nvPr/>
        </p:nvSpPr>
        <p:spPr bwMode="auto">
          <a:xfrm>
            <a:off x="452438" y="1357313"/>
            <a:ext cx="8858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K-Means Clustering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실습에 사용한 통신회사 고객 데이터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(customer2001.txt)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가지고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Clementine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Kohonen SOM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군집분석을 실시해 보기로 한다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8374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688" y="2204864"/>
            <a:ext cx="52101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402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latin typeface="맑은 고딕" pitchFamily="50" charset="-127"/>
              </a:rPr>
              <a:t>Step1. </a:t>
            </a:r>
            <a:r>
              <a:rPr lang="ko-KR" altLang="en-US" dirty="0" smtClean="0">
                <a:latin typeface="맑은 고딕" pitchFamily="50" charset="-127"/>
              </a:rPr>
              <a:t>데이터 설명</a:t>
            </a:r>
            <a:endParaRPr lang="ko-KR" altLang="en-US" dirty="0" smtClean="0"/>
          </a:p>
        </p:txBody>
      </p:sp>
      <p:sp>
        <p:nvSpPr>
          <p:cNvPr id="59403" name="Text Box 17"/>
          <p:cNvSpPr txBox="1">
            <a:spLocks noChangeArrowheads="1"/>
          </p:cNvSpPr>
          <p:nvPr/>
        </p:nvSpPr>
        <p:spPr bwMode="auto">
          <a:xfrm>
            <a:off x="4376936" y="1357313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데이터 읽어오기</a:t>
            </a:r>
          </a:p>
        </p:txBody>
      </p:sp>
      <p:sp>
        <p:nvSpPr>
          <p:cNvPr id="59404" name="Text Box 25"/>
          <p:cNvSpPr txBox="1">
            <a:spLocks noChangeArrowheads="1"/>
          </p:cNvSpPr>
          <p:nvPr/>
        </p:nvSpPr>
        <p:spPr bwMode="auto">
          <a:xfrm>
            <a:off x="4628653" y="1593676"/>
            <a:ext cx="4068763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Source- Variable File </a:t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읽어올 데이터 경로 설정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406" name="Text Box 25"/>
          <p:cNvSpPr txBox="1">
            <a:spLocks noChangeArrowheads="1"/>
          </p:cNvSpPr>
          <p:nvPr/>
        </p:nvSpPr>
        <p:spPr bwMode="auto">
          <a:xfrm>
            <a:off x="4592960" y="2716213"/>
            <a:ext cx="4789165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고객의 통화 관련 행태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(behavior)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관련된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변수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Peak_calls_Sum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AvePeak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주간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OffPeak_calls_Sum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야간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AveOffPeak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야간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Weekend_calls_Sum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주말 총 통화횟수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AveWeekend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주말 평균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건당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International_min_Sum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국제통화 총 통화시간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분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Field - Type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Direction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군집화 변수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개만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놓고 나머지 변수들은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None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둔다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군집화 변수들의 유형은 모두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Range(Real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Integer)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둔다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407" name="Text Box 17"/>
          <p:cNvSpPr txBox="1">
            <a:spLocks noChangeArrowheads="1"/>
          </p:cNvSpPr>
          <p:nvPr/>
        </p:nvSpPr>
        <p:spPr bwMode="auto">
          <a:xfrm>
            <a:off x="4376936" y="2286000"/>
            <a:ext cx="25463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군집화 변수 지정</a:t>
            </a:r>
          </a:p>
        </p:txBody>
      </p:sp>
      <p:sp>
        <p:nvSpPr>
          <p:cNvPr id="5940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1412776"/>
            <a:ext cx="3024335" cy="240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3861048"/>
            <a:ext cx="341062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426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Step2.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(1/3)</a:t>
            </a:r>
            <a:endParaRPr lang="ko-KR" altLang="en-US" smtClean="0"/>
          </a:p>
        </p:txBody>
      </p:sp>
      <p:sp>
        <p:nvSpPr>
          <p:cNvPr id="60427" name="Text Box 25"/>
          <p:cNvSpPr txBox="1">
            <a:spLocks noChangeArrowheads="1"/>
          </p:cNvSpPr>
          <p:nvPr/>
        </p:nvSpPr>
        <p:spPr bwMode="auto">
          <a:xfrm>
            <a:off x="5095875" y="2143125"/>
            <a:ext cx="44291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Modeling –Kohonen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Expert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탭에서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Length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각각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지정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그리드 크기가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3*3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SOM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만들기 위한 설정임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(Execute)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하면 다음과 같은 모델링이 생성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428" name="Text Box 17"/>
          <p:cNvSpPr txBox="1">
            <a:spLocks noChangeArrowheads="1"/>
          </p:cNvSpPr>
          <p:nvPr/>
        </p:nvSpPr>
        <p:spPr bwMode="auto">
          <a:xfrm>
            <a:off x="5024438" y="1712913"/>
            <a:ext cx="4000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▶Kohonen SOM Clustering</a:t>
            </a:r>
            <a:endParaRPr lang="ko-KR" altLang="en-US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433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1772816"/>
            <a:ext cx="4325105" cy="367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3040" y="3645024"/>
            <a:ext cx="3312368" cy="254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ko-KR" altLang="en-US" smtClean="0">
                <a:latin typeface="맑은 고딕" pitchFamily="50" charset="-127"/>
              </a:rPr>
              <a:t> 군집화</a:t>
            </a:r>
            <a:r>
              <a:rPr lang="en-US" altLang="ko-KR" smtClean="0">
                <a:latin typeface="맑은 고딕" pitchFamily="50" charset="-127"/>
              </a:rPr>
              <a:t> (2/3)</a:t>
            </a:r>
            <a:endParaRPr lang="ko-KR" altLang="en-US" smtClean="0">
              <a:latin typeface="맑은 고딕" pitchFamily="50" charset="-127"/>
            </a:endParaRPr>
          </a:p>
        </p:txBody>
      </p:sp>
      <p:pic>
        <p:nvPicPr>
          <p:cNvPr id="25603" name="Picture 3" descr="Greyman_coinslow_book"/>
          <p:cNvPicPr preferRelativeResize="0">
            <a:picLocks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6438" y="1123950"/>
            <a:ext cx="1285875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Greyman_cap_coinslow_book"/>
          <p:cNvPicPr preferRelativeResize="0">
            <a:picLocks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2025" y="1090613"/>
            <a:ext cx="128587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Greyman_cap_coinslow_saw"/>
          <p:cNvPicPr preferRelativeResize="0">
            <a:picLocks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1104900"/>
            <a:ext cx="1285875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 descr="Greyman_cap_coinsmed_brief"/>
          <p:cNvPicPr preferRelativeResize="0">
            <a:picLocks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2681288"/>
            <a:ext cx="128587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7" descr="Greyman_cap_coins_brief"/>
          <p:cNvPicPr preferRelativeResize="0">
            <a:picLocks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9000" y="3067050"/>
            <a:ext cx="1285875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8" descr="Greyman_coinslow_book"/>
          <p:cNvPicPr preferRelativeResize="0">
            <a:picLocks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57925" y="2776538"/>
            <a:ext cx="128587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9" descr="Greyman_coinslow_saw"/>
          <p:cNvPicPr preferRelativeResize="0">
            <a:picLocks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62150" y="4395788"/>
            <a:ext cx="128587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10" descr="Greyman_cap_coins_brief"/>
          <p:cNvPicPr preferRelativeResize="0">
            <a:picLocks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4413" y="4357688"/>
            <a:ext cx="128587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Picture 11" descr="Greyman_cap_coinsmed_saw"/>
          <p:cNvPicPr preferRelativeResize="0">
            <a:picLocks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7625" y="4210050"/>
            <a:ext cx="12858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909638" y="3176588"/>
            <a:ext cx="706437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학생</a:t>
            </a:r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5065713" y="4710113"/>
            <a:ext cx="9588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고소득</a:t>
            </a: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2257425" y="4719638"/>
            <a:ext cx="95726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기술직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5062538" y="1433513"/>
            <a:ext cx="958850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사무직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8099425" y="4600575"/>
            <a:ext cx="706438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장신</a:t>
            </a: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3792538" y="3348038"/>
            <a:ext cx="70802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단신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2254250" y="1433513"/>
            <a:ext cx="981075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200" b="1" spc="-15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저소득</a:t>
            </a:r>
          </a:p>
        </p:txBody>
      </p:sp>
      <p:sp>
        <p:nvSpPr>
          <p:cNvPr id="2561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450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Step2.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(2/3)</a:t>
            </a:r>
            <a:endParaRPr lang="ko-KR" altLang="en-US" smtClean="0"/>
          </a:p>
        </p:txBody>
      </p:sp>
      <p:sp>
        <p:nvSpPr>
          <p:cNvPr id="61451" name="Text Box 25"/>
          <p:cNvSpPr txBox="1">
            <a:spLocks noChangeArrowheads="1"/>
          </p:cNvSpPr>
          <p:nvPr/>
        </p:nvSpPr>
        <p:spPr bwMode="auto">
          <a:xfrm>
            <a:off x="5453063" y="2143125"/>
            <a:ext cx="3643312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Graph- Plot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결과를 그래프로 표현하기 위해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Plot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탭의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필드에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$KX-Kohonen, Y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필드에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$KY-Kohonen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지정한다</a:t>
            </a:r>
            <a:endParaRPr lang="en-US" altLang="ko-KR" sz="12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Option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탭에서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Jitter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체크한다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Jitter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각 점에 있는 관측치를 일정정도 흐트려 놓는 기능을 하여 각 좌표점에 얼마만큼의 관측치가 있는가를 보여준다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452" name="Text Box 17"/>
          <p:cNvSpPr txBox="1">
            <a:spLocks noChangeArrowheads="1"/>
          </p:cNvSpPr>
          <p:nvPr/>
        </p:nvSpPr>
        <p:spPr bwMode="auto">
          <a:xfrm>
            <a:off x="5167313" y="1712913"/>
            <a:ext cx="24114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결과 그래프</a:t>
            </a:r>
          </a:p>
        </p:txBody>
      </p:sp>
      <p:sp>
        <p:nvSpPr>
          <p:cNvPr id="61455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1" y="1484785"/>
            <a:ext cx="3384376" cy="300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3501008"/>
            <a:ext cx="3240360" cy="287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474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Step2. </a:t>
            </a:r>
            <a:r>
              <a:rPr lang="ko-KR" altLang="en-US" smtClean="0"/>
              <a:t>모델링 및 결과 </a:t>
            </a:r>
            <a:r>
              <a:rPr lang="en-US" altLang="ko-KR" smtClean="0"/>
              <a:t>(3/3)</a:t>
            </a:r>
            <a:endParaRPr lang="ko-KR" altLang="en-US" smtClean="0"/>
          </a:p>
        </p:txBody>
      </p:sp>
      <p:sp>
        <p:nvSpPr>
          <p:cNvPr id="62475" name="Text Box 25"/>
          <p:cNvSpPr txBox="1">
            <a:spLocks noChangeArrowheads="1"/>
          </p:cNvSpPr>
          <p:nvPr/>
        </p:nvSpPr>
        <p:spPr bwMode="auto">
          <a:xfrm>
            <a:off x="6238875" y="2071688"/>
            <a:ext cx="3071813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9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격자점을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중심으로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자료점들이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찍혀 있음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-&gt;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노드의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상대적 크기를 추정할 수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있음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(0,2)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격자군집이 가장 크고 이어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(0,0),</a:t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(0,2), (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2,0)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격자 군집이 상대적으로 큼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476" name="Text Box 17"/>
          <p:cNvSpPr txBox="1">
            <a:spLocks noChangeArrowheads="1"/>
          </p:cNvSpPr>
          <p:nvPr/>
        </p:nvSpPr>
        <p:spPr bwMode="auto">
          <a:xfrm>
            <a:off x="6167438" y="1612900"/>
            <a:ext cx="24114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결과 그래프</a:t>
            </a:r>
          </a:p>
        </p:txBody>
      </p:sp>
      <p:sp>
        <p:nvSpPr>
          <p:cNvPr id="62479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1" y="1772816"/>
            <a:ext cx="513737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타원 10"/>
          <p:cNvSpPr>
            <a:spLocks noChangeArrowheads="1"/>
          </p:cNvSpPr>
          <p:nvPr/>
        </p:nvSpPr>
        <p:spPr bwMode="auto">
          <a:xfrm>
            <a:off x="1856657" y="3356992"/>
            <a:ext cx="576063" cy="576064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 sz="15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446088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Clementine&gt;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Kohonen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SOM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Clustering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498" name="제목 1"/>
          <p:cNvSpPr>
            <a:spLocks noGrp="1"/>
          </p:cNvSpPr>
          <p:nvPr>
            <p:ph type="title"/>
          </p:nvPr>
        </p:nvSpPr>
        <p:spPr>
          <a:xfrm>
            <a:off x="0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</a:t>
            </a:r>
            <a:r>
              <a:rPr lang="en-US" altLang="ko-KR" smtClean="0">
                <a:latin typeface="맑은 고딕" pitchFamily="50" charset="-127"/>
              </a:rPr>
              <a:t>Step3. </a:t>
            </a:r>
            <a:r>
              <a:rPr lang="ko-KR" altLang="en-US" smtClean="0">
                <a:latin typeface="맑은 고딕" pitchFamily="50" charset="-127"/>
              </a:rPr>
              <a:t>모델 검증</a:t>
            </a:r>
            <a:endParaRPr lang="ko-KR" altLang="en-US" smtClean="0"/>
          </a:p>
        </p:txBody>
      </p:sp>
      <p:sp>
        <p:nvSpPr>
          <p:cNvPr id="63499" name="Text Box 25"/>
          <p:cNvSpPr txBox="1">
            <a:spLocks noChangeArrowheads="1"/>
          </p:cNvSpPr>
          <p:nvPr/>
        </p:nvSpPr>
        <p:spPr bwMode="auto">
          <a:xfrm>
            <a:off x="6738938" y="1968500"/>
            <a:ext cx="257175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$KX-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Kohonen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$KY-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Kohonen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결합된 새로운 군집변수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Cluster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ex. (0,0) -&gt; Cluster: 00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Cluster* Churn(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이탈여부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교차표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생성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(0,2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(1,0), (1,2)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이탈율이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50%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대로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높음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500" name="Text Box 17"/>
          <p:cNvSpPr txBox="1">
            <a:spLocks noChangeArrowheads="1"/>
          </p:cNvSpPr>
          <p:nvPr/>
        </p:nvSpPr>
        <p:spPr bwMode="auto">
          <a:xfrm>
            <a:off x="6596063" y="1536700"/>
            <a:ext cx="24114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군집의 외적 특성</a:t>
            </a:r>
          </a:p>
        </p:txBody>
      </p:sp>
      <p:sp>
        <p:nvSpPr>
          <p:cNvPr id="63504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en-US" altLang="ko-KR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Clementine </a:t>
            </a:r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실습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1412775"/>
            <a:ext cx="2664296" cy="227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504" y="3789040"/>
            <a:ext cx="2666801" cy="263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96816" y="1412776"/>
            <a:ext cx="3024336" cy="499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그룹 33"/>
          <p:cNvGrpSpPr>
            <a:grpSpLocks/>
          </p:cNvGrpSpPr>
          <p:nvPr/>
        </p:nvGrpSpPr>
        <p:grpSpPr bwMode="auto">
          <a:xfrm>
            <a:off x="1817688" y="1017588"/>
            <a:ext cx="6269037" cy="5268912"/>
            <a:chOff x="1601797" y="946150"/>
            <a:chExt cx="6680214" cy="5492771"/>
          </a:xfrm>
        </p:grpSpPr>
        <p:grpSp>
          <p:nvGrpSpPr>
            <p:cNvPr id="26636" name="그룹 20"/>
            <p:cNvGrpSpPr>
              <a:grpSpLocks/>
            </p:cNvGrpSpPr>
            <p:nvPr/>
          </p:nvGrpSpPr>
          <p:grpSpPr bwMode="auto">
            <a:xfrm>
              <a:off x="1601797" y="946150"/>
              <a:ext cx="6680214" cy="5435600"/>
              <a:chOff x="3136900" y="2292350"/>
              <a:chExt cx="3038475" cy="2947988"/>
            </a:xfrm>
          </p:grpSpPr>
          <p:sp>
            <p:nvSpPr>
              <p:cNvPr id="26649" name="AutoShape 46"/>
              <p:cNvSpPr>
                <a:spLocks noChangeArrowheads="1"/>
              </p:cNvSpPr>
              <p:nvPr/>
            </p:nvSpPr>
            <p:spPr bwMode="gray">
              <a:xfrm>
                <a:off x="3262313" y="2397125"/>
                <a:ext cx="2901950" cy="2693988"/>
              </a:xfrm>
              <a:prstGeom prst="triangle">
                <a:avLst>
                  <a:gd name="adj" fmla="val 51190"/>
                </a:avLst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endParaRPr lang="ko-KR" altLang="en-US"/>
              </a:p>
            </p:txBody>
          </p:sp>
          <p:sp>
            <p:nvSpPr>
              <p:cNvPr id="3" name="Freeform 47"/>
              <p:cNvSpPr>
                <a:spLocks/>
              </p:cNvSpPr>
              <p:nvPr/>
            </p:nvSpPr>
            <p:spPr bwMode="gray">
              <a:xfrm>
                <a:off x="4161010" y="2292350"/>
                <a:ext cx="966403" cy="898455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96"/>
                  </a:cxn>
                  <a:cxn ang="0">
                    <a:pos x="96" y="96"/>
                  </a:cxn>
                  <a:cxn ang="0">
                    <a:pos x="48" y="0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lnTo>
                      <a:pt x="0" y="96"/>
                    </a:lnTo>
                    <a:lnTo>
                      <a:pt x="96" y="9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DDDDD"/>
              </a:solidFill>
              <a:ln w="1270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/>
              </a:p>
            </p:txBody>
          </p:sp>
          <p:sp>
            <p:nvSpPr>
              <p:cNvPr id="4" name="Freeform 48"/>
              <p:cNvSpPr>
                <a:spLocks/>
              </p:cNvSpPr>
              <p:nvPr/>
            </p:nvSpPr>
            <p:spPr bwMode="gray">
              <a:xfrm>
                <a:off x="3757829" y="3271585"/>
                <a:ext cx="1795078" cy="1036680"/>
              </a:xfrm>
              <a:custGeom>
                <a:avLst/>
                <a:gdLst/>
                <a:ahLst/>
                <a:cxnLst>
                  <a:cxn ang="0">
                    <a:pos x="288" y="0"/>
                  </a:cxn>
                  <a:cxn ang="0">
                    <a:pos x="0" y="528"/>
                  </a:cxn>
                  <a:cxn ang="0">
                    <a:pos x="96" y="672"/>
                  </a:cxn>
                  <a:cxn ang="0">
                    <a:pos x="240" y="624"/>
                  </a:cxn>
                  <a:cxn ang="0">
                    <a:pos x="432" y="720"/>
                  </a:cxn>
                  <a:cxn ang="0">
                    <a:pos x="576" y="624"/>
                  </a:cxn>
                  <a:cxn ang="0">
                    <a:pos x="720" y="528"/>
                  </a:cxn>
                  <a:cxn ang="0">
                    <a:pos x="816" y="624"/>
                  </a:cxn>
                  <a:cxn ang="0">
                    <a:pos x="1056" y="576"/>
                  </a:cxn>
                  <a:cxn ang="0">
                    <a:pos x="1152" y="672"/>
                  </a:cxn>
                  <a:cxn ang="0">
                    <a:pos x="1248" y="528"/>
                  </a:cxn>
                  <a:cxn ang="0">
                    <a:pos x="960" y="0"/>
                  </a:cxn>
                  <a:cxn ang="0">
                    <a:pos x="288" y="0"/>
                  </a:cxn>
                </a:cxnLst>
                <a:rect l="0" t="0" r="r" b="b"/>
                <a:pathLst>
                  <a:path w="1248" h="720">
                    <a:moveTo>
                      <a:pt x="288" y="0"/>
                    </a:moveTo>
                    <a:lnTo>
                      <a:pt x="0" y="528"/>
                    </a:lnTo>
                    <a:lnTo>
                      <a:pt x="96" y="672"/>
                    </a:lnTo>
                    <a:lnTo>
                      <a:pt x="240" y="624"/>
                    </a:lnTo>
                    <a:lnTo>
                      <a:pt x="432" y="720"/>
                    </a:lnTo>
                    <a:lnTo>
                      <a:pt x="576" y="624"/>
                    </a:lnTo>
                    <a:lnTo>
                      <a:pt x="720" y="528"/>
                    </a:lnTo>
                    <a:lnTo>
                      <a:pt x="816" y="624"/>
                    </a:lnTo>
                    <a:lnTo>
                      <a:pt x="1056" y="576"/>
                    </a:lnTo>
                    <a:lnTo>
                      <a:pt x="1152" y="672"/>
                    </a:lnTo>
                    <a:lnTo>
                      <a:pt x="1248" y="528"/>
                    </a:lnTo>
                    <a:lnTo>
                      <a:pt x="960" y="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/>
              </a:p>
            </p:txBody>
          </p:sp>
          <p:sp>
            <p:nvSpPr>
              <p:cNvPr id="5" name="Freeform 49"/>
              <p:cNvSpPr>
                <a:spLocks/>
              </p:cNvSpPr>
              <p:nvPr/>
            </p:nvSpPr>
            <p:spPr bwMode="gray">
              <a:xfrm>
                <a:off x="3136900" y="4273260"/>
                <a:ext cx="1863557" cy="966670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672"/>
                  </a:cxn>
                  <a:cxn ang="0">
                    <a:pos x="1248" y="672"/>
                  </a:cxn>
                  <a:cxn ang="0">
                    <a:pos x="1296" y="528"/>
                  </a:cxn>
                  <a:cxn ang="0">
                    <a:pos x="1056" y="384"/>
                  </a:cxn>
                  <a:cxn ang="0">
                    <a:pos x="1104" y="240"/>
                  </a:cxn>
                  <a:cxn ang="0">
                    <a:pos x="960" y="48"/>
                  </a:cxn>
                  <a:cxn ang="0">
                    <a:pos x="816" y="144"/>
                  </a:cxn>
                  <a:cxn ang="0">
                    <a:pos x="624" y="48"/>
                  </a:cxn>
                  <a:cxn ang="0">
                    <a:pos x="480" y="96"/>
                  </a:cxn>
                  <a:cxn ang="0">
                    <a:pos x="384" y="0"/>
                  </a:cxn>
                </a:cxnLst>
                <a:rect l="0" t="0" r="r" b="b"/>
                <a:pathLst>
                  <a:path w="1296" h="672">
                    <a:moveTo>
                      <a:pt x="384" y="0"/>
                    </a:moveTo>
                    <a:lnTo>
                      <a:pt x="0" y="672"/>
                    </a:lnTo>
                    <a:lnTo>
                      <a:pt x="1248" y="672"/>
                    </a:lnTo>
                    <a:lnTo>
                      <a:pt x="1296" y="528"/>
                    </a:lnTo>
                    <a:lnTo>
                      <a:pt x="1056" y="384"/>
                    </a:lnTo>
                    <a:lnTo>
                      <a:pt x="1104" y="240"/>
                    </a:lnTo>
                    <a:lnTo>
                      <a:pt x="960" y="48"/>
                    </a:lnTo>
                    <a:lnTo>
                      <a:pt x="816" y="144"/>
                    </a:lnTo>
                    <a:lnTo>
                      <a:pt x="624" y="48"/>
                    </a:lnTo>
                    <a:lnTo>
                      <a:pt x="480" y="96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/>
              </a:p>
            </p:txBody>
          </p:sp>
          <p:sp>
            <p:nvSpPr>
              <p:cNvPr id="6" name="Freeform 50"/>
              <p:cNvSpPr>
                <a:spLocks/>
              </p:cNvSpPr>
              <p:nvPr/>
            </p:nvSpPr>
            <p:spPr bwMode="gray">
              <a:xfrm>
                <a:off x="4654214" y="4180812"/>
                <a:ext cx="1521161" cy="1034884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144" y="0"/>
                  </a:cxn>
                  <a:cxn ang="0">
                    <a:pos x="240" y="96"/>
                  </a:cxn>
                  <a:cxn ang="0">
                    <a:pos x="480" y="48"/>
                  </a:cxn>
                  <a:cxn ang="0">
                    <a:pos x="576" y="144"/>
                  </a:cxn>
                  <a:cxn ang="0">
                    <a:pos x="672" y="0"/>
                  </a:cxn>
                  <a:cxn ang="0">
                    <a:pos x="1056" y="720"/>
                  </a:cxn>
                  <a:cxn ang="0">
                    <a:pos x="288" y="720"/>
                  </a:cxn>
                  <a:cxn ang="0">
                    <a:pos x="376" y="584"/>
                  </a:cxn>
                  <a:cxn ang="0">
                    <a:pos x="136" y="416"/>
                  </a:cxn>
                  <a:cxn ang="0">
                    <a:pos x="144" y="288"/>
                  </a:cxn>
                  <a:cxn ang="0">
                    <a:pos x="0" y="96"/>
                  </a:cxn>
                </a:cxnLst>
                <a:rect l="0" t="0" r="r" b="b"/>
                <a:pathLst>
                  <a:path w="1056" h="720">
                    <a:moveTo>
                      <a:pt x="0" y="96"/>
                    </a:moveTo>
                    <a:lnTo>
                      <a:pt x="144" y="0"/>
                    </a:lnTo>
                    <a:lnTo>
                      <a:pt x="240" y="96"/>
                    </a:lnTo>
                    <a:lnTo>
                      <a:pt x="480" y="48"/>
                    </a:lnTo>
                    <a:lnTo>
                      <a:pt x="576" y="144"/>
                    </a:lnTo>
                    <a:lnTo>
                      <a:pt x="672" y="0"/>
                    </a:lnTo>
                    <a:lnTo>
                      <a:pt x="1056" y="720"/>
                    </a:lnTo>
                    <a:lnTo>
                      <a:pt x="288" y="720"/>
                    </a:lnTo>
                    <a:lnTo>
                      <a:pt x="376" y="584"/>
                    </a:lnTo>
                    <a:lnTo>
                      <a:pt x="136" y="416"/>
                    </a:lnTo>
                    <a:lnTo>
                      <a:pt x="144" y="288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/>
              </a:p>
            </p:txBody>
          </p:sp>
          <p:sp>
            <p:nvSpPr>
              <p:cNvPr id="26654" name="Freeform 55"/>
              <p:cNvSpPr>
                <a:spLocks/>
              </p:cNvSpPr>
              <p:nvPr/>
            </p:nvSpPr>
            <p:spPr bwMode="gray">
              <a:xfrm>
                <a:off x="3768725" y="4214813"/>
                <a:ext cx="1290638" cy="876300"/>
              </a:xfrm>
              <a:custGeom>
                <a:avLst/>
                <a:gdLst>
                  <a:gd name="T0" fmla="*/ 0 w 896"/>
                  <a:gd name="T1" fmla="*/ 0 h 608"/>
                  <a:gd name="T2" fmla="*/ 2147483647 w 896"/>
                  <a:gd name="T3" fmla="*/ 2147483647 h 608"/>
                  <a:gd name="T4" fmla="*/ 2147483647 w 896"/>
                  <a:gd name="T5" fmla="*/ 2147483647 h 608"/>
                  <a:gd name="T6" fmla="*/ 2147483647 w 896"/>
                  <a:gd name="T7" fmla="*/ 2147483647 h 608"/>
                  <a:gd name="T8" fmla="*/ 2147483647 w 896"/>
                  <a:gd name="T9" fmla="*/ 2147483647 h 608"/>
                  <a:gd name="T10" fmla="*/ 2147483647 w 896"/>
                  <a:gd name="T11" fmla="*/ 2147483647 h 608"/>
                  <a:gd name="T12" fmla="*/ 2147483647 w 896"/>
                  <a:gd name="T13" fmla="*/ 2147483647 h 608"/>
                  <a:gd name="T14" fmla="*/ 2147483647 w 896"/>
                  <a:gd name="T15" fmla="*/ 2147483647 h 608"/>
                  <a:gd name="T16" fmla="*/ 2147483647 w 896"/>
                  <a:gd name="T17" fmla="*/ 2147483647 h 6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6"/>
                  <a:gd name="T28" fmla="*/ 0 h 608"/>
                  <a:gd name="T29" fmla="*/ 896 w 896"/>
                  <a:gd name="T30" fmla="*/ 608 h 6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6" h="608">
                    <a:moveTo>
                      <a:pt x="0" y="0"/>
                    </a:moveTo>
                    <a:lnTo>
                      <a:pt x="117" y="79"/>
                    </a:lnTo>
                    <a:lnTo>
                      <a:pt x="255" y="29"/>
                    </a:lnTo>
                    <a:lnTo>
                      <a:pt x="438" y="129"/>
                    </a:lnTo>
                    <a:lnTo>
                      <a:pt x="560" y="64"/>
                    </a:lnTo>
                    <a:lnTo>
                      <a:pt x="704" y="264"/>
                    </a:lnTo>
                    <a:lnTo>
                      <a:pt x="688" y="408"/>
                    </a:lnTo>
                    <a:lnTo>
                      <a:pt x="896" y="530"/>
                    </a:lnTo>
                    <a:lnTo>
                      <a:pt x="888" y="608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55" name="Freeform 56"/>
              <p:cNvSpPr>
                <a:spLocks/>
              </p:cNvSpPr>
              <p:nvPr/>
            </p:nvSpPr>
            <p:spPr bwMode="gray">
              <a:xfrm>
                <a:off x="4600575" y="4089400"/>
                <a:ext cx="1035050" cy="230188"/>
              </a:xfrm>
              <a:custGeom>
                <a:avLst/>
                <a:gdLst>
                  <a:gd name="T0" fmla="*/ 0 w 718"/>
                  <a:gd name="T1" fmla="*/ 2147483647 h 160"/>
                  <a:gd name="T2" fmla="*/ 2147483647 w 718"/>
                  <a:gd name="T3" fmla="*/ 2147483647 h 160"/>
                  <a:gd name="T4" fmla="*/ 2147483647 w 718"/>
                  <a:gd name="T5" fmla="*/ 2147483647 h 160"/>
                  <a:gd name="T6" fmla="*/ 2147483647 w 718"/>
                  <a:gd name="T7" fmla="*/ 2147483647 h 160"/>
                  <a:gd name="T8" fmla="*/ 2147483647 w 718"/>
                  <a:gd name="T9" fmla="*/ 2147483647 h 160"/>
                  <a:gd name="T10" fmla="*/ 2147483647 w 718"/>
                  <a:gd name="T11" fmla="*/ 0 h 1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8"/>
                  <a:gd name="T19" fmla="*/ 0 h 160"/>
                  <a:gd name="T20" fmla="*/ 718 w 718"/>
                  <a:gd name="T21" fmla="*/ 160 h 1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8" h="160">
                    <a:moveTo>
                      <a:pt x="0" y="128"/>
                    </a:moveTo>
                    <a:lnTo>
                      <a:pt x="149" y="9"/>
                    </a:lnTo>
                    <a:lnTo>
                      <a:pt x="248" y="128"/>
                    </a:lnTo>
                    <a:lnTo>
                      <a:pt x="496" y="68"/>
                    </a:lnTo>
                    <a:lnTo>
                      <a:pt x="630" y="160"/>
                    </a:lnTo>
                    <a:lnTo>
                      <a:pt x="718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pic>
          <p:nvPicPr>
            <p:cNvPr id="26637" name="Picture 8" descr="Greyman_cap_coinsmed_brie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25196" y="2971797"/>
              <a:ext cx="641986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8" name="Picture 9" descr="Greyman_cap_coins_brief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39258" y="2971797"/>
              <a:ext cx="641986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9" name="Picture 10" descr="Greyman_cap_coinsmed_saw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67380" y="2971797"/>
              <a:ext cx="601862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0" name="Picture 11" descr="Greyman_cap_coins_brief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53320" y="3265713"/>
              <a:ext cx="641985" cy="849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3" descr="Greyman_coinslow_book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2443145" y="5165844"/>
              <a:ext cx="725471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4" descr="Greyman_cap_coinslow_book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4218004" y="5165844"/>
              <a:ext cx="725471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5" descr="Greyman_coinslow_book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3330575" y="4948248"/>
              <a:ext cx="725471" cy="1308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6" descr="Greyman_cap_coinslow_saw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58000" y="4991111"/>
              <a:ext cx="727066" cy="10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7" descr="Greyman_coinslow_saw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43620" y="5033058"/>
              <a:ext cx="727066" cy="1048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6" name="Oval 73"/>
            <p:cNvSpPr>
              <a:spLocks noChangeArrowheads="1"/>
            </p:cNvSpPr>
            <p:nvPr/>
          </p:nvSpPr>
          <p:spPr bwMode="gray">
            <a:xfrm>
              <a:off x="3328976" y="2652707"/>
              <a:ext cx="3190878" cy="178595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/>
            </a:p>
          </p:txBody>
        </p:sp>
        <p:sp>
          <p:nvSpPr>
            <p:cNvPr id="26647" name="Oval 73"/>
            <p:cNvSpPr>
              <a:spLocks noChangeArrowheads="1"/>
            </p:cNvSpPr>
            <p:nvPr/>
          </p:nvSpPr>
          <p:spPr bwMode="gray">
            <a:xfrm>
              <a:off x="2190750" y="4914931"/>
              <a:ext cx="2833688" cy="152399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/>
            </a:p>
          </p:txBody>
        </p:sp>
        <p:sp>
          <p:nvSpPr>
            <p:cNvPr id="26648" name="Oval 73"/>
            <p:cNvSpPr>
              <a:spLocks noChangeArrowheads="1"/>
            </p:cNvSpPr>
            <p:nvPr/>
          </p:nvSpPr>
          <p:spPr bwMode="gray">
            <a:xfrm rot="2036216">
              <a:off x="5717589" y="4725564"/>
              <a:ext cx="2075130" cy="1614935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en-US"/>
            </a:p>
          </p:txBody>
        </p:sp>
      </p:grpSp>
      <p:sp>
        <p:nvSpPr>
          <p:cNvPr id="26627" name="Text Box 76"/>
          <p:cNvSpPr txBox="1">
            <a:spLocks noChangeArrowheads="1"/>
          </p:cNvSpPr>
          <p:nvPr/>
        </p:nvSpPr>
        <p:spPr bwMode="gray">
          <a:xfrm>
            <a:off x="6524625" y="2714625"/>
            <a:ext cx="7874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600" b="1">
                <a:solidFill>
                  <a:srgbClr val="FF33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Group 1</a:t>
            </a:r>
          </a:p>
        </p:txBody>
      </p:sp>
      <p:cxnSp>
        <p:nvCxnSpPr>
          <p:cNvPr id="26628" name="AutoShape 69"/>
          <p:cNvCxnSpPr>
            <a:cxnSpLocks noChangeShapeType="1"/>
            <a:stCxn id="26646" idx="6"/>
            <a:endCxn id="26627" idx="2"/>
          </p:cNvCxnSpPr>
          <p:nvPr/>
        </p:nvCxnSpPr>
        <p:spPr bwMode="gray">
          <a:xfrm flipV="1">
            <a:off x="6432550" y="2960688"/>
            <a:ext cx="485775" cy="550862"/>
          </a:xfrm>
          <a:prstGeom prst="curvedConnector2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6629" name="Text Box 76"/>
          <p:cNvSpPr txBox="1">
            <a:spLocks noChangeArrowheads="1"/>
          </p:cNvSpPr>
          <p:nvPr/>
        </p:nvSpPr>
        <p:spPr bwMode="gray">
          <a:xfrm>
            <a:off x="1524000" y="4572000"/>
            <a:ext cx="7874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600" b="1">
                <a:solidFill>
                  <a:srgbClr val="FF33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Group 2</a:t>
            </a:r>
          </a:p>
        </p:txBody>
      </p:sp>
      <p:cxnSp>
        <p:nvCxnSpPr>
          <p:cNvPr id="26630" name="AutoShape 69"/>
          <p:cNvCxnSpPr>
            <a:cxnSpLocks noChangeShapeType="1"/>
            <a:stCxn id="26647" idx="2"/>
            <a:endCxn id="26629" idx="2"/>
          </p:cNvCxnSpPr>
          <p:nvPr/>
        </p:nvCxnSpPr>
        <p:spPr bwMode="gray">
          <a:xfrm rot="10800000">
            <a:off x="1917700" y="4818063"/>
            <a:ext cx="452438" cy="738187"/>
          </a:xfrm>
          <a:prstGeom prst="curvedConnector2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6631" name="Text Box 76"/>
          <p:cNvSpPr txBox="1">
            <a:spLocks noChangeArrowheads="1"/>
          </p:cNvSpPr>
          <p:nvPr/>
        </p:nvSpPr>
        <p:spPr bwMode="gray">
          <a:xfrm>
            <a:off x="7391400" y="4071938"/>
            <a:ext cx="787400" cy="24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ko-KR" sz="1600" b="1">
                <a:solidFill>
                  <a:srgbClr val="FF33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Group 3</a:t>
            </a:r>
          </a:p>
        </p:txBody>
      </p:sp>
      <p:cxnSp>
        <p:nvCxnSpPr>
          <p:cNvPr id="26632" name="AutoShape 69"/>
          <p:cNvCxnSpPr>
            <a:cxnSpLocks noChangeShapeType="1"/>
            <a:stCxn id="26648" idx="0"/>
            <a:endCxn id="26631" idx="2"/>
          </p:cNvCxnSpPr>
          <p:nvPr/>
        </p:nvCxnSpPr>
        <p:spPr bwMode="gray">
          <a:xfrm rot="5400000" flipH="1" flipV="1">
            <a:off x="7207250" y="4197350"/>
            <a:ext cx="457200" cy="6985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6633" name="Text Box 76"/>
          <p:cNvSpPr txBox="1">
            <a:spLocks noChangeArrowheads="1"/>
          </p:cNvSpPr>
          <p:nvPr/>
        </p:nvSpPr>
        <p:spPr bwMode="gray">
          <a:xfrm>
            <a:off x="4559300" y="2000250"/>
            <a:ext cx="798513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600" b="1">
                <a:solidFill>
                  <a:srgbClr val="FF33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Group n</a:t>
            </a:r>
          </a:p>
        </p:txBody>
      </p:sp>
      <p:sp>
        <p:nvSpPr>
          <p:cNvPr id="53" name="Rectangle 2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  <a:defRPr/>
            </a:pPr>
            <a:r>
              <a:rPr lang="ko-KR" altLang="en-US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군집화</a:t>
            </a:r>
            <a:r>
              <a:rPr lang="en-US" altLang="ko-KR" sz="2600" b="1" kern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(3/3)</a:t>
            </a:r>
            <a:endParaRPr lang="ko-KR" altLang="en-US" sz="2600" b="1" kern="0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6635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</a:pP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유사성</a:t>
            </a:r>
          </a:p>
        </p:txBody>
      </p:sp>
      <p:graphicFrame>
        <p:nvGraphicFramePr>
          <p:cNvPr id="22" name="Group 50"/>
          <p:cNvGraphicFramePr>
            <a:graphicFrameLocks noGrp="1"/>
          </p:cNvGraphicFramePr>
          <p:nvPr/>
        </p:nvGraphicFramePr>
        <p:xfrm>
          <a:off x="481013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Clustering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에서의 거리 계산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Rectangle 101"/>
          <p:cNvSpPr>
            <a:spLocks noChangeArrowheads="1"/>
          </p:cNvSpPr>
          <p:nvPr/>
        </p:nvSpPr>
        <p:spPr bwMode="gray">
          <a:xfrm>
            <a:off x="790575" y="1803400"/>
            <a:ext cx="3071813" cy="40735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군집으로 묶기 위해서는 개체간에 유사한 특성을 가지고 있어야 함</a:t>
            </a: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이 유사한 특성의 정도를 나타내는 척도로 개체간의 거리를 사용하고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거리가 상대적으로 가까운 개체들을 동일 군집으로 묶음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(distance)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의 조건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개체간의 거리는 행렬을 이용하여 계산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유클리드안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유클리드안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제곱 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시티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블록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맨하탄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코사인 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체비세프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거리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민코우스키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거리 등이 있음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7" name="직사각형 25"/>
          <p:cNvSpPr>
            <a:spLocks noChangeArrowheads="1"/>
          </p:cNvSpPr>
          <p:nvPr/>
        </p:nvSpPr>
        <p:spPr bwMode="auto">
          <a:xfrm>
            <a:off x="933450" y="1662113"/>
            <a:ext cx="6064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유사성</a:t>
            </a:r>
          </a:p>
        </p:txBody>
      </p:sp>
      <p:sp>
        <p:nvSpPr>
          <p:cNvPr id="54" name="Rectangle 101"/>
          <p:cNvSpPr>
            <a:spLocks noChangeArrowheads="1"/>
          </p:cNvSpPr>
          <p:nvPr/>
        </p:nvSpPr>
        <p:spPr bwMode="gray">
          <a:xfrm>
            <a:off x="4791075" y="1804988"/>
            <a:ext cx="4286250" cy="407193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marL="185738" indent="-185738">
              <a:lnSpc>
                <a:spcPct val="150000"/>
              </a:lnSpc>
              <a:buFontTx/>
              <a:buChar char="•"/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9" name="직사각형 25"/>
          <p:cNvSpPr>
            <a:spLocks noChangeArrowheads="1"/>
          </p:cNvSpPr>
          <p:nvPr/>
        </p:nvSpPr>
        <p:spPr bwMode="auto">
          <a:xfrm>
            <a:off x="4933950" y="1663700"/>
            <a:ext cx="1111250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유클리드 거리</a:t>
            </a:r>
          </a:p>
        </p:txBody>
      </p:sp>
      <p:pic>
        <p:nvPicPr>
          <p:cNvPr id="104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4888" y="2233613"/>
            <a:ext cx="4238625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AutoShape 56"/>
          <p:cNvSpPr>
            <a:spLocks noChangeArrowheads="1"/>
          </p:cNvSpPr>
          <p:nvPr/>
        </p:nvSpPr>
        <p:spPr bwMode="gray">
          <a:xfrm rot="5400000">
            <a:off x="2318515" y="3647290"/>
            <a:ext cx="4054506" cy="385749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vert="vert270" wrap="none" lIns="0" tIns="0" rIns="0" bIns="0" anchor="ctr"/>
          <a:lstStyle/>
          <a:p>
            <a:pPr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 e.g.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1422400" y="3906838"/>
          <a:ext cx="1816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수식" r:id="rId4" imgW="1815840" imgH="736560" progId="Equation.3">
                  <p:embed/>
                </p:oleObj>
              </mc:Choice>
              <mc:Fallback>
                <p:oleObj name="수식" r:id="rId4" imgW="1815840" imgH="7365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3906838"/>
                        <a:ext cx="18161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제목 1"/>
          <p:cNvSpPr>
            <a:spLocks noGrp="1"/>
          </p:cNvSpPr>
          <p:nvPr>
            <p:ph type="title"/>
          </p:nvPr>
        </p:nvSpPr>
        <p:spPr>
          <a:xfrm>
            <a:off x="93663" y="252413"/>
            <a:ext cx="8359775" cy="461962"/>
          </a:xfrm>
        </p:spPr>
        <p:txBody>
          <a:bodyPr/>
          <a:lstStyle/>
          <a:p>
            <a:r>
              <a:rPr lang="en-US" altLang="ko-KR" smtClean="0"/>
              <a:t> </a:t>
            </a:r>
            <a:r>
              <a:rPr lang="ko-KR" altLang="en-US" smtClean="0"/>
              <a:t>표준화 거리 및 군집의 유형</a:t>
            </a:r>
          </a:p>
        </p:txBody>
      </p:sp>
      <p:sp>
        <p:nvSpPr>
          <p:cNvPr id="2054" name="TextBox 4"/>
          <p:cNvSpPr txBox="1">
            <a:spLocks noChangeArrowheads="1"/>
          </p:cNvSpPr>
          <p:nvPr/>
        </p:nvSpPr>
        <p:spPr bwMode="auto">
          <a:xfrm>
            <a:off x="285750" y="3143250"/>
            <a:ext cx="9382125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군집의 유형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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상호배반적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(Disjoint)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군집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 개체가 상호배반적인 여러 군집 중 오직 하나에만 속하는 것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(ex.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한국인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일본인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중국인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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계보적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(Hierarchical)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군집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한 군집이 다른 군집의 내부에 포함되는 형태로 군집간의 중복은 없으며 군집들이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매단계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계층적인 구조를 이룸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  (ex.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생물표본의 분류에서 종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속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목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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중복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(Overlapping)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군집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두 개 이상의 군집에 한 관찰치가 동시에 소속되는 것을 허용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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퍼지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(Fuzzy)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군집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관찰치가 소속되는 특정한 군집을 표현하는 것이 아니라 각 군집에 속할 확률을 계산하여 규정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85750" y="714375"/>
            <a:ext cx="93821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표준화 거리</a:t>
            </a: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군집화 변수들은 군집분석 이전 표준화되어야 함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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범위 표준화</a:t>
            </a:r>
            <a:endParaRPr lang="en-US" altLang="ko-KR" sz="1400" b="1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ko-KR" sz="140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최소값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0,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최대값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사이의 값을 가짐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Clementine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사용하는 방식임</a:t>
            </a:r>
            <a:endParaRPr lang="en-US" altLang="ko-KR" sz="140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ko-KR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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편차 표준화</a:t>
            </a:r>
            <a:endParaRPr lang="en-US" altLang="ko-KR" sz="1400" b="1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US" altLang="ko-KR" sz="140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는 변수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의 평균과 표준편차를 의미하며 편차 표준화 적용시 각 변수는 평균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0,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표준편차 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의 값을 가짐</a:t>
            </a:r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14375" y="1428750"/>
          <a:ext cx="273843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수식" r:id="rId3" imgW="1752480" imgH="228600" progId="Equation.3">
                  <p:embed/>
                </p:oleObj>
              </mc:Choice>
              <mc:Fallback>
                <p:oleObj name="수식" r:id="rId3" imgW="175248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428750"/>
                        <a:ext cx="2738438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68350" y="2357438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수식" r:id="rId5" imgW="1041120" imgH="253800" progId="Equation.3">
                  <p:embed/>
                </p:oleObj>
              </mc:Choice>
              <mc:Fallback>
                <p:oleObj name="수식" r:id="rId5" imgW="104112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357438"/>
                        <a:ext cx="16129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33400" y="2716213"/>
          <a:ext cx="4905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수식" r:id="rId7" imgW="317160" imgH="253800" progId="Equation.3">
                  <p:embed/>
                </p:oleObj>
              </mc:Choice>
              <mc:Fallback>
                <p:oleObj name="수식" r:id="rId7" imgW="31716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16213"/>
                        <a:ext cx="490538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</a:pP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</a:t>
            </a: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알고리즘 </a:t>
            </a: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(1/2)</a:t>
            </a:r>
            <a:endParaRPr lang="ko-KR" altLang="en-US" sz="2600" b="1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22" name="Group 50"/>
          <p:cNvGraphicFramePr>
            <a:graphicFrameLocks noGrp="1"/>
          </p:cNvGraphicFramePr>
          <p:nvPr/>
        </p:nvGraphicFramePr>
        <p:xfrm>
          <a:off x="481013" y="928688"/>
          <a:ext cx="8936069" cy="5286412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77989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계보적 군집분석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808423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101"/>
          <p:cNvSpPr>
            <a:spLocks noChangeArrowheads="1"/>
          </p:cNvSpPr>
          <p:nvPr/>
        </p:nvSpPr>
        <p:spPr bwMode="gray">
          <a:xfrm>
            <a:off x="952500" y="2098675"/>
            <a:ext cx="3143250" cy="13303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각 케이스가 한 군집으로 시작하여 순차적으로 가장 근접한 케이스나 군집을 하나씩 같은 군집으로 묶어 나가며 최종적으로는 모든 케이스가 한 군집이 되는 방법</a:t>
            </a: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7660" name="직사각형 23"/>
          <p:cNvSpPr>
            <a:spLocks noChangeArrowheads="1"/>
          </p:cNvSpPr>
          <p:nvPr/>
        </p:nvSpPr>
        <p:spPr bwMode="auto">
          <a:xfrm>
            <a:off x="1095375" y="1957388"/>
            <a:ext cx="15716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병합</a:t>
            </a:r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(Agglomerative) 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5" name="Rectangle 101"/>
          <p:cNvSpPr>
            <a:spLocks noChangeArrowheads="1"/>
          </p:cNvSpPr>
          <p:nvPr/>
        </p:nvSpPr>
        <p:spPr bwMode="gray">
          <a:xfrm>
            <a:off x="952500" y="4773613"/>
            <a:ext cx="3136900" cy="10128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모든 케이스가 한 군집으로 형성된 상태에서 순차적으로 케이스나 군집을 하나씩 분리해 나가는 방법 </a:t>
            </a:r>
            <a:endParaRPr lang="ko-KR" altLang="en-US" sz="14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662" name="직사각형 25"/>
          <p:cNvSpPr>
            <a:spLocks noChangeArrowheads="1"/>
          </p:cNvSpPr>
          <p:nvPr/>
        </p:nvSpPr>
        <p:spPr bwMode="auto">
          <a:xfrm>
            <a:off x="1095375" y="4632325"/>
            <a:ext cx="1179513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분할</a:t>
            </a:r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(Divisive) 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7" name="Rectangle 101"/>
          <p:cNvSpPr>
            <a:spLocks noChangeArrowheads="1"/>
          </p:cNvSpPr>
          <p:nvPr/>
        </p:nvSpPr>
        <p:spPr bwMode="gray">
          <a:xfrm>
            <a:off x="5167313" y="1500188"/>
            <a:ext cx="3786187" cy="2500312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defRPr/>
            </a:pP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7664" name="Picture 15" descr="Clusterin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5263" y="1557338"/>
            <a:ext cx="35718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101"/>
          <p:cNvSpPr>
            <a:spLocks noChangeArrowheads="1"/>
          </p:cNvSpPr>
          <p:nvPr/>
        </p:nvSpPr>
        <p:spPr bwMode="gray">
          <a:xfrm>
            <a:off x="5167313" y="4141788"/>
            <a:ext cx="3786187" cy="239712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어떤 개체가 일단 다른 군집에 속하면 다시는 같은 군집에 속하지 못하는 성질을 가지고 있음</a:t>
            </a:r>
            <a:endParaRPr lang="en-US" altLang="ko-KR" sz="1200" kern="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전체 군집들 간의 구조적 관계를 살펴보는데 매우 유용하나 개체 수가 커질 경우 이런 유용성이 떨어지며 거리행렬의 계산에 매우 많은 시간이 소모되어 적용에 제약이 따름</a:t>
            </a:r>
            <a:endParaRPr lang="en-US" altLang="ko-KR" sz="1200" kern="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kern="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군집들이 병합 혹은 분리되어 가는 과정을 나무그림을 이용하여 간단히 표현할 수 있음</a:t>
            </a:r>
          </a:p>
        </p:txBody>
      </p:sp>
      <p:sp>
        <p:nvSpPr>
          <p:cNvPr id="27666" name="직사각형 29"/>
          <p:cNvSpPr>
            <a:spLocks noChangeArrowheads="1"/>
          </p:cNvSpPr>
          <p:nvPr/>
        </p:nvSpPr>
        <p:spPr bwMode="auto">
          <a:xfrm>
            <a:off x="5300663" y="4073525"/>
            <a:ext cx="452437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특성</a:t>
            </a:r>
          </a:p>
        </p:txBody>
      </p:sp>
      <p:sp>
        <p:nvSpPr>
          <p:cNvPr id="27667" name="AutoShape 56"/>
          <p:cNvSpPr>
            <a:spLocks noChangeArrowheads="1"/>
          </p:cNvSpPr>
          <p:nvPr/>
        </p:nvSpPr>
        <p:spPr bwMode="gray">
          <a:xfrm rot="5400000">
            <a:off x="2960688" y="3119437"/>
            <a:ext cx="3384550" cy="33337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/>
          </a:p>
        </p:txBody>
      </p:sp>
      <p:sp>
        <p:nvSpPr>
          <p:cNvPr id="27668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 txBox="1">
            <a:spLocks noChangeArrowheads="1"/>
          </p:cNvSpPr>
          <p:nvPr/>
        </p:nvSpPr>
        <p:spPr bwMode="auto">
          <a:xfrm>
            <a:off x="95250" y="252413"/>
            <a:ext cx="8359775" cy="461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b"/>
          <a:lstStyle/>
          <a:p>
            <a:pPr defTabSz="1073150" eaLnBrk="0" latinLnBrk="0" hangingPunct="0">
              <a:buClr>
                <a:srgbClr val="C00000"/>
              </a:buClr>
              <a:buFont typeface="HY헤드라인M" pitchFamily="18" charset="-127"/>
              <a:buChar char="&gt;"/>
            </a:pP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군집분석 알고리즘 </a:t>
            </a:r>
            <a:r>
              <a:rPr lang="en-US" altLang="ko-KR" sz="26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(2/2)</a:t>
            </a:r>
            <a:endParaRPr lang="ko-KR" altLang="en-US" sz="2600" b="1">
              <a:solidFill>
                <a:srgbClr val="7F7F7F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22" name="Group 50"/>
          <p:cNvGraphicFramePr>
            <a:graphicFrameLocks noGrp="1"/>
          </p:cNvGraphicFramePr>
          <p:nvPr/>
        </p:nvGraphicFramePr>
        <p:xfrm>
          <a:off x="481013" y="942975"/>
          <a:ext cx="8936069" cy="5415000"/>
        </p:xfrm>
        <a:graphic>
          <a:graphicData uri="http://schemas.openxmlformats.org/drawingml/2006/table">
            <a:tbl>
              <a:tblPr/>
              <a:tblGrid>
                <a:gridCol w="8936069"/>
              </a:tblGrid>
              <a:tr h="426313">
                <a:tc>
                  <a:txBody>
                    <a:bodyPr/>
                    <a:lstStyle/>
                    <a:p>
                      <a:pPr marL="0" marR="0" lvl="0" indent="0" algn="ctr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최적분리 군집방법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988687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Rectangle 101"/>
          <p:cNvSpPr>
            <a:spLocks noChangeArrowheads="1"/>
          </p:cNvSpPr>
          <p:nvPr/>
        </p:nvSpPr>
        <p:spPr bwMode="gray">
          <a:xfrm>
            <a:off x="819150" y="1522413"/>
            <a:ext cx="8253413" cy="1692275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marL="188913" indent="-188913" defTabSz="384175" eaLnBrk="0" hangingPunct="0">
              <a:lnSpc>
                <a:spcPct val="150000"/>
              </a:lnSpc>
              <a:buSzPct val="7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사전에 군집의 수가 결정되고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그 군집의 수에 맞게 케이스가 분류되는 방법 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defTabSz="384175" eaLnBrk="0" hangingPunct="0">
              <a:lnSpc>
                <a:spcPct val="150000"/>
              </a:lnSpc>
              <a:buSzPct val="7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초기에 부적절한 병합 또는 분리가 일어났을 때 회복할 수 없는 계보적인 방법과 달리 최적분리 방법에서는 개체를 재할당함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defTabSz="384175" eaLnBrk="0" hangingPunct="0">
              <a:lnSpc>
                <a:spcPct val="150000"/>
              </a:lnSpc>
              <a:buSzPct val="7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개체의 수가 많을 때 유용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8913" indent="-188913" defTabSz="384175" eaLnBrk="0" hangingPunct="0">
              <a:lnSpc>
                <a:spcPct val="150000"/>
              </a:lnSpc>
              <a:buSzPct val="70000"/>
              <a:buFont typeface="Wingdings" pitchFamily="2" charset="2"/>
              <a:buChar char="ü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전통적인 통계분석의 군집화에는 계층적 군집화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(Hierarchical Clustering)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K-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평균 군집화가 있으나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계층적 군집화는 대규모 데이터의 처리에 적합하지 않아 데이터 마이닝에서는 사용하지 않음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684" name="직사각형 23"/>
          <p:cNvSpPr>
            <a:spLocks noChangeArrowheads="1"/>
          </p:cNvSpPr>
          <p:nvPr/>
        </p:nvSpPr>
        <p:spPr bwMode="auto">
          <a:xfrm>
            <a:off x="962025" y="1381125"/>
            <a:ext cx="1571625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>
            <a:spAutoFit/>
          </a:bodyPr>
          <a:lstStyle/>
          <a:p>
            <a:pPr algn="ctr"/>
            <a:r>
              <a:rPr lang="ko-KR" altLang="en-US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병합</a:t>
            </a:r>
            <a:r>
              <a:rPr lang="en-US" altLang="ko-KR" sz="1200" b="1">
                <a:latin typeface="Arial" pitchFamily="34" charset="0"/>
                <a:ea typeface="맑은 고딕" pitchFamily="50" charset="-127"/>
                <a:cs typeface="Arial" pitchFamily="34" charset="0"/>
              </a:rPr>
              <a:t>(Agglomerative) </a:t>
            </a:r>
            <a:endParaRPr lang="ko-KR" altLang="en-US" sz="1200" b="1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7" name="Rectangle 101"/>
          <p:cNvSpPr>
            <a:spLocks noChangeArrowheads="1"/>
          </p:cNvSpPr>
          <p:nvPr/>
        </p:nvSpPr>
        <p:spPr bwMode="gray">
          <a:xfrm>
            <a:off x="819150" y="3286125"/>
            <a:ext cx="4633913" cy="2890838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defRPr/>
            </a:pP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28686" name="그룹 42"/>
          <p:cNvGrpSpPr>
            <a:grpSpLocks/>
          </p:cNvGrpSpPr>
          <p:nvPr/>
        </p:nvGrpSpPr>
        <p:grpSpPr bwMode="auto">
          <a:xfrm>
            <a:off x="957263" y="3446463"/>
            <a:ext cx="4357687" cy="2571750"/>
            <a:chOff x="698500" y="3032125"/>
            <a:chExt cx="5118100" cy="2528888"/>
          </a:xfrm>
        </p:grpSpPr>
        <p:pic>
          <p:nvPicPr>
            <p:cNvPr id="287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8500" y="3697288"/>
              <a:ext cx="4540250" cy="186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15" name="AutoShape 5"/>
            <p:cNvSpPr>
              <a:spLocks/>
            </p:cNvSpPr>
            <p:nvPr/>
          </p:nvSpPr>
          <p:spPr bwMode="auto">
            <a:xfrm rot="-5400000">
              <a:off x="2847181" y="1283495"/>
              <a:ext cx="282575" cy="4500562"/>
            </a:xfrm>
            <a:prstGeom prst="rightBrace">
              <a:avLst>
                <a:gd name="adj1" fmla="val 136117"/>
                <a:gd name="adj2" fmla="val 47954"/>
              </a:avLst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16" name="AutoShape 6"/>
            <p:cNvSpPr>
              <a:spLocks/>
            </p:cNvSpPr>
            <p:nvPr/>
          </p:nvSpPr>
          <p:spPr bwMode="auto">
            <a:xfrm>
              <a:off x="5321300" y="3849688"/>
              <a:ext cx="165100" cy="1676400"/>
            </a:xfrm>
            <a:prstGeom prst="rightBrace">
              <a:avLst>
                <a:gd name="adj1" fmla="val 91667"/>
                <a:gd name="adj2" fmla="val 50000"/>
              </a:avLst>
            </a:prstGeom>
            <a:noFill/>
            <a:ln w="2222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17" name="Text Box 7"/>
            <p:cNvSpPr txBox="1">
              <a:spLocks noChangeArrowheads="1"/>
            </p:cNvSpPr>
            <p:nvPr/>
          </p:nvSpPr>
          <p:spPr bwMode="auto">
            <a:xfrm>
              <a:off x="2667000" y="3032125"/>
              <a:ext cx="969669" cy="332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P</a:t>
              </a:r>
              <a:r>
                <a:rPr lang="ko-KR" altLang="en-US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개</a:t>
              </a:r>
            </a:p>
          </p:txBody>
        </p:sp>
        <p:sp>
          <p:nvSpPr>
            <p:cNvPr id="28718" name="Text Box 8"/>
            <p:cNvSpPr txBox="1">
              <a:spLocks noChangeArrowheads="1"/>
            </p:cNvSpPr>
            <p:nvPr/>
          </p:nvSpPr>
          <p:spPr bwMode="auto">
            <a:xfrm>
              <a:off x="5486400" y="4383088"/>
              <a:ext cx="330200" cy="575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N</a:t>
              </a:r>
              <a:r>
                <a:rPr lang="ko-KR" altLang="en-US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개</a:t>
              </a:r>
            </a:p>
          </p:txBody>
        </p:sp>
      </p:grpSp>
      <p:sp>
        <p:nvSpPr>
          <p:cNvPr id="20" name="Rectangle 101"/>
          <p:cNvSpPr>
            <a:spLocks noChangeArrowheads="1"/>
          </p:cNvSpPr>
          <p:nvPr/>
        </p:nvSpPr>
        <p:spPr bwMode="gray">
          <a:xfrm>
            <a:off x="6072188" y="3286125"/>
            <a:ext cx="3000375" cy="2890838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72000" tIns="108000" rIns="72000" bIns="72000" anchor="ctr"/>
          <a:lstStyle/>
          <a:p>
            <a:pPr algn="just">
              <a:defRPr/>
            </a:pPr>
            <a:endParaRPr lang="ko-KR" altLang="en-US" sz="12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28688" name="Group 9"/>
          <p:cNvGrpSpPr>
            <a:grpSpLocks/>
          </p:cNvGrpSpPr>
          <p:nvPr/>
        </p:nvGrpSpPr>
        <p:grpSpPr bwMode="auto">
          <a:xfrm>
            <a:off x="6537325" y="3379788"/>
            <a:ext cx="2559050" cy="2705100"/>
            <a:chOff x="4128" y="1536"/>
            <a:chExt cx="1488" cy="1704"/>
          </a:xfrm>
        </p:grpSpPr>
        <p:sp>
          <p:nvSpPr>
            <p:cNvPr id="28691" name="Line 10"/>
            <p:cNvSpPr>
              <a:spLocks noChangeShapeType="1"/>
            </p:cNvSpPr>
            <p:nvPr/>
          </p:nvSpPr>
          <p:spPr bwMode="auto">
            <a:xfrm>
              <a:off x="4464" y="177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2" name="Line 11"/>
            <p:cNvSpPr>
              <a:spLocks noChangeShapeType="1"/>
            </p:cNvSpPr>
            <p:nvPr/>
          </p:nvSpPr>
          <p:spPr bwMode="auto">
            <a:xfrm>
              <a:off x="4464" y="2544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3" name="Line 12"/>
            <p:cNvSpPr>
              <a:spLocks noChangeShapeType="1"/>
            </p:cNvSpPr>
            <p:nvPr/>
          </p:nvSpPr>
          <p:spPr bwMode="auto">
            <a:xfrm flipH="1">
              <a:off x="4128" y="254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8694" name="AutoShape 13"/>
            <p:cNvCxnSpPr>
              <a:cxnSpLocks noChangeShapeType="1"/>
              <a:stCxn id="28691" idx="0"/>
              <a:endCxn id="28692" idx="1"/>
            </p:cNvCxnSpPr>
            <p:nvPr/>
          </p:nvCxnSpPr>
          <p:spPr bwMode="auto">
            <a:xfrm>
              <a:off x="4464" y="1776"/>
              <a:ext cx="864" cy="7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5" name="AutoShape 14"/>
            <p:cNvCxnSpPr>
              <a:cxnSpLocks noChangeShapeType="1"/>
              <a:stCxn id="28691" idx="0"/>
              <a:endCxn id="28693" idx="1"/>
            </p:cNvCxnSpPr>
            <p:nvPr/>
          </p:nvCxnSpPr>
          <p:spPr bwMode="auto">
            <a:xfrm flipH="1">
              <a:off x="4128" y="1776"/>
              <a:ext cx="336" cy="1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696" name="Line 15"/>
            <p:cNvSpPr>
              <a:spLocks noChangeShapeType="1"/>
            </p:cNvSpPr>
            <p:nvPr/>
          </p:nvSpPr>
          <p:spPr bwMode="auto">
            <a:xfrm flipV="1">
              <a:off x="4128" y="2544"/>
              <a:ext cx="120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7" name="AutoShape 16"/>
            <p:cNvSpPr>
              <a:spLocks noChangeArrowheads="1"/>
            </p:cNvSpPr>
            <p:nvPr/>
          </p:nvSpPr>
          <p:spPr bwMode="auto">
            <a:xfrm>
              <a:off x="4464" y="2940"/>
              <a:ext cx="768" cy="300"/>
            </a:xfrm>
            <a:prstGeom prst="flowChartConnector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P</a:t>
              </a:r>
              <a:r>
                <a:rPr lang="ko-KR" altLang="en-US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차원</a:t>
              </a:r>
            </a:p>
          </p:txBody>
        </p:sp>
        <p:sp>
          <p:nvSpPr>
            <p:cNvPr id="28698" name="AutoShape 17"/>
            <p:cNvSpPr>
              <a:spLocks noChangeArrowheads="1"/>
            </p:cNvSpPr>
            <p:nvPr/>
          </p:nvSpPr>
          <p:spPr bwMode="auto">
            <a:xfrm>
              <a:off x="4608" y="2160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699" name="AutoShape 18"/>
            <p:cNvSpPr>
              <a:spLocks noChangeArrowheads="1"/>
            </p:cNvSpPr>
            <p:nvPr/>
          </p:nvSpPr>
          <p:spPr bwMode="auto">
            <a:xfrm>
              <a:off x="4368" y="2544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0" name="AutoShape 19"/>
            <p:cNvSpPr>
              <a:spLocks noChangeArrowheads="1"/>
            </p:cNvSpPr>
            <p:nvPr/>
          </p:nvSpPr>
          <p:spPr bwMode="auto">
            <a:xfrm>
              <a:off x="4272" y="2640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1" name="AutoShape 20"/>
            <p:cNvSpPr>
              <a:spLocks noChangeArrowheads="1"/>
            </p:cNvSpPr>
            <p:nvPr/>
          </p:nvSpPr>
          <p:spPr bwMode="auto">
            <a:xfrm>
              <a:off x="4656" y="244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2" name="AutoShape 21"/>
            <p:cNvSpPr>
              <a:spLocks noChangeArrowheads="1"/>
            </p:cNvSpPr>
            <p:nvPr/>
          </p:nvSpPr>
          <p:spPr bwMode="auto">
            <a:xfrm>
              <a:off x="4752" y="2544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3" name="AutoShape 22"/>
            <p:cNvSpPr>
              <a:spLocks noChangeArrowheads="1"/>
            </p:cNvSpPr>
            <p:nvPr/>
          </p:nvSpPr>
          <p:spPr bwMode="auto">
            <a:xfrm>
              <a:off x="4416" y="268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4" name="AutoShape 23"/>
            <p:cNvSpPr>
              <a:spLocks noChangeArrowheads="1"/>
            </p:cNvSpPr>
            <p:nvPr/>
          </p:nvSpPr>
          <p:spPr bwMode="auto">
            <a:xfrm>
              <a:off x="4800" y="244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5" name="AutoShape 24"/>
            <p:cNvSpPr>
              <a:spLocks noChangeArrowheads="1"/>
            </p:cNvSpPr>
            <p:nvPr/>
          </p:nvSpPr>
          <p:spPr bwMode="auto">
            <a:xfrm>
              <a:off x="4464" y="268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6" name="AutoShape 25"/>
            <p:cNvSpPr>
              <a:spLocks noChangeArrowheads="1"/>
            </p:cNvSpPr>
            <p:nvPr/>
          </p:nvSpPr>
          <p:spPr bwMode="auto">
            <a:xfrm>
              <a:off x="4560" y="220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7" name="AutoShape 26"/>
            <p:cNvSpPr>
              <a:spLocks noChangeArrowheads="1"/>
            </p:cNvSpPr>
            <p:nvPr/>
          </p:nvSpPr>
          <p:spPr bwMode="auto">
            <a:xfrm>
              <a:off x="4800" y="2496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8" name="AutoShape 27"/>
            <p:cNvSpPr>
              <a:spLocks noChangeArrowheads="1"/>
            </p:cNvSpPr>
            <p:nvPr/>
          </p:nvSpPr>
          <p:spPr bwMode="auto">
            <a:xfrm>
              <a:off x="4464" y="2208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09" name="AutoShape 28"/>
            <p:cNvSpPr>
              <a:spLocks noChangeArrowheads="1"/>
            </p:cNvSpPr>
            <p:nvPr/>
          </p:nvSpPr>
          <p:spPr bwMode="auto">
            <a:xfrm>
              <a:off x="4512" y="2112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10" name="AutoShape 29"/>
            <p:cNvSpPr>
              <a:spLocks noChangeArrowheads="1"/>
            </p:cNvSpPr>
            <p:nvPr/>
          </p:nvSpPr>
          <p:spPr bwMode="auto">
            <a:xfrm>
              <a:off x="4464" y="2352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11" name="AutoShape 30"/>
            <p:cNvSpPr>
              <a:spLocks noChangeArrowheads="1"/>
            </p:cNvSpPr>
            <p:nvPr/>
          </p:nvSpPr>
          <p:spPr bwMode="auto">
            <a:xfrm>
              <a:off x="4464" y="2592"/>
              <a:ext cx="48" cy="48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600"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712" name="Line 31"/>
            <p:cNvSpPr>
              <a:spLocks noChangeShapeType="1"/>
            </p:cNvSpPr>
            <p:nvPr/>
          </p:nvSpPr>
          <p:spPr bwMode="auto">
            <a:xfrm flipH="1">
              <a:off x="4560" y="1776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713" name="Text Box 32"/>
            <p:cNvSpPr txBox="1">
              <a:spLocks noChangeArrowheads="1"/>
            </p:cNvSpPr>
            <p:nvPr/>
          </p:nvSpPr>
          <p:spPr bwMode="auto">
            <a:xfrm>
              <a:off x="4848" y="1536"/>
              <a:ext cx="76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N</a:t>
              </a:r>
              <a:r>
                <a:rPr lang="ko-KR" altLang="en-US" sz="160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개의 점</a:t>
              </a:r>
            </a:p>
          </p:txBody>
        </p:sp>
      </p:grpSp>
      <p:sp>
        <p:nvSpPr>
          <p:cNvPr id="28689" name="AutoShape 56"/>
          <p:cNvSpPr>
            <a:spLocks noChangeArrowheads="1"/>
          </p:cNvSpPr>
          <p:nvPr/>
        </p:nvSpPr>
        <p:spPr bwMode="gray">
          <a:xfrm rot="5400000">
            <a:off x="4321969" y="4612481"/>
            <a:ext cx="2914650" cy="2619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/>
          </a:p>
        </p:txBody>
      </p:sp>
      <p:sp>
        <p:nvSpPr>
          <p:cNvPr id="28690" name="TextBox 7"/>
          <p:cNvSpPr txBox="1">
            <a:spLocks noChangeArrowheads="1"/>
          </p:cNvSpPr>
          <p:nvPr/>
        </p:nvSpPr>
        <p:spPr bwMode="auto">
          <a:xfrm>
            <a:off x="7596188" y="500063"/>
            <a:ext cx="16192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kumimoji="0" lang="ko-KR" altLang="en-US" sz="1000">
                <a:solidFill>
                  <a:schemeClr val="bg2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군집분석 개념</a:t>
            </a:r>
            <a:endParaRPr kumimoji="0" lang="en-US" altLang="ko-KR" sz="1000">
              <a:solidFill>
                <a:schemeClr val="bg2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By KangJaeWon">
  <a:themeElements>
    <a:clrScheme name="프로젝트 계획서 Template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프로젝트 계획서 Template">
      <a:majorFont>
        <a:latin typeface="Arial"/>
        <a:ea typeface="돋움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프로젝트 계획서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프로젝트 계획서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프로젝트 계획서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14160</TotalTime>
  <Words>2695</Words>
  <Application>Microsoft Office PowerPoint</Application>
  <PresentationFormat>A4 용지(210x297mm)</PresentationFormat>
  <Paragraphs>393</Paragraphs>
  <Slides>42</Slides>
  <Notes>12</Notes>
  <HiddenSlides>0</HiddenSlides>
  <MMClips>0</MMClips>
  <ScaleCrop>false</ScaleCrop>
  <HeadingPairs>
    <vt:vector size="6" baseType="variant"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By KangJaeWon</vt:lpstr>
      <vt:lpstr>1_By KangJaeWon</vt:lpstr>
      <vt:lpstr>2_By KangJaeWon</vt:lpstr>
      <vt:lpstr>3_By KangJaeWon</vt:lpstr>
      <vt:lpstr>4_By KangJaeWon</vt:lpstr>
      <vt:lpstr>5_By KangJaeWon</vt:lpstr>
      <vt:lpstr>6_By KangJaeWon</vt:lpstr>
      <vt:lpstr>수식</vt:lpstr>
      <vt:lpstr>PowerPoint 프레젠테이션</vt:lpstr>
      <vt:lpstr> 군집분석</vt:lpstr>
      <vt:lpstr> 군집화 (1/3)</vt:lpstr>
      <vt:lpstr> 군집화 (2/3)</vt:lpstr>
      <vt:lpstr>PowerPoint 프레젠테이션</vt:lpstr>
      <vt:lpstr>PowerPoint 프레젠테이션</vt:lpstr>
      <vt:lpstr> 표준화 거리 및 군집의 유형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K- 평균 군집분석 예제</vt:lpstr>
      <vt:lpstr> K-Means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K-평균 군집분석 실습 스트림</vt:lpstr>
      <vt:lpstr> Step1. 데이터 설명</vt:lpstr>
      <vt:lpstr>  Step2. 변수 설정</vt:lpstr>
      <vt:lpstr> Step3. 모델링 및 결과 (1/3)</vt:lpstr>
      <vt:lpstr> Step3. 모델링 및 결과 (2/3)</vt:lpstr>
      <vt:lpstr> Step3. 모델링 및 결과 (3/3)</vt:lpstr>
      <vt:lpstr> Step4. 모델 검증</vt:lpstr>
      <vt:lpstr> 2단계 군집분석 실습 스트림</vt:lpstr>
      <vt:lpstr> Step1. 데이터 설명</vt:lpstr>
      <vt:lpstr> Step2. 모델링 및 결과 (1/2)</vt:lpstr>
      <vt:lpstr> Step2. 모델링 및 결과 (2/2) </vt:lpstr>
      <vt:lpstr> Step3. 모델 검증</vt:lpstr>
      <vt:lpstr> Kohonen SOM 실습 스트림</vt:lpstr>
      <vt:lpstr> Step1. 데이터 설명</vt:lpstr>
      <vt:lpstr> Step2. 모델링 및 결과 (1/3)</vt:lpstr>
      <vt:lpstr> Step2. 모델링 및 결과 (2/3)</vt:lpstr>
      <vt:lpstr> Step2. 모델링 및 결과 (3/3)</vt:lpstr>
      <vt:lpstr> Step3. 모델 검증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강 재원</dc:creator>
  <cp:lastModifiedBy>ims-pc</cp:lastModifiedBy>
  <cp:revision>556</cp:revision>
  <dcterms:created xsi:type="dcterms:W3CDTF">2008-04-01T09:23:50Z</dcterms:created>
  <dcterms:modified xsi:type="dcterms:W3CDTF">2018-11-20T05:07:09Z</dcterms:modified>
</cp:coreProperties>
</file>